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2" r:id="rId3"/>
    <p:sldId id="328" r:id="rId4"/>
    <p:sldId id="329" r:id="rId5"/>
    <p:sldId id="326" r:id="rId6"/>
    <p:sldId id="327" r:id="rId7"/>
    <p:sldId id="317" r:id="rId8"/>
    <p:sldId id="257" r:id="rId9"/>
    <p:sldId id="322" r:id="rId10"/>
    <p:sldId id="323" r:id="rId11"/>
    <p:sldId id="320" r:id="rId12"/>
    <p:sldId id="318" r:id="rId13"/>
    <p:sldId id="324" r:id="rId14"/>
    <p:sldId id="321" r:id="rId15"/>
    <p:sldId id="325" r:id="rId16"/>
    <p:sldId id="331" r:id="rId17"/>
    <p:sldId id="333" r:id="rId18"/>
    <p:sldId id="256" r:id="rId19"/>
    <p:sldId id="334" r:id="rId20"/>
    <p:sldId id="33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2019-01-27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50568-21D2-429A-A891-D78138306736}" type="datetimeFigureOut">
              <a:rPr lang="en-CA" smtClean="0"/>
              <a:pPr/>
              <a:t>2019-01-27</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94197-E384-403C-A7FF-C341BD5BBEA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youtube.com/watch?v=aL7CXi9VjhA"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o photo description availa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02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573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24744"/>
            <a:ext cx="8424936" cy="6494085"/>
          </a:xfrm>
          <a:prstGeom prst="rect">
            <a:avLst/>
          </a:prstGeom>
          <a:noFill/>
        </p:spPr>
        <p:txBody>
          <a:bodyPr wrap="square" rtlCol="0">
            <a:spAutoFit/>
          </a:bodyPr>
          <a:lstStyle/>
          <a:p>
            <a:r>
              <a:rPr lang="en-CA" sz="3200" b="1" dirty="0" smtClean="0"/>
              <a:t>The </a:t>
            </a:r>
            <a:r>
              <a:rPr lang="en-CA" sz="3200" b="1" dirty="0"/>
              <a:t>ministry of the environment </a:t>
            </a:r>
            <a:r>
              <a:rPr lang="en-CA" sz="3200" b="1" dirty="0" smtClean="0"/>
              <a:t>network:</a:t>
            </a:r>
            <a:endParaRPr lang="en-CA" sz="3200" b="1" dirty="0" smtClean="0"/>
          </a:p>
          <a:p>
            <a:r>
              <a:rPr lang="en-CA" sz="3200" dirty="0"/>
              <a:t/>
            </a:r>
            <a:br>
              <a:rPr lang="en-CA" sz="3200" dirty="0"/>
            </a:br>
            <a:r>
              <a:rPr lang="en-CA" sz="3200" dirty="0" smtClean="0"/>
              <a:t>- our </a:t>
            </a:r>
            <a:r>
              <a:rPr lang="en-CA" sz="3200" dirty="0"/>
              <a:t>diocese’s response to fulfilling the fifth Mark of Mission: </a:t>
            </a:r>
            <a:r>
              <a:rPr lang="en-CA" sz="3200" dirty="0" smtClean="0"/>
              <a:t>to “</a:t>
            </a:r>
            <a:r>
              <a:rPr lang="en-CA" sz="3200" dirty="0"/>
              <a:t>safeguard the integrity of creation and sustain and renew the life of </a:t>
            </a:r>
            <a:r>
              <a:rPr lang="en-CA" sz="3200" dirty="0" smtClean="0"/>
              <a:t>the earth</a:t>
            </a:r>
            <a:r>
              <a:rPr lang="en-CA" sz="3200" dirty="0"/>
              <a:t>.”</a:t>
            </a:r>
            <a:br>
              <a:rPr lang="en-CA" sz="3200" dirty="0"/>
            </a:br>
            <a:r>
              <a:rPr lang="en-CA" sz="3200" dirty="0" smtClean="0"/>
              <a:t>- a </a:t>
            </a:r>
            <a:r>
              <a:rPr lang="en-CA" sz="3200" dirty="0"/>
              <a:t>response to the </a:t>
            </a:r>
            <a:r>
              <a:rPr lang="en-CA" sz="3200" dirty="0" smtClean="0"/>
              <a:t>baptismal </a:t>
            </a:r>
            <a:r>
              <a:rPr lang="en-CA" sz="3200" dirty="0"/>
              <a:t>covenant: Will you strive </a:t>
            </a:r>
            <a:r>
              <a:rPr lang="en-CA" sz="3200" dirty="0" smtClean="0"/>
              <a:t>to safeguard </a:t>
            </a:r>
            <a:r>
              <a:rPr lang="en-CA" sz="3200" dirty="0"/>
              <a:t>the integrity of God’s creation and respect, sustain, and </a:t>
            </a:r>
            <a:r>
              <a:rPr lang="en-CA" sz="3200" dirty="0" smtClean="0"/>
              <a:t>renew the </a:t>
            </a:r>
            <a:r>
              <a:rPr lang="en-CA" sz="3200" dirty="0"/>
              <a:t>life of the earth?</a:t>
            </a:r>
            <a:br>
              <a:rPr lang="en-CA" sz="3200" dirty="0"/>
            </a:br>
            <a:r>
              <a:rPr lang="en-CA" sz="3200" dirty="0" smtClean="0"/>
              <a:t>- a </a:t>
            </a:r>
            <a:r>
              <a:rPr lang="en-CA" sz="3200" dirty="0"/>
              <a:t>response to your concern at the Synod of 2011 about the environment</a:t>
            </a:r>
            <a:br>
              <a:rPr lang="en-CA" sz="3200" dirty="0"/>
            </a:br>
            <a:endParaRPr lang="en-CA" sz="3200" dirty="0"/>
          </a:p>
          <a:p>
            <a:endParaRPr lang="en-CA" sz="3200" dirty="0"/>
          </a:p>
        </p:txBody>
      </p:sp>
    </p:spTree>
    <p:extLst>
      <p:ext uri="{BB962C8B-B14F-4D97-AF65-F5344CB8AC3E}">
        <p14:creationId xmlns:p14="http://schemas.microsoft.com/office/powerpoint/2010/main" val="1429555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692696"/>
            <a:ext cx="9217024" cy="6401753"/>
          </a:xfrm>
          <a:prstGeom prst="rect">
            <a:avLst/>
          </a:prstGeom>
          <a:noFill/>
        </p:spPr>
        <p:txBody>
          <a:bodyPr wrap="square" rtlCol="0">
            <a:spAutoFit/>
          </a:bodyPr>
          <a:lstStyle/>
          <a:p>
            <a:r>
              <a:rPr lang="en-CA" sz="3200" b="1" dirty="0" smtClean="0">
                <a:latin typeface="+mj-lt"/>
              </a:rPr>
              <a:t>				How?  </a:t>
            </a:r>
          </a:p>
          <a:p>
            <a:r>
              <a:rPr lang="en-CA" sz="3600" dirty="0" smtClean="0"/>
              <a:t>- sustainable </a:t>
            </a:r>
            <a:r>
              <a:rPr lang="en-CA" sz="3600" dirty="0"/>
              <a:t>agriculture practices, </a:t>
            </a:r>
            <a:r>
              <a:rPr lang="en-CA" sz="3600" dirty="0" smtClean="0"/>
              <a:t>e.g</a:t>
            </a:r>
            <a:r>
              <a:rPr lang="en-CA" sz="3600" dirty="0"/>
              <a:t>. organic </a:t>
            </a:r>
            <a:r>
              <a:rPr lang="en-CA" sz="3600" dirty="0" smtClean="0"/>
              <a:t>farming, gardening </a:t>
            </a:r>
            <a:r>
              <a:rPr lang="en-CA" sz="3600" dirty="0"/>
              <a:t>and buying local</a:t>
            </a:r>
            <a:br>
              <a:rPr lang="en-CA" sz="3600" dirty="0"/>
            </a:br>
            <a:r>
              <a:rPr lang="en-CA" sz="3600" dirty="0"/>
              <a:t>-    threats to the environment like fracking, storage of natural gas, </a:t>
            </a:r>
            <a:r>
              <a:rPr lang="en-CA" sz="3600" dirty="0" smtClean="0"/>
              <a:t>mining, spraying </a:t>
            </a:r>
            <a:r>
              <a:rPr lang="en-CA" sz="3600" dirty="0"/>
              <a:t>chemicals on our </a:t>
            </a:r>
            <a:r>
              <a:rPr lang="en-CA" sz="3600" dirty="0" smtClean="0"/>
              <a:t>forests</a:t>
            </a:r>
            <a:r>
              <a:rPr lang="en-CA" sz="3600" dirty="0"/>
              <a:t/>
            </a:r>
            <a:br>
              <a:rPr lang="en-CA" sz="3600" dirty="0"/>
            </a:br>
            <a:r>
              <a:rPr lang="en-CA" sz="3600" dirty="0"/>
              <a:t>-    divestment of fossil fuels and renewable energy</a:t>
            </a:r>
            <a:br>
              <a:rPr lang="en-CA" sz="3600" dirty="0"/>
            </a:br>
            <a:r>
              <a:rPr lang="en-CA" sz="3600" dirty="0"/>
              <a:t>-    practicing the 3Rs, reduce, reuse and recycle</a:t>
            </a:r>
            <a:br>
              <a:rPr lang="en-CA" sz="3600" dirty="0"/>
            </a:br>
            <a:r>
              <a:rPr lang="en-CA" sz="3600" dirty="0"/>
              <a:t>-    reducing energy use and cost in </a:t>
            </a:r>
            <a:r>
              <a:rPr lang="en-CA" sz="3600" dirty="0" smtClean="0"/>
              <a:t>church </a:t>
            </a:r>
            <a:r>
              <a:rPr lang="en-CA" sz="3600" dirty="0"/>
              <a:t>buildings</a:t>
            </a:r>
            <a:r>
              <a:rPr lang="en-CA" dirty="0"/>
              <a:t/>
            </a:r>
            <a:br>
              <a:rPr lang="en-CA" dirty="0"/>
            </a:br>
            <a:endParaRPr lang="en-CA" dirty="0"/>
          </a:p>
        </p:txBody>
      </p:sp>
    </p:spTree>
    <p:extLst>
      <p:ext uri="{BB962C8B-B14F-4D97-AF65-F5344CB8AC3E}">
        <p14:creationId xmlns:p14="http://schemas.microsoft.com/office/powerpoint/2010/main" val="958914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964488" cy="6494085"/>
          </a:xfrm>
          <a:prstGeom prst="rect">
            <a:avLst/>
          </a:prstGeom>
        </p:spPr>
        <p:txBody>
          <a:bodyPr wrap="square">
            <a:spAutoFit/>
          </a:bodyPr>
          <a:lstStyle/>
          <a:p>
            <a:r>
              <a:rPr lang="en-CA" sz="3200" b="1" dirty="0">
                <a:latin typeface="Calibri" panose="020F0502020204030204" pitchFamily="34" charset="0"/>
                <a:ea typeface="Calibri" panose="020F0502020204030204" pitchFamily="34" charset="0"/>
              </a:rPr>
              <a:t>What is the Environment Network</a:t>
            </a:r>
            <a:r>
              <a:rPr lang="en-CA" sz="3200" b="1" dirty="0" smtClean="0">
                <a:latin typeface="Calibri" panose="020F0502020204030204" pitchFamily="34" charset="0"/>
                <a:ea typeface="Calibri" panose="020F0502020204030204" pitchFamily="34" charset="0"/>
              </a:rPr>
              <a:t>?</a:t>
            </a:r>
          </a:p>
          <a:p>
            <a:r>
              <a:rPr lang="en-CA" sz="3200" dirty="0">
                <a:latin typeface="Calibri" panose="020F0502020204030204" pitchFamily="34" charset="0"/>
                <a:ea typeface="Calibri" panose="020F0502020204030204" pitchFamily="34" charset="0"/>
              </a:rPr>
              <a:t/>
            </a:r>
            <a:br>
              <a:rPr lang="en-CA" sz="3200" dirty="0">
                <a:latin typeface="Calibri" panose="020F0502020204030204" pitchFamily="34" charset="0"/>
                <a:ea typeface="Calibri" panose="020F0502020204030204" pitchFamily="34" charset="0"/>
              </a:rPr>
            </a:br>
            <a:r>
              <a:rPr lang="en-CA" sz="3200" dirty="0">
                <a:latin typeface="Calibri" panose="020F0502020204030204" pitchFamily="34" charset="0"/>
                <a:ea typeface="Calibri" panose="020F0502020204030204" pitchFamily="34" charset="0"/>
              </a:rPr>
              <a:t>-  </a:t>
            </a:r>
            <a:r>
              <a:rPr lang="en-CA" sz="3200" dirty="0" smtClean="0">
                <a:latin typeface="Calibri" panose="020F0502020204030204" pitchFamily="34" charset="0"/>
                <a:ea typeface="Calibri" panose="020F0502020204030204" pitchFamily="34" charset="0"/>
              </a:rPr>
              <a:t>an </a:t>
            </a:r>
            <a:r>
              <a:rPr lang="en-CA" sz="3200" dirty="0">
                <a:latin typeface="Calibri" panose="020F0502020204030204" pitchFamily="34" charset="0"/>
                <a:ea typeface="Calibri" panose="020F0502020204030204" pitchFamily="34" charset="0"/>
              </a:rPr>
              <a:t>opportunity for Anglicans in our diocese (and others) who, </a:t>
            </a:r>
            <a:r>
              <a:rPr lang="en-CA" sz="3200" dirty="0" smtClean="0">
                <a:latin typeface="Calibri" panose="020F0502020204030204" pitchFamily="34" charset="0"/>
                <a:ea typeface="Calibri" panose="020F0502020204030204" pitchFamily="34" charset="0"/>
              </a:rPr>
              <a:t>as part </a:t>
            </a:r>
            <a:r>
              <a:rPr lang="en-CA" sz="3200" dirty="0">
                <a:latin typeface="Calibri" panose="020F0502020204030204" pitchFamily="34" charset="0"/>
                <a:ea typeface="Calibri" panose="020F0502020204030204" pitchFamily="34" charset="0"/>
              </a:rPr>
              <a:t>of their faith, are interested in conservation of the </a:t>
            </a:r>
            <a:r>
              <a:rPr lang="en-CA" sz="3200" dirty="0" smtClean="0">
                <a:latin typeface="Calibri" panose="020F0502020204030204" pitchFamily="34" charset="0"/>
                <a:ea typeface="Calibri" panose="020F0502020204030204" pitchFamily="34" charset="0"/>
              </a:rPr>
              <a:t>natural environment.</a:t>
            </a:r>
          </a:p>
          <a:p>
            <a:r>
              <a:rPr lang="en-CA" sz="3200" dirty="0" smtClean="0">
                <a:latin typeface="Calibri" panose="020F0502020204030204" pitchFamily="34" charset="0"/>
                <a:ea typeface="Calibri" panose="020F0502020204030204" pitchFamily="34" charset="0"/>
              </a:rPr>
              <a:t>- </a:t>
            </a:r>
            <a:r>
              <a:rPr lang="en-CA" sz="3200" dirty="0">
                <a:latin typeface="Calibri" panose="020F0502020204030204" pitchFamily="34" charset="0"/>
                <a:ea typeface="Calibri" panose="020F0502020204030204" pitchFamily="34" charset="0"/>
              </a:rPr>
              <a:t>our diocese’s response to fulfilling the fifth Mark of Mission: </a:t>
            </a:r>
            <a:r>
              <a:rPr lang="en-CA" sz="3200" dirty="0" smtClean="0">
                <a:latin typeface="Calibri" panose="020F0502020204030204" pitchFamily="34" charset="0"/>
                <a:ea typeface="Calibri" panose="020F0502020204030204" pitchFamily="34" charset="0"/>
              </a:rPr>
              <a:t>to “</a:t>
            </a:r>
            <a:r>
              <a:rPr lang="en-CA" sz="3200" dirty="0">
                <a:latin typeface="Calibri" panose="020F0502020204030204" pitchFamily="34" charset="0"/>
                <a:ea typeface="Calibri" panose="020F0502020204030204" pitchFamily="34" charset="0"/>
              </a:rPr>
              <a:t>safeguard the integrity of creation and sustain and renew the life of </a:t>
            </a:r>
            <a:r>
              <a:rPr lang="en-CA" sz="3200" dirty="0" smtClean="0">
                <a:latin typeface="Calibri" panose="020F0502020204030204" pitchFamily="34" charset="0"/>
                <a:ea typeface="Calibri" panose="020F0502020204030204" pitchFamily="34" charset="0"/>
              </a:rPr>
              <a:t>the earth</a:t>
            </a:r>
            <a:r>
              <a:rPr lang="en-CA" sz="3200" dirty="0">
                <a:latin typeface="Calibri" panose="020F0502020204030204" pitchFamily="34" charset="0"/>
                <a:ea typeface="Calibri" panose="020F0502020204030204" pitchFamily="34" charset="0"/>
              </a:rPr>
              <a:t>.”</a:t>
            </a:r>
            <a:br>
              <a:rPr lang="en-CA" sz="3200" dirty="0">
                <a:latin typeface="Calibri" panose="020F0502020204030204" pitchFamily="34" charset="0"/>
                <a:ea typeface="Calibri" panose="020F0502020204030204" pitchFamily="34" charset="0"/>
              </a:rPr>
            </a:br>
            <a:r>
              <a:rPr lang="en-CA" sz="3200" dirty="0" smtClean="0">
                <a:latin typeface="Calibri" panose="020F0502020204030204" pitchFamily="34" charset="0"/>
                <a:ea typeface="Calibri" panose="020F0502020204030204" pitchFamily="34" charset="0"/>
              </a:rPr>
              <a:t>- a </a:t>
            </a:r>
            <a:r>
              <a:rPr lang="en-CA" sz="3200" dirty="0">
                <a:latin typeface="Calibri" panose="020F0502020204030204" pitchFamily="34" charset="0"/>
                <a:ea typeface="Calibri" panose="020F0502020204030204" pitchFamily="34" charset="0"/>
              </a:rPr>
              <a:t>response to the </a:t>
            </a:r>
            <a:r>
              <a:rPr lang="en-CA" sz="3200" dirty="0" smtClean="0">
                <a:latin typeface="Calibri" panose="020F0502020204030204" pitchFamily="34" charset="0"/>
                <a:ea typeface="Calibri" panose="020F0502020204030204" pitchFamily="34" charset="0"/>
              </a:rPr>
              <a:t>baptismal </a:t>
            </a:r>
            <a:r>
              <a:rPr lang="en-CA" sz="3200" dirty="0">
                <a:latin typeface="Calibri" panose="020F0502020204030204" pitchFamily="34" charset="0"/>
                <a:ea typeface="Calibri" panose="020F0502020204030204" pitchFamily="34" charset="0"/>
              </a:rPr>
              <a:t>covenant: Will you strive </a:t>
            </a:r>
            <a:r>
              <a:rPr lang="en-CA" sz="3200" dirty="0" smtClean="0">
                <a:latin typeface="Calibri" panose="020F0502020204030204" pitchFamily="34" charset="0"/>
                <a:ea typeface="Calibri" panose="020F0502020204030204" pitchFamily="34" charset="0"/>
              </a:rPr>
              <a:t>to safeguard </a:t>
            </a:r>
            <a:r>
              <a:rPr lang="en-CA" sz="3200" dirty="0">
                <a:latin typeface="Calibri" panose="020F0502020204030204" pitchFamily="34" charset="0"/>
                <a:ea typeface="Calibri" panose="020F0502020204030204" pitchFamily="34" charset="0"/>
              </a:rPr>
              <a:t>the integrity </a:t>
            </a:r>
            <a:r>
              <a:rPr lang="en-CA" sz="3200" dirty="0" smtClean="0">
                <a:latin typeface="Calibri" panose="020F0502020204030204" pitchFamily="34" charset="0"/>
                <a:ea typeface="Calibri" panose="020F0502020204030204" pitchFamily="34" charset="0"/>
              </a:rPr>
              <a:t>of </a:t>
            </a:r>
            <a:r>
              <a:rPr lang="en-CA" sz="3200" dirty="0">
                <a:latin typeface="Calibri" panose="020F0502020204030204" pitchFamily="34" charset="0"/>
                <a:ea typeface="Calibri" panose="020F0502020204030204" pitchFamily="34" charset="0"/>
              </a:rPr>
              <a:t>God’s creation and respect, sustain, and </a:t>
            </a:r>
            <a:r>
              <a:rPr lang="en-CA" sz="3200" dirty="0" smtClean="0">
                <a:latin typeface="Calibri" panose="020F0502020204030204" pitchFamily="34" charset="0"/>
                <a:ea typeface="Calibri" panose="020F0502020204030204" pitchFamily="34" charset="0"/>
              </a:rPr>
              <a:t>renew the </a:t>
            </a:r>
            <a:r>
              <a:rPr lang="en-CA" sz="3200" dirty="0">
                <a:latin typeface="Calibri" panose="020F0502020204030204" pitchFamily="34" charset="0"/>
                <a:ea typeface="Calibri" panose="020F0502020204030204" pitchFamily="34" charset="0"/>
              </a:rPr>
              <a:t>life of the earth?</a:t>
            </a:r>
            <a:br>
              <a:rPr lang="en-CA" sz="3200" dirty="0">
                <a:latin typeface="Calibri" panose="020F0502020204030204" pitchFamily="34" charset="0"/>
                <a:ea typeface="Calibri" panose="020F0502020204030204" pitchFamily="34" charset="0"/>
              </a:rPr>
            </a:br>
            <a:r>
              <a:rPr lang="en-CA" sz="3200" dirty="0" smtClean="0">
                <a:latin typeface="Calibri" panose="020F0502020204030204" pitchFamily="34" charset="0"/>
                <a:ea typeface="Calibri" panose="020F0502020204030204" pitchFamily="34" charset="0"/>
              </a:rPr>
              <a:t>- a </a:t>
            </a:r>
            <a:r>
              <a:rPr lang="en-CA" sz="3200" dirty="0">
                <a:latin typeface="Calibri" panose="020F0502020204030204" pitchFamily="34" charset="0"/>
                <a:ea typeface="Calibri" panose="020F0502020204030204" pitchFamily="34" charset="0"/>
              </a:rPr>
              <a:t>response to </a:t>
            </a:r>
            <a:r>
              <a:rPr lang="en-CA" sz="3200" dirty="0" smtClean="0">
                <a:latin typeface="Calibri" panose="020F0502020204030204" pitchFamily="34" charset="0"/>
                <a:ea typeface="Calibri" panose="020F0502020204030204" pitchFamily="34" charset="0"/>
              </a:rPr>
              <a:t>our </a:t>
            </a:r>
            <a:r>
              <a:rPr lang="en-CA" sz="3200" dirty="0">
                <a:latin typeface="Calibri" panose="020F0502020204030204" pitchFamily="34" charset="0"/>
                <a:ea typeface="Calibri" panose="020F0502020204030204" pitchFamily="34" charset="0"/>
              </a:rPr>
              <a:t>concern at the Synod of 2011 about the environment</a:t>
            </a:r>
            <a:endParaRPr lang="en-CA" sz="3200" dirty="0"/>
          </a:p>
        </p:txBody>
      </p:sp>
    </p:spTree>
    <p:extLst>
      <p:ext uri="{BB962C8B-B14F-4D97-AF65-F5344CB8AC3E}">
        <p14:creationId xmlns:p14="http://schemas.microsoft.com/office/powerpoint/2010/main" val="2969060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124744"/>
            <a:ext cx="8496944" cy="5509200"/>
          </a:xfrm>
          <a:prstGeom prst="rect">
            <a:avLst/>
          </a:prstGeom>
          <a:noFill/>
        </p:spPr>
        <p:txBody>
          <a:bodyPr wrap="square" rtlCol="0">
            <a:spAutoFit/>
          </a:bodyPr>
          <a:lstStyle/>
          <a:p>
            <a:r>
              <a:rPr lang="en-CA" sz="3200" b="1" dirty="0"/>
              <a:t>What does the network do</a:t>
            </a:r>
            <a:r>
              <a:rPr lang="en-CA" sz="3200" b="1" dirty="0" smtClean="0"/>
              <a:t>?</a:t>
            </a:r>
          </a:p>
          <a:p>
            <a:r>
              <a:rPr lang="en-CA" sz="3200" dirty="0"/>
              <a:t/>
            </a:r>
            <a:br>
              <a:rPr lang="en-CA" sz="3200" dirty="0"/>
            </a:br>
            <a:r>
              <a:rPr lang="en-CA" sz="3200" dirty="0"/>
              <a:t>-    connect, support and encourage Anglicans who want to actively engage </a:t>
            </a:r>
            <a:r>
              <a:rPr lang="en-CA" sz="3200" dirty="0" smtClean="0"/>
              <a:t>in caring </a:t>
            </a:r>
            <a:r>
              <a:rPr lang="en-CA" sz="3200" dirty="0"/>
              <a:t>about God’s creation</a:t>
            </a:r>
            <a:br>
              <a:rPr lang="en-CA" sz="3200" dirty="0"/>
            </a:br>
            <a:r>
              <a:rPr lang="en-CA" sz="3200" dirty="0"/>
              <a:t>-    share information and resources</a:t>
            </a:r>
            <a:br>
              <a:rPr lang="en-CA" sz="3200" dirty="0"/>
            </a:br>
            <a:r>
              <a:rPr lang="en-CA" sz="3200" dirty="0"/>
              <a:t>-    support people as they take action on environmental issues important </a:t>
            </a:r>
            <a:r>
              <a:rPr lang="en-CA" sz="3200" dirty="0" smtClean="0"/>
              <a:t>to them</a:t>
            </a:r>
            <a:r>
              <a:rPr lang="en-CA" sz="3200" dirty="0"/>
              <a:t/>
            </a:r>
            <a:br>
              <a:rPr lang="en-CA" sz="3200" dirty="0"/>
            </a:br>
            <a:r>
              <a:rPr lang="en-CA" sz="3200" dirty="0"/>
              <a:t>-    connect us with </a:t>
            </a:r>
            <a:r>
              <a:rPr lang="en-CA" sz="3200" dirty="0" smtClean="0"/>
              <a:t>Anglicans and others who </a:t>
            </a:r>
            <a:r>
              <a:rPr lang="en-CA" sz="3200" dirty="0"/>
              <a:t>are interested or passionate </a:t>
            </a:r>
            <a:r>
              <a:rPr lang="en-CA" sz="3200" dirty="0" smtClean="0"/>
              <a:t>about a </a:t>
            </a:r>
            <a:r>
              <a:rPr lang="en-CA" sz="3200" dirty="0"/>
              <a:t>healthy </a:t>
            </a:r>
            <a:r>
              <a:rPr lang="en-CA" sz="3200" dirty="0" smtClean="0"/>
              <a:t>environment</a:t>
            </a:r>
            <a:endParaRPr lang="en-CA" dirty="0"/>
          </a:p>
        </p:txBody>
      </p:sp>
    </p:spTree>
    <p:extLst>
      <p:ext uri="{BB962C8B-B14F-4D97-AF65-F5344CB8AC3E}">
        <p14:creationId xmlns:p14="http://schemas.microsoft.com/office/powerpoint/2010/main" val="2770903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59632" y="1340768"/>
            <a:ext cx="7344816" cy="5786199"/>
          </a:xfrm>
          <a:prstGeom prst="rect">
            <a:avLst/>
          </a:prstGeom>
          <a:noFill/>
        </p:spPr>
        <p:txBody>
          <a:bodyPr wrap="square" rtlCol="0">
            <a:spAutoFit/>
          </a:bodyPr>
          <a:lstStyle/>
          <a:p>
            <a:r>
              <a:rPr lang="en-CA" dirty="0" smtClean="0"/>
              <a:t>o</a:t>
            </a:r>
            <a:r>
              <a:rPr lang="en-CA" dirty="0"/>
              <a:t>   </a:t>
            </a:r>
            <a:r>
              <a:rPr lang="en-CA" sz="3200" dirty="0"/>
              <a:t> Anglican Communion Environment </a:t>
            </a:r>
            <a:r>
              <a:rPr lang="en-CA" sz="3200" dirty="0" smtClean="0"/>
              <a:t>Network (AKA Green Anglicans)</a:t>
            </a:r>
            <a:r>
              <a:rPr lang="en-CA" sz="3200" dirty="0"/>
              <a:t/>
            </a:r>
            <a:br>
              <a:rPr lang="en-CA" sz="3200" dirty="0"/>
            </a:br>
            <a:r>
              <a:rPr lang="en-CA" sz="3200" dirty="0"/>
              <a:t>o    Creation Matters of the Anglican Church of Canada</a:t>
            </a:r>
            <a:br>
              <a:rPr lang="en-CA" sz="3200" dirty="0"/>
            </a:br>
            <a:r>
              <a:rPr lang="en-CA" sz="3200" dirty="0"/>
              <a:t>o   </a:t>
            </a:r>
            <a:r>
              <a:rPr lang="en-CA" sz="3200" dirty="0" smtClean="0"/>
              <a:t>PWRDF</a:t>
            </a:r>
            <a:r>
              <a:rPr lang="en-CA" sz="3200" dirty="0"/>
              <a:t/>
            </a:r>
            <a:br>
              <a:rPr lang="en-CA" sz="3200" dirty="0"/>
            </a:br>
            <a:r>
              <a:rPr lang="en-CA" sz="3200" dirty="0"/>
              <a:t>o   </a:t>
            </a:r>
            <a:r>
              <a:rPr lang="en-CA" sz="3200" dirty="0" smtClean="0"/>
              <a:t>Kairos</a:t>
            </a:r>
            <a:r>
              <a:rPr lang="en-CA" sz="3200" dirty="0"/>
              <a:t/>
            </a:r>
            <a:br>
              <a:rPr lang="en-CA" sz="3200" dirty="0"/>
            </a:br>
            <a:r>
              <a:rPr lang="en-CA" sz="3200" dirty="0"/>
              <a:t>o   </a:t>
            </a:r>
            <a:r>
              <a:rPr lang="en-CA" sz="3200" dirty="0" smtClean="0"/>
              <a:t>Greening </a:t>
            </a:r>
            <a:r>
              <a:rPr lang="en-CA" sz="3200" dirty="0"/>
              <a:t>Sacred </a:t>
            </a:r>
            <a:r>
              <a:rPr lang="en-CA" sz="3200" dirty="0" smtClean="0"/>
              <a:t>Spaces</a:t>
            </a:r>
          </a:p>
          <a:p>
            <a:pPr marL="457200" indent="-457200">
              <a:buFont typeface="Courier New" panose="02070309020205020404" pitchFamily="49" charset="0"/>
              <a:buChar char="o"/>
            </a:pPr>
            <a:r>
              <a:rPr lang="en-CA" sz="3200" dirty="0" smtClean="0"/>
              <a:t>Ecology Action Centre</a:t>
            </a:r>
          </a:p>
          <a:p>
            <a:pPr marL="457200" indent="-457200">
              <a:buFont typeface="Courier New" panose="02070309020205020404" pitchFamily="49" charset="0"/>
              <a:buChar char="o"/>
            </a:pPr>
            <a:r>
              <a:rPr lang="en-CA" sz="3200" dirty="0" smtClean="0"/>
              <a:t>Nova Scotia Environmental Network</a:t>
            </a:r>
          </a:p>
          <a:p>
            <a:pPr marL="457200" indent="-457200">
              <a:buFont typeface="Courier New" panose="02070309020205020404" pitchFamily="49" charset="0"/>
              <a:buChar char="o"/>
            </a:pPr>
            <a:r>
              <a:rPr lang="en-CA" sz="3200" dirty="0" smtClean="0"/>
              <a:t>And others </a:t>
            </a:r>
          </a:p>
          <a:p>
            <a:endParaRPr lang="en-CA" sz="3200" dirty="0"/>
          </a:p>
          <a:p>
            <a:endParaRPr lang="en-CA" dirty="0"/>
          </a:p>
        </p:txBody>
      </p:sp>
    </p:spTree>
    <p:extLst>
      <p:ext uri="{BB962C8B-B14F-4D97-AF65-F5344CB8AC3E}">
        <p14:creationId xmlns:p14="http://schemas.microsoft.com/office/powerpoint/2010/main" val="3556373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412776"/>
            <a:ext cx="8280920" cy="6740307"/>
          </a:xfrm>
          <a:prstGeom prst="rect">
            <a:avLst/>
          </a:prstGeom>
          <a:noFill/>
        </p:spPr>
        <p:txBody>
          <a:bodyPr wrap="square" rtlCol="0">
            <a:spAutoFit/>
          </a:bodyPr>
          <a:lstStyle/>
          <a:p>
            <a:r>
              <a:rPr lang="en-CA" sz="3600" b="1" dirty="0"/>
              <a:t>What </a:t>
            </a:r>
            <a:r>
              <a:rPr lang="en-CA" sz="3600" b="1" dirty="0" smtClean="0"/>
              <a:t>does joining </a:t>
            </a:r>
            <a:r>
              <a:rPr lang="en-CA" sz="3600" b="1" dirty="0"/>
              <a:t>the network involve?</a:t>
            </a:r>
            <a:r>
              <a:rPr lang="en-CA" sz="3600" dirty="0"/>
              <a:t/>
            </a:r>
            <a:br>
              <a:rPr lang="en-CA" sz="3600" dirty="0"/>
            </a:br>
            <a:r>
              <a:rPr lang="en-CA" sz="3600" dirty="0"/>
              <a:t>-    A desire to reduce our carbon footprint. (BTW: the distance people have</a:t>
            </a:r>
            <a:br>
              <a:rPr lang="en-CA" sz="3600" dirty="0"/>
            </a:br>
            <a:r>
              <a:rPr lang="en-CA" sz="3600" dirty="0"/>
              <a:t>to travel, most of our work is done through the internet or by phone.)</a:t>
            </a:r>
            <a:br>
              <a:rPr lang="en-CA" sz="3600" dirty="0"/>
            </a:br>
            <a:r>
              <a:rPr lang="en-CA" sz="3600" dirty="0"/>
              <a:t>-    Gathering at opportune times, like Synod. Anyone and everyone is</a:t>
            </a:r>
            <a:br>
              <a:rPr lang="en-CA" sz="3600" dirty="0"/>
            </a:br>
            <a:r>
              <a:rPr lang="en-CA" sz="3600" dirty="0"/>
              <a:t>welcome to gather tomorrow at lunch time here under the stage.</a:t>
            </a:r>
          </a:p>
          <a:p>
            <a:r>
              <a:rPr lang="en-CA" sz="3600" dirty="0"/>
              <a:t> </a:t>
            </a:r>
          </a:p>
          <a:p>
            <a:r>
              <a:rPr lang="en-CA" sz="3600" dirty="0"/>
              <a:t/>
            </a:r>
            <a:br>
              <a:rPr lang="en-CA" sz="3600" dirty="0"/>
            </a:br>
            <a:endParaRPr lang="en-CA" sz="3600" dirty="0"/>
          </a:p>
        </p:txBody>
      </p:sp>
    </p:spTree>
    <p:extLst>
      <p:ext uri="{BB962C8B-B14F-4D97-AF65-F5344CB8AC3E}">
        <p14:creationId xmlns:p14="http://schemas.microsoft.com/office/powerpoint/2010/main" val="831670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412776"/>
            <a:ext cx="7416824" cy="3970318"/>
          </a:xfrm>
          <a:prstGeom prst="rect">
            <a:avLst/>
          </a:prstGeom>
          <a:noFill/>
        </p:spPr>
        <p:txBody>
          <a:bodyPr wrap="square" rtlCol="0">
            <a:spAutoFit/>
          </a:bodyPr>
          <a:lstStyle/>
          <a:p>
            <a:r>
              <a:rPr lang="en-CA" sz="3600" b="1" dirty="0"/>
              <a:t>Who can get involved?</a:t>
            </a:r>
            <a:r>
              <a:rPr lang="en-CA" sz="3600" dirty="0"/>
              <a:t/>
            </a:r>
            <a:br>
              <a:rPr lang="en-CA" sz="3600" dirty="0"/>
            </a:br>
            <a:r>
              <a:rPr lang="en-CA" sz="3600" dirty="0"/>
              <a:t>-    Anyone who is interested.</a:t>
            </a:r>
            <a:br>
              <a:rPr lang="en-CA" sz="3600" dirty="0"/>
            </a:br>
            <a:r>
              <a:rPr lang="en-CA" sz="3600" dirty="0"/>
              <a:t>-    Because it is a network rather than a committee, there is no limitation</a:t>
            </a:r>
            <a:br>
              <a:rPr lang="en-CA" sz="3600" dirty="0"/>
            </a:br>
            <a:r>
              <a:rPr lang="en-CA" sz="3600" dirty="0"/>
              <a:t>on numbers.</a:t>
            </a:r>
            <a:br>
              <a:rPr lang="en-CA" sz="3600" dirty="0"/>
            </a:br>
            <a:r>
              <a:rPr lang="en-CA" sz="3600" dirty="0"/>
              <a:t>-    Feel free to have as many people in your parish as you like involved.</a:t>
            </a:r>
          </a:p>
        </p:txBody>
      </p:sp>
    </p:spTree>
    <p:extLst>
      <p:ext uri="{BB962C8B-B14F-4D97-AF65-F5344CB8AC3E}">
        <p14:creationId xmlns:p14="http://schemas.microsoft.com/office/powerpoint/2010/main" val="2572500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7664" y="2348880"/>
            <a:ext cx="6264696" cy="2308324"/>
          </a:xfrm>
          <a:prstGeom prst="rect">
            <a:avLst/>
          </a:prstGeom>
          <a:noFill/>
        </p:spPr>
        <p:txBody>
          <a:bodyPr wrap="square" rtlCol="0">
            <a:spAutoFit/>
          </a:bodyPr>
          <a:lstStyle/>
          <a:p>
            <a:r>
              <a:rPr lang="en-CA" sz="3600" dirty="0"/>
              <a:t>Environmental issues and the Anglican Communion</a:t>
            </a:r>
          </a:p>
          <a:p>
            <a:r>
              <a:rPr lang="en-CA" sz="3600" u="sng" dirty="0">
                <a:hlinkClick r:id="rId2"/>
              </a:rPr>
              <a:t>https://www.youtube.com/watch?v=aL7CXi9VjhA</a:t>
            </a:r>
            <a:endParaRPr lang="en-CA" sz="3600" dirty="0"/>
          </a:p>
        </p:txBody>
      </p:sp>
    </p:spTree>
    <p:extLst>
      <p:ext uri="{BB962C8B-B14F-4D97-AF65-F5344CB8AC3E}">
        <p14:creationId xmlns:p14="http://schemas.microsoft.com/office/powerpoint/2010/main" val="759449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764704"/>
            <a:ext cx="8352928" cy="6124754"/>
          </a:xfrm>
          <a:prstGeom prst="rect">
            <a:avLst/>
          </a:prstGeom>
          <a:noFill/>
        </p:spPr>
        <p:txBody>
          <a:bodyPr wrap="square" rtlCol="0">
            <a:spAutoFit/>
          </a:bodyPr>
          <a:lstStyle/>
          <a:p>
            <a:r>
              <a:rPr lang="en-CA" sz="8000" dirty="0" smtClean="0"/>
              <a:t>	</a:t>
            </a:r>
          </a:p>
          <a:p>
            <a:r>
              <a:rPr lang="en-CA" sz="3600" b="1" dirty="0" smtClean="0"/>
              <a:t>Baptismal Vow</a:t>
            </a:r>
          </a:p>
          <a:p>
            <a:endParaRPr lang="en-CA" sz="3600" b="1" dirty="0"/>
          </a:p>
          <a:p>
            <a:r>
              <a:rPr lang="en-CA" sz="3200" dirty="0" smtClean="0"/>
              <a:t>Will you strive to safeguard the integrity of God’s creation and respect, sustain, and renew the life of the earth?</a:t>
            </a:r>
            <a:br>
              <a:rPr lang="en-CA" sz="3200" dirty="0" smtClean="0"/>
            </a:br>
            <a:r>
              <a:rPr lang="en-CA" sz="3200" i="1" dirty="0" smtClean="0"/>
              <a:t>People</a:t>
            </a:r>
            <a:r>
              <a:rPr lang="en-CA" sz="3200" dirty="0" smtClean="0"/>
              <a:t> </a:t>
            </a:r>
            <a:r>
              <a:rPr lang="en-CA" sz="3200" b="1" dirty="0" smtClean="0"/>
              <a:t>I will, with God’s help</a:t>
            </a:r>
            <a:r>
              <a:rPr lang="en-CA" sz="3200" dirty="0" smtClean="0"/>
              <a:t>.</a:t>
            </a:r>
          </a:p>
          <a:p>
            <a:endParaRPr lang="en-CA" sz="3200" dirty="0"/>
          </a:p>
          <a:p>
            <a:endParaRPr lang="en-CA" sz="8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636912"/>
            <a:ext cx="6552728" cy="1477328"/>
          </a:xfrm>
          <a:prstGeom prst="rect">
            <a:avLst/>
          </a:prstGeom>
          <a:noFill/>
        </p:spPr>
        <p:txBody>
          <a:bodyPr wrap="square" rtlCol="0">
            <a:spAutoFit/>
          </a:bodyPr>
          <a:lstStyle/>
          <a:p>
            <a:pPr algn="ctr"/>
            <a:r>
              <a:rPr lang="en-CA" sz="3600" b="1" dirty="0"/>
              <a:t>Environmental Assessment Scavenger Hunt </a:t>
            </a:r>
          </a:p>
          <a:p>
            <a:endParaRPr lang="en-CA" dirty="0"/>
          </a:p>
        </p:txBody>
      </p:sp>
    </p:spTree>
    <p:extLst>
      <p:ext uri="{BB962C8B-B14F-4D97-AF65-F5344CB8AC3E}">
        <p14:creationId xmlns:p14="http://schemas.microsoft.com/office/powerpoint/2010/main" val="3508625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764704"/>
            <a:ext cx="8352928" cy="7294305"/>
          </a:xfrm>
          <a:prstGeom prst="rect">
            <a:avLst/>
          </a:prstGeom>
          <a:noFill/>
        </p:spPr>
        <p:txBody>
          <a:bodyPr wrap="square" rtlCol="0">
            <a:spAutoFit/>
          </a:bodyPr>
          <a:lstStyle/>
          <a:p>
            <a:r>
              <a:rPr lang="en-CA" sz="8000" dirty="0" smtClean="0"/>
              <a:t>	</a:t>
            </a:r>
          </a:p>
          <a:p>
            <a:r>
              <a:rPr lang="en-CA" sz="3600" b="1" dirty="0" smtClean="0"/>
              <a:t>Baptismal Vow</a:t>
            </a:r>
          </a:p>
          <a:p>
            <a:endParaRPr lang="en-CA" sz="3600" b="1" dirty="0"/>
          </a:p>
          <a:p>
            <a:r>
              <a:rPr lang="en-CA" sz="3200" dirty="0" smtClean="0"/>
              <a:t>Will you strive to safeguard the integrity of God’s creation and respect, sustain, and renew the life of the earth?</a:t>
            </a:r>
            <a:br>
              <a:rPr lang="en-CA" sz="3200" dirty="0" smtClean="0"/>
            </a:br>
            <a:r>
              <a:rPr lang="en-CA" sz="3200" i="1" dirty="0" smtClean="0"/>
              <a:t>People</a:t>
            </a:r>
            <a:r>
              <a:rPr lang="en-CA" sz="3200" dirty="0" smtClean="0"/>
              <a:t> </a:t>
            </a:r>
            <a:r>
              <a:rPr lang="en-CA" sz="3200" b="1" dirty="0" smtClean="0"/>
              <a:t>I will, with God’s help</a:t>
            </a:r>
            <a:r>
              <a:rPr lang="en-CA" sz="3200" dirty="0" smtClean="0"/>
              <a:t>.</a:t>
            </a:r>
          </a:p>
          <a:p>
            <a:endParaRPr lang="en-CA" sz="3200" dirty="0"/>
          </a:p>
          <a:p>
            <a:pPr algn="ctr"/>
            <a:r>
              <a:rPr lang="en-CA" sz="4400" b="1" dirty="0"/>
              <a:t>Why and how?</a:t>
            </a:r>
          </a:p>
          <a:p>
            <a:endParaRPr lang="en-CA" sz="3200" dirty="0" smtClean="0"/>
          </a:p>
          <a:p>
            <a:endParaRPr lang="en-CA" sz="8000" dirty="0"/>
          </a:p>
        </p:txBody>
      </p:sp>
    </p:spTree>
    <p:extLst>
      <p:ext uri="{BB962C8B-B14F-4D97-AF65-F5344CB8AC3E}">
        <p14:creationId xmlns:p14="http://schemas.microsoft.com/office/powerpoint/2010/main" val="7678074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071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6632"/>
            <a:ext cx="8964488" cy="7017306"/>
          </a:xfrm>
          <a:prstGeom prst="rect">
            <a:avLst/>
          </a:prstGeom>
          <a:noFill/>
        </p:spPr>
        <p:txBody>
          <a:bodyPr wrap="square" rtlCol="0">
            <a:spAutoFit/>
          </a:bodyPr>
          <a:lstStyle/>
          <a:p>
            <a:r>
              <a:rPr lang="en-CA" sz="3600" b="1" dirty="0" smtClean="0"/>
              <a:t>Genesis 1</a:t>
            </a:r>
            <a:endParaRPr lang="en-CA" sz="3600" dirty="0" smtClean="0"/>
          </a:p>
          <a:p>
            <a:r>
              <a:rPr lang="en-CA" sz="3600" dirty="0" smtClean="0"/>
              <a:t>1In the beginning when God created</a:t>
            </a:r>
            <a:r>
              <a:rPr lang="en-CA" sz="3600" baseline="30000" dirty="0" smtClean="0"/>
              <a:t>*</a:t>
            </a:r>
            <a:r>
              <a:rPr lang="en-CA" sz="3600" dirty="0" smtClean="0"/>
              <a:t> the heavens and the earth, </a:t>
            </a:r>
            <a:r>
              <a:rPr lang="en-CA" sz="3600" baseline="30000" dirty="0" smtClean="0"/>
              <a:t>2</a:t>
            </a:r>
            <a:r>
              <a:rPr lang="en-CA" sz="3600" dirty="0" smtClean="0"/>
              <a:t>the earth was a formless void and darkness covered the face of the deep, while a wind from God</a:t>
            </a:r>
            <a:r>
              <a:rPr lang="en-CA" sz="3600" baseline="30000" dirty="0" smtClean="0"/>
              <a:t>*</a:t>
            </a:r>
            <a:r>
              <a:rPr lang="en-CA" sz="3600" dirty="0" smtClean="0"/>
              <a:t> swept over the face of the waters. </a:t>
            </a:r>
            <a:r>
              <a:rPr lang="en-CA" sz="3600" baseline="30000" dirty="0" smtClean="0"/>
              <a:t>3</a:t>
            </a:r>
            <a:r>
              <a:rPr lang="en-CA" sz="3600" dirty="0" smtClean="0"/>
              <a:t>Then God said, ‘Let there be light’; and there was light. </a:t>
            </a:r>
            <a:r>
              <a:rPr lang="en-CA" sz="3600" baseline="30000" dirty="0" smtClean="0"/>
              <a:t>4</a:t>
            </a:r>
            <a:r>
              <a:rPr lang="en-CA" sz="3600" dirty="0" smtClean="0"/>
              <a:t>And God saw that the light was good; and God separated the light from the darkness. </a:t>
            </a:r>
            <a:r>
              <a:rPr lang="en-CA" sz="3600" baseline="30000" dirty="0" smtClean="0"/>
              <a:t>5</a:t>
            </a:r>
            <a:r>
              <a:rPr lang="en-CA" sz="3600" dirty="0" smtClean="0"/>
              <a:t>God called the light Day, and the darkness he called Night. And there was evening and there was morning, the first day. </a:t>
            </a:r>
          </a:p>
          <a:p>
            <a:endParaRPr lang="en-CA" dirty="0"/>
          </a:p>
        </p:txBody>
      </p:sp>
    </p:spTree>
    <p:extLst>
      <p:ext uri="{BB962C8B-B14F-4D97-AF65-F5344CB8AC3E}">
        <p14:creationId xmlns:p14="http://schemas.microsoft.com/office/powerpoint/2010/main" val="1498157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686679"/>
            <a:ext cx="8964488" cy="6186309"/>
          </a:xfrm>
          <a:prstGeom prst="rect">
            <a:avLst/>
          </a:prstGeom>
          <a:noFill/>
        </p:spPr>
        <p:txBody>
          <a:bodyPr wrap="square" rtlCol="0">
            <a:spAutoFit/>
          </a:bodyPr>
          <a:lstStyle/>
          <a:p>
            <a:r>
              <a:rPr lang="en-CA" sz="3600" dirty="0" smtClean="0"/>
              <a:t>6 And God said, ‘Let there be a dome in the midst of the waters, and let it separate the waters from the waters.’ </a:t>
            </a:r>
            <a:r>
              <a:rPr lang="en-CA" sz="3600" baseline="30000" dirty="0" smtClean="0"/>
              <a:t>7</a:t>
            </a:r>
            <a:r>
              <a:rPr lang="en-CA" sz="3600" dirty="0" smtClean="0"/>
              <a:t>So God made the dome and separated the waters that were under the dome from the waters that were above the dome. And it was so. </a:t>
            </a:r>
            <a:r>
              <a:rPr lang="en-CA" sz="3600" baseline="30000" dirty="0" smtClean="0"/>
              <a:t>8</a:t>
            </a:r>
            <a:r>
              <a:rPr lang="en-CA" sz="3600" dirty="0" smtClean="0"/>
              <a:t>God called the dome Sky. And there was evening and there was morning, the second day. 9 And God said, ‘Let the waters under the sky be gathered together into one place, and let the dry land appear.’ And it was so. </a:t>
            </a:r>
          </a:p>
        </p:txBody>
      </p:sp>
    </p:spTree>
    <p:extLst>
      <p:ext uri="{BB962C8B-B14F-4D97-AF65-F5344CB8AC3E}">
        <p14:creationId xmlns:p14="http://schemas.microsoft.com/office/powerpoint/2010/main" val="4266733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980728"/>
            <a:ext cx="7560840" cy="6740307"/>
          </a:xfrm>
          <a:prstGeom prst="rect">
            <a:avLst/>
          </a:prstGeom>
          <a:noFill/>
        </p:spPr>
        <p:txBody>
          <a:bodyPr wrap="square" rtlCol="0">
            <a:spAutoFit/>
          </a:bodyPr>
          <a:lstStyle/>
          <a:p>
            <a:r>
              <a:rPr lang="en-US" sz="3600" b="1" i="1" dirty="0" smtClean="0"/>
              <a:t>Reader: </a:t>
            </a:r>
            <a:r>
              <a:rPr lang="en-US" sz="3600" i="1" dirty="0" smtClean="0"/>
              <a:t>The earth is the Lord's and the fullness thereof, the world and all that dwells therein.</a:t>
            </a:r>
            <a:r>
              <a:rPr lang="en-US" sz="3600" dirty="0" smtClean="0"/>
              <a:t/>
            </a:r>
            <a:br>
              <a:rPr lang="en-US" sz="3600" dirty="0" smtClean="0"/>
            </a:br>
            <a:r>
              <a:rPr lang="en-US" sz="3600" b="1" dirty="0" smtClean="0"/>
              <a:t>All: We live in God's world, we are not alone. We share this life with the heavens and the earth, with the waters and the land, with trees and grasses, with fish, birds, and animals, with creatures of every form, and with all our brothers and sisters. </a:t>
            </a:r>
            <a:r>
              <a:rPr lang="en-US" sz="3600" dirty="0" smtClean="0"/>
              <a:t/>
            </a:r>
            <a:br>
              <a:rPr lang="en-US" sz="3600" dirty="0" smtClean="0"/>
            </a:br>
            <a:r>
              <a:rPr lang="en-US" sz="3600" dirty="0" smtClean="0"/>
              <a:t/>
            </a:r>
            <a:br>
              <a:rPr lang="en-US" sz="3600" dirty="0" smtClean="0"/>
            </a:br>
            <a:endParaRPr lang="en-CA" sz="3600" dirty="0"/>
          </a:p>
        </p:txBody>
      </p:sp>
    </p:spTree>
    <p:extLst>
      <p:ext uri="{BB962C8B-B14F-4D97-AF65-F5344CB8AC3E}">
        <p14:creationId xmlns:p14="http://schemas.microsoft.com/office/powerpoint/2010/main" val="3602675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764704"/>
            <a:ext cx="8892480" cy="6740307"/>
          </a:xfrm>
          <a:prstGeom prst="rect">
            <a:avLst/>
          </a:prstGeom>
          <a:noFill/>
        </p:spPr>
        <p:txBody>
          <a:bodyPr wrap="square" rtlCol="0">
            <a:spAutoFit/>
          </a:bodyPr>
          <a:lstStyle/>
          <a:p>
            <a:r>
              <a:rPr lang="en-US" sz="3600" i="1" dirty="0" smtClean="0"/>
              <a:t>Leader: God saw all that was made, and behold, it was very good. Whose World Is It?</a:t>
            </a:r>
            <a:r>
              <a:rPr lang="en-US" sz="3600" dirty="0" smtClean="0"/>
              <a:t/>
            </a:r>
            <a:br>
              <a:rPr lang="en-US" sz="3600" dirty="0" smtClean="0"/>
            </a:br>
            <a:r>
              <a:rPr lang="en-US" sz="3600" dirty="0" smtClean="0"/>
              <a:t/>
            </a:r>
            <a:br>
              <a:rPr lang="en-US" sz="3600" dirty="0" smtClean="0"/>
            </a:br>
            <a:r>
              <a:rPr lang="en-US" sz="3600" b="1" dirty="0" smtClean="0"/>
              <a:t>All: The world and all that is in it belong to our Creator; The earth and all who live in it are God's.</a:t>
            </a:r>
            <a:r>
              <a:rPr lang="en-US" sz="3600" dirty="0" smtClean="0"/>
              <a:t/>
            </a:r>
            <a:br>
              <a:rPr lang="en-US" sz="3600" dirty="0" smtClean="0"/>
            </a:br>
            <a:r>
              <a:rPr lang="en-US" sz="3600" dirty="0" smtClean="0"/>
              <a:t/>
            </a:r>
            <a:br>
              <a:rPr lang="en-US" sz="3600" dirty="0" smtClean="0"/>
            </a:br>
            <a:r>
              <a:rPr lang="en-US" sz="3600" i="1" dirty="0" smtClean="0"/>
              <a:t>Leader:</a:t>
            </a:r>
            <a:r>
              <a:rPr lang="en-US" sz="3600" dirty="0" smtClean="0"/>
              <a:t> </a:t>
            </a:r>
            <a:r>
              <a:rPr lang="en-US" sz="3600" i="1" dirty="0" smtClean="0"/>
              <a:t>Let us worship our God who calls us to cherish God's creation, so that the web of life which sustains us all may flourish and praise our Creator.</a:t>
            </a:r>
            <a:endParaRPr lang="en-CA" sz="3600" i="1" dirty="0" smtClean="0"/>
          </a:p>
          <a:p>
            <a:r>
              <a:rPr lang="en-US" sz="3600" dirty="0" smtClean="0"/>
              <a:t> </a:t>
            </a:r>
            <a:endParaRPr lang="en-CA" sz="3600" dirty="0" smtClean="0"/>
          </a:p>
        </p:txBody>
      </p:sp>
    </p:spTree>
    <p:extLst>
      <p:ext uri="{BB962C8B-B14F-4D97-AF65-F5344CB8AC3E}">
        <p14:creationId xmlns:p14="http://schemas.microsoft.com/office/powerpoint/2010/main" val="562586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2564904"/>
            <a:ext cx="7704856" cy="2308324"/>
          </a:xfrm>
          <a:prstGeom prst="rect">
            <a:avLst/>
          </a:prstGeom>
          <a:noFill/>
        </p:spPr>
        <p:txBody>
          <a:bodyPr wrap="square" rtlCol="0">
            <a:spAutoFit/>
          </a:bodyPr>
          <a:lstStyle/>
          <a:p>
            <a:pPr algn="ctr"/>
            <a:r>
              <a:rPr lang="en-CA" sz="7200" dirty="0" smtClean="0"/>
              <a:t>Green </a:t>
            </a:r>
            <a:r>
              <a:rPr lang="en-CA" sz="7200" dirty="0" smtClean="0"/>
              <a:t>Anglicans</a:t>
            </a:r>
          </a:p>
          <a:p>
            <a:pPr algn="ctr"/>
            <a:r>
              <a:rPr lang="en-CA" sz="7200" dirty="0"/>
              <a:t>P</a:t>
            </a:r>
            <a:r>
              <a:rPr lang="en-CA" sz="7200" dirty="0" smtClean="0"/>
              <a:t>rayer</a:t>
            </a:r>
            <a:endParaRPr lang="en-CA" sz="7200" dirty="0"/>
          </a:p>
        </p:txBody>
      </p:sp>
    </p:spTree>
    <p:extLst>
      <p:ext uri="{BB962C8B-B14F-4D97-AF65-F5344CB8AC3E}">
        <p14:creationId xmlns:p14="http://schemas.microsoft.com/office/powerpoint/2010/main" val="1194229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2420888"/>
            <a:ext cx="7560840" cy="2862322"/>
          </a:xfrm>
          <a:prstGeom prst="rect">
            <a:avLst/>
          </a:prstGeom>
          <a:noFill/>
        </p:spPr>
        <p:txBody>
          <a:bodyPr wrap="square" rtlCol="0">
            <a:spAutoFit/>
          </a:bodyPr>
          <a:lstStyle/>
          <a:p>
            <a:r>
              <a:rPr lang="en-CA" sz="3600" b="1" dirty="0"/>
              <a:t>How environmentally friendly is your house?</a:t>
            </a:r>
          </a:p>
          <a:p>
            <a:r>
              <a:rPr lang="en-CA" sz="3600" b="1" dirty="0"/>
              <a:t>Living Ecological Justice pg. 48 </a:t>
            </a:r>
          </a:p>
          <a:p>
            <a:r>
              <a:rPr lang="en-US" sz="3600" dirty="0" smtClean="0"/>
              <a:t/>
            </a:r>
            <a:br>
              <a:rPr lang="en-US" sz="3600" dirty="0" smtClean="0"/>
            </a:br>
            <a:endParaRPr lang="en-CA"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052736"/>
            <a:ext cx="8280920" cy="5016758"/>
          </a:xfrm>
          <a:prstGeom prst="rect">
            <a:avLst/>
          </a:prstGeom>
          <a:noFill/>
        </p:spPr>
        <p:txBody>
          <a:bodyPr wrap="square" rtlCol="0">
            <a:spAutoFit/>
          </a:bodyPr>
          <a:lstStyle/>
          <a:p>
            <a:endParaRPr lang="en-CA" sz="3200" dirty="0" smtClean="0"/>
          </a:p>
          <a:p>
            <a:endParaRPr lang="en-CA" sz="3200" dirty="0"/>
          </a:p>
          <a:p>
            <a:r>
              <a:rPr lang="en-CA" sz="3200" b="1" dirty="0" smtClean="0"/>
              <a:t>What </a:t>
            </a:r>
            <a:r>
              <a:rPr lang="en-CA" sz="3200" b="1" dirty="0"/>
              <a:t>is the Environment Network</a:t>
            </a:r>
            <a:r>
              <a:rPr lang="en-CA" sz="3200" b="1" dirty="0" smtClean="0"/>
              <a:t>?</a:t>
            </a:r>
          </a:p>
          <a:p>
            <a:r>
              <a:rPr lang="en-CA" sz="3200" b="1" dirty="0"/>
              <a:t/>
            </a:r>
            <a:br>
              <a:rPr lang="en-CA" sz="3200" b="1" dirty="0"/>
            </a:br>
            <a:r>
              <a:rPr lang="en-CA" sz="3200" b="1" dirty="0"/>
              <a:t>-    </a:t>
            </a:r>
            <a:r>
              <a:rPr lang="en-CA" sz="3200" b="1" dirty="0" smtClean="0"/>
              <a:t>an </a:t>
            </a:r>
            <a:r>
              <a:rPr lang="en-CA" sz="3200" b="1" dirty="0"/>
              <a:t>opportunity for Anglicans in our diocese (and others) who, </a:t>
            </a:r>
            <a:r>
              <a:rPr lang="en-CA" sz="3200" b="1" dirty="0" smtClean="0"/>
              <a:t>as part </a:t>
            </a:r>
            <a:r>
              <a:rPr lang="en-CA" sz="3200" b="1" dirty="0"/>
              <a:t>of their faith, are interested in conservation of the </a:t>
            </a:r>
            <a:r>
              <a:rPr lang="en-CA" sz="3200" b="1" dirty="0" smtClean="0"/>
              <a:t>natural environment.</a:t>
            </a:r>
          </a:p>
          <a:p>
            <a:r>
              <a:rPr lang="en-CA" sz="3200" dirty="0"/>
              <a:t/>
            </a:r>
            <a:br>
              <a:rPr lang="en-CA" sz="3200" dirty="0"/>
            </a:br>
            <a:endParaRPr lang="en-CA" sz="3200" dirty="0"/>
          </a:p>
        </p:txBody>
      </p:sp>
    </p:spTree>
    <p:extLst>
      <p:ext uri="{BB962C8B-B14F-4D97-AF65-F5344CB8AC3E}">
        <p14:creationId xmlns:p14="http://schemas.microsoft.com/office/powerpoint/2010/main" val="3305170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7327</TotalTime>
  <Words>213</Words>
  <Application>Microsoft Office PowerPoint</Application>
  <PresentationFormat>On-screen Show (4:3)</PresentationFormat>
  <Paragraphs>46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User</cp:lastModifiedBy>
  <cp:revision>229</cp:revision>
  <dcterms:created xsi:type="dcterms:W3CDTF">2011-04-01T20:37:37Z</dcterms:created>
  <dcterms:modified xsi:type="dcterms:W3CDTF">2019-01-27T12:26:35Z</dcterms:modified>
</cp:coreProperties>
</file>