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sldIdLst>
    <p:sldId id="256" r:id="rId2"/>
    <p:sldId id="294" r:id="rId3"/>
    <p:sldId id="366" r:id="rId4"/>
    <p:sldId id="365" r:id="rId5"/>
    <p:sldId id="257" r:id="rId6"/>
    <p:sldId id="333" r:id="rId7"/>
    <p:sldId id="258" r:id="rId8"/>
    <p:sldId id="334" r:id="rId9"/>
    <p:sldId id="296" r:id="rId10"/>
    <p:sldId id="321" r:id="rId11"/>
    <p:sldId id="335" r:id="rId12"/>
    <p:sldId id="259" r:id="rId13"/>
    <p:sldId id="303" r:id="rId14"/>
    <p:sldId id="336" r:id="rId15"/>
    <p:sldId id="304" r:id="rId16"/>
    <p:sldId id="309" r:id="rId17"/>
    <p:sldId id="337" r:id="rId18"/>
    <p:sldId id="313" r:id="rId19"/>
    <p:sldId id="338" r:id="rId20"/>
    <p:sldId id="314" r:id="rId21"/>
    <p:sldId id="339" r:id="rId22"/>
    <p:sldId id="315" r:id="rId23"/>
    <p:sldId id="340" r:id="rId24"/>
    <p:sldId id="316" r:id="rId25"/>
    <p:sldId id="341" r:id="rId26"/>
    <p:sldId id="317" r:id="rId27"/>
    <p:sldId id="367" r:id="rId28"/>
    <p:sldId id="370" r:id="rId29"/>
    <p:sldId id="368" r:id="rId30"/>
    <p:sldId id="371" r:id="rId31"/>
    <p:sldId id="369" r:id="rId32"/>
    <p:sldId id="288" r:id="rId33"/>
    <p:sldId id="269" r:id="rId34"/>
    <p:sldId id="342" r:id="rId35"/>
    <p:sldId id="270" r:id="rId36"/>
    <p:sldId id="343" r:id="rId37"/>
    <p:sldId id="289" r:id="rId38"/>
    <p:sldId id="292" r:id="rId39"/>
    <p:sldId id="322" r:id="rId40"/>
    <p:sldId id="344" r:id="rId41"/>
    <p:sldId id="323" r:id="rId42"/>
    <p:sldId id="345" r:id="rId43"/>
    <p:sldId id="324" r:id="rId44"/>
    <p:sldId id="346" r:id="rId45"/>
    <p:sldId id="347" r:id="rId46"/>
    <p:sldId id="325" r:id="rId47"/>
    <p:sldId id="348" r:id="rId48"/>
    <p:sldId id="349" r:id="rId49"/>
    <p:sldId id="271" r:id="rId50"/>
    <p:sldId id="352" r:id="rId51"/>
    <p:sldId id="272" r:id="rId52"/>
    <p:sldId id="353" r:id="rId53"/>
    <p:sldId id="273" r:id="rId54"/>
    <p:sldId id="354" r:id="rId55"/>
    <p:sldId id="274" r:id="rId56"/>
    <p:sldId id="355" r:id="rId57"/>
    <p:sldId id="275" r:id="rId58"/>
    <p:sldId id="356" r:id="rId59"/>
    <p:sldId id="276" r:id="rId60"/>
    <p:sldId id="291" r:id="rId61"/>
    <p:sldId id="357" r:id="rId62"/>
    <p:sldId id="372" r:id="rId63"/>
    <p:sldId id="277" r:id="rId64"/>
    <p:sldId id="278" r:id="rId65"/>
    <p:sldId id="358" r:id="rId66"/>
    <p:sldId id="279" r:id="rId67"/>
    <p:sldId id="359" r:id="rId68"/>
    <p:sldId id="326" r:id="rId69"/>
    <p:sldId id="360" r:id="rId70"/>
    <p:sldId id="280" r:id="rId71"/>
    <p:sldId id="361" r:id="rId72"/>
    <p:sldId id="281" r:id="rId73"/>
    <p:sldId id="362" r:id="rId74"/>
    <p:sldId id="282" r:id="rId75"/>
    <p:sldId id="327" r:id="rId76"/>
    <p:sldId id="363" r:id="rId77"/>
    <p:sldId id="328" r:id="rId78"/>
    <p:sldId id="283" r:id="rId79"/>
    <p:sldId id="284" r:id="rId80"/>
    <p:sldId id="329" r:id="rId81"/>
    <p:sldId id="330" r:id="rId82"/>
    <p:sldId id="286" r:id="rId83"/>
    <p:sldId id="319" r:id="rId84"/>
    <p:sldId id="364" r:id="rId85"/>
    <p:sldId id="320" r:id="rId86"/>
    <p:sldId id="373" r:id="rId87"/>
    <p:sldId id="376" r:id="rId88"/>
    <p:sldId id="375" r:id="rId89"/>
    <p:sldId id="377" r:id="rId90"/>
    <p:sldId id="378" r:id="rId91"/>
    <p:sldId id="379" r:id="rId92"/>
    <p:sldId id="380" r:id="rId93"/>
    <p:sldId id="381" r:id="rId94"/>
    <p:sldId id="332" r:id="rId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32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7934CF-2E1F-4619-8EC6-86D83989C652}" type="datetimeFigureOut">
              <a:rPr lang="en-CA" smtClean="0"/>
              <a:pPr/>
              <a:t>04/10/2014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D9385B-6BB2-4EA4-92AC-C54B29633D0B}"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69D9385B-6BB2-4EA4-92AC-C54B29633D0B}" type="slidenum">
              <a:rPr lang="en-CA" smtClean="0"/>
              <a:pPr/>
              <a:t>22</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0000"/>
            <a:lum/>
          </a:blip>
          <a:srcRect/>
          <a:stretch>
            <a:fillRect l="-14000" r="-1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50568-21D2-429A-A891-D78138306736}" type="datetimeFigureOut">
              <a:rPr lang="en-CA" smtClean="0"/>
              <a:pPr/>
              <a:t>04/10/2014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94197-E384-403C-A7FF-C341BD5BBEA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260648"/>
            <a:ext cx="8352928" cy="3416320"/>
          </a:xfrm>
          <a:prstGeom prst="rect">
            <a:avLst/>
          </a:prstGeom>
          <a:noFill/>
        </p:spPr>
        <p:txBody>
          <a:bodyPr wrap="square" rtlCol="0">
            <a:spAutoFit/>
          </a:bodyPr>
          <a:lstStyle/>
          <a:p>
            <a:r>
              <a:rPr lang="en-CA" sz="7200" dirty="0" smtClean="0"/>
              <a:t>DYC Closing Eucharist</a:t>
            </a:r>
          </a:p>
          <a:p>
            <a:pPr>
              <a:lnSpc>
                <a:spcPct val="50000"/>
              </a:lnSpc>
            </a:pPr>
            <a:endParaRPr lang="en-CA" sz="3200" dirty="0" smtClean="0"/>
          </a:p>
          <a:p>
            <a:r>
              <a:rPr lang="en-CA" sz="3200" dirty="0" smtClean="0"/>
              <a:t>Will you strive to safeguard the integrity of God’s creation and respect, sustain, and renew the life of the earth?</a:t>
            </a:r>
            <a:br>
              <a:rPr lang="en-CA" sz="3200" dirty="0" smtClean="0"/>
            </a:br>
            <a:r>
              <a:rPr lang="en-CA" sz="3200" i="1" dirty="0" smtClean="0"/>
              <a:t>People</a:t>
            </a:r>
            <a:r>
              <a:rPr lang="en-CA" sz="3200" dirty="0" smtClean="0"/>
              <a:t> </a:t>
            </a:r>
            <a:r>
              <a:rPr lang="en-CA" sz="3200" b="1" dirty="0" smtClean="0"/>
              <a:t>I will, with God’s help</a:t>
            </a:r>
            <a:r>
              <a:rPr lang="en-CA" sz="3200" dirty="0" smtClean="0"/>
              <a:t>. </a:t>
            </a:r>
            <a:endParaRPr lang="en-CA" sz="8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3416320"/>
          </a:xfrm>
          <a:prstGeom prst="rect">
            <a:avLst/>
          </a:prstGeom>
          <a:noFill/>
        </p:spPr>
        <p:txBody>
          <a:bodyPr wrap="square" rtlCol="0">
            <a:spAutoFit/>
          </a:bodyPr>
          <a:lstStyle/>
          <a:p>
            <a:r>
              <a:rPr lang="en-CA" sz="3600" b="1" dirty="0" smtClean="0"/>
              <a:t>Collect for the Feast of St. Francis:</a:t>
            </a:r>
          </a:p>
          <a:p>
            <a:r>
              <a:rPr lang="en-CA" sz="3600" i="1" dirty="0" smtClean="0"/>
              <a:t>Grant us, Almighty God, after the example of your holy servant Francis, to do what you would have us do, and always to desire what is pleasing in your sight, that cleansed by your love, enlightened by your truth, and kindled</a:t>
            </a:r>
            <a:endParaRPr lang="en-CA"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84976" cy="3416320"/>
          </a:xfrm>
          <a:prstGeom prst="rect">
            <a:avLst/>
          </a:prstGeom>
          <a:noFill/>
        </p:spPr>
        <p:txBody>
          <a:bodyPr wrap="square" rtlCol="0">
            <a:spAutoFit/>
          </a:bodyPr>
          <a:lstStyle/>
          <a:p>
            <a:r>
              <a:rPr lang="en-CA" sz="3600" i="1" dirty="0" smtClean="0"/>
              <a:t>with the fire of your Holy Spirit, we may follow in the footsteps of your beloved Son and make our way to you, O God most High; through Jesus Christ our Lord, who lives and reigns with you and the Holy Spirit, one God, now and for ever. </a:t>
            </a:r>
            <a:r>
              <a:rPr lang="en-CA" sz="3600" b="1" dirty="0" smtClean="0"/>
              <a:t>Amen</a:t>
            </a:r>
            <a:endParaRPr lang="en-CA"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4247317"/>
          </a:xfrm>
          <a:prstGeom prst="rect">
            <a:avLst/>
          </a:prstGeom>
          <a:noFill/>
        </p:spPr>
        <p:txBody>
          <a:bodyPr wrap="square" rtlCol="0">
            <a:spAutoFit/>
          </a:bodyPr>
          <a:lstStyle/>
          <a:p>
            <a:r>
              <a:rPr lang="en-US" sz="3600" dirty="0" smtClean="0"/>
              <a:t>Readings: </a:t>
            </a:r>
            <a:r>
              <a:rPr lang="en-US" sz="3600" i="1" dirty="0" smtClean="0"/>
              <a:t>(Sitting)</a:t>
            </a:r>
          </a:p>
          <a:p>
            <a:pPr>
              <a:lnSpc>
                <a:spcPct val="50000"/>
              </a:lnSpc>
            </a:pPr>
            <a:r>
              <a:rPr lang="en-US" sz="3600" dirty="0" smtClean="0"/>
              <a:t> </a:t>
            </a:r>
          </a:p>
          <a:p>
            <a:r>
              <a:rPr lang="en-US" sz="3600" dirty="0" smtClean="0"/>
              <a:t>1</a:t>
            </a:r>
            <a:r>
              <a:rPr lang="en-US" sz="3600" baseline="30000" dirty="0" smtClean="0"/>
              <a:t>st</a:t>
            </a:r>
            <a:r>
              <a:rPr lang="en-US" sz="3600" dirty="0" smtClean="0"/>
              <a:t> reading:   Genesis</a:t>
            </a:r>
          </a:p>
          <a:p>
            <a:r>
              <a:rPr lang="en-US" sz="3600" dirty="0" smtClean="0"/>
              <a:t>Reader	A reading from  </a:t>
            </a:r>
          </a:p>
          <a:p>
            <a:r>
              <a:rPr lang="en-US" sz="3600" dirty="0" smtClean="0"/>
              <a:t>At the conclusion of the passage, the reader says, </a:t>
            </a:r>
            <a:r>
              <a:rPr lang="en-US" sz="3600" i="1" dirty="0" smtClean="0"/>
              <a:t>The word of the Lord</a:t>
            </a:r>
            <a:r>
              <a:rPr lang="en-US" sz="3600" dirty="0" smtClean="0"/>
              <a:t>.</a:t>
            </a:r>
          </a:p>
          <a:p>
            <a:r>
              <a:rPr lang="en-US" sz="3600" b="1" dirty="0" smtClean="0"/>
              <a:t>People	Thanks be to God.</a:t>
            </a:r>
          </a:p>
          <a:p>
            <a:endParaRPr lang="en-US"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60648"/>
            <a:ext cx="9144000" cy="3231654"/>
          </a:xfrm>
          <a:prstGeom prst="rect">
            <a:avLst/>
          </a:prstGeom>
          <a:noFill/>
        </p:spPr>
        <p:txBody>
          <a:bodyPr wrap="square" rtlCol="0">
            <a:spAutoFit/>
          </a:bodyPr>
          <a:lstStyle/>
          <a:p>
            <a:r>
              <a:rPr lang="en-CA" sz="3400" baseline="30000" dirty="0" smtClean="0"/>
              <a:t>28</a:t>
            </a:r>
            <a:r>
              <a:rPr lang="en-CA" sz="3400" dirty="0" smtClean="0"/>
              <a:t>God blessed them, and God said to them, ‘Be fruitful and multiply, and fill the earth and subdue it; and have dominion over the fish of the sea and over the birds of the air and over every living thing that moves upon the earth.’ </a:t>
            </a:r>
            <a:r>
              <a:rPr lang="en-CA" sz="3400" baseline="30000" dirty="0" smtClean="0"/>
              <a:t>29</a:t>
            </a:r>
            <a:r>
              <a:rPr lang="en-CA" sz="3400" dirty="0" smtClean="0"/>
              <a:t>God said, ‘See, I have given you every plant yielding seed that is</a:t>
            </a:r>
            <a:endParaRPr lang="en-CA"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4247317"/>
          </a:xfrm>
          <a:prstGeom prst="rect">
            <a:avLst/>
          </a:prstGeom>
          <a:noFill/>
        </p:spPr>
        <p:txBody>
          <a:bodyPr wrap="square" rtlCol="0">
            <a:spAutoFit/>
          </a:bodyPr>
          <a:lstStyle/>
          <a:p>
            <a:r>
              <a:rPr lang="en-CA" sz="3600" dirty="0" smtClean="0"/>
              <a:t>upon the face of all the earth, and every tree with seed in its fruit; you shall have them for food. </a:t>
            </a:r>
            <a:r>
              <a:rPr lang="en-CA" sz="3600" baseline="30000" dirty="0" smtClean="0"/>
              <a:t>30</a:t>
            </a:r>
            <a:r>
              <a:rPr lang="en-CA" sz="3600" dirty="0" smtClean="0"/>
              <a:t>And to every beast of the earth, and to every bird of the air, and to everything that creeps on the earth, everything that has the breath of life, I have given every green plant for food.’ And it was so. </a:t>
            </a:r>
          </a:p>
          <a:p>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3139321"/>
          </a:xfrm>
          <a:prstGeom prst="rect">
            <a:avLst/>
          </a:prstGeom>
          <a:noFill/>
        </p:spPr>
        <p:txBody>
          <a:bodyPr wrap="square" rtlCol="0">
            <a:spAutoFit/>
          </a:bodyPr>
          <a:lstStyle/>
          <a:p>
            <a:r>
              <a:rPr lang="en-CA" sz="3600" baseline="30000" dirty="0" smtClean="0"/>
              <a:t>31</a:t>
            </a:r>
            <a:r>
              <a:rPr lang="en-CA" sz="3600" dirty="0" smtClean="0"/>
              <a:t>God saw everything that he had made, and indeed, it was very good. And there was evening and there was morning, the sixth day.</a:t>
            </a:r>
          </a:p>
          <a:p>
            <a:pPr>
              <a:lnSpc>
                <a:spcPct val="50000"/>
              </a:lnSpc>
            </a:pPr>
            <a:endParaRPr lang="en-CA" sz="3600" dirty="0" smtClean="0"/>
          </a:p>
          <a:p>
            <a:r>
              <a:rPr lang="en-CA" sz="3600" dirty="0" smtClean="0"/>
              <a:t>Reader: The Word of the Lord</a:t>
            </a:r>
          </a:p>
          <a:p>
            <a:r>
              <a:rPr lang="en-CA" sz="3600" b="1" dirty="0" smtClean="0"/>
              <a:t>All: Thanks be to God! </a:t>
            </a:r>
            <a:endParaRPr lang="en-CA"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0"/>
            <a:ext cx="8784976" cy="3693319"/>
          </a:xfrm>
          <a:prstGeom prst="rect">
            <a:avLst/>
          </a:prstGeom>
          <a:noFill/>
        </p:spPr>
        <p:txBody>
          <a:bodyPr wrap="square" rtlCol="0">
            <a:spAutoFit/>
          </a:bodyPr>
          <a:lstStyle/>
          <a:p>
            <a:r>
              <a:rPr lang="en-CA" sz="3600" b="1" dirty="0" smtClean="0"/>
              <a:t>Psalm 46</a:t>
            </a:r>
          </a:p>
          <a:p>
            <a:pPr>
              <a:lnSpc>
                <a:spcPct val="50000"/>
              </a:lnSpc>
            </a:pPr>
            <a:endParaRPr lang="en-CA" sz="3600" b="1" dirty="0" smtClean="0"/>
          </a:p>
          <a:p>
            <a:r>
              <a:rPr lang="en-CA" sz="3600" baseline="30000" dirty="0" smtClean="0"/>
              <a:t>1</a:t>
            </a:r>
            <a:r>
              <a:rPr lang="en-CA" sz="3600" dirty="0" smtClean="0"/>
              <a:t>God is our refuge and strength, a very present help in trouble.</a:t>
            </a:r>
          </a:p>
          <a:p>
            <a:r>
              <a:rPr lang="en-CA" sz="3600" b="1" baseline="30000" dirty="0" smtClean="0"/>
              <a:t>2</a:t>
            </a:r>
            <a:r>
              <a:rPr lang="en-CA" sz="3600" b="1" dirty="0" smtClean="0"/>
              <a:t>Therefore we will not fear, though the earth should change, though the mountains shake in the heart of the sea;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604448" cy="2862322"/>
          </a:xfrm>
          <a:prstGeom prst="rect">
            <a:avLst/>
          </a:prstGeom>
          <a:noFill/>
        </p:spPr>
        <p:txBody>
          <a:bodyPr wrap="square" rtlCol="0">
            <a:spAutoFit/>
          </a:bodyPr>
          <a:lstStyle/>
          <a:p>
            <a:r>
              <a:rPr lang="en-CA" sz="3600" baseline="30000" dirty="0" smtClean="0"/>
              <a:t>3</a:t>
            </a:r>
            <a:r>
              <a:rPr lang="en-CA" sz="3600" dirty="0" smtClean="0"/>
              <a:t>though its waters roar and foam, though the mountains tremble with its tumult. Selah</a:t>
            </a:r>
          </a:p>
          <a:p>
            <a:r>
              <a:rPr lang="en-CA" sz="3600" b="1" baseline="30000" dirty="0" smtClean="0"/>
              <a:t>4</a:t>
            </a:r>
            <a:r>
              <a:rPr lang="en-CA" sz="3600" b="1" dirty="0" smtClean="0"/>
              <a:t>There is a river whose streams make glad the city of God, the holy habitation of the Most High.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404664"/>
            <a:ext cx="8784976" cy="3416320"/>
          </a:xfrm>
          <a:prstGeom prst="rect">
            <a:avLst/>
          </a:prstGeom>
          <a:noFill/>
        </p:spPr>
        <p:txBody>
          <a:bodyPr wrap="square" rtlCol="0">
            <a:spAutoFit/>
          </a:bodyPr>
          <a:lstStyle/>
          <a:p>
            <a:r>
              <a:rPr lang="en-CA" sz="3600" baseline="30000" dirty="0" smtClean="0"/>
              <a:t>5</a:t>
            </a:r>
            <a:r>
              <a:rPr lang="en-CA" sz="3600" dirty="0" smtClean="0"/>
              <a:t>God is in the midst of the city; it shall not be moved; God will help it when the morning dawns.</a:t>
            </a:r>
          </a:p>
          <a:p>
            <a:r>
              <a:rPr lang="en-CA" sz="3600" b="1" baseline="30000" dirty="0" smtClean="0"/>
              <a:t>6</a:t>
            </a:r>
            <a:r>
              <a:rPr lang="en-CA" sz="3600" b="1" dirty="0" smtClean="0"/>
              <a:t>The nations are in an uproar, the kingdoms totter; he utters his voice, the earth melts.</a:t>
            </a:r>
          </a:p>
          <a:p>
            <a:endParaRPr lang="en-CA" dirty="0" smtClean="0"/>
          </a:p>
          <a:p>
            <a:endParaRPr lang="en-C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640960" cy="3416320"/>
          </a:xfrm>
          <a:prstGeom prst="rect">
            <a:avLst/>
          </a:prstGeom>
          <a:noFill/>
        </p:spPr>
        <p:txBody>
          <a:bodyPr wrap="square" rtlCol="0">
            <a:spAutoFit/>
          </a:bodyPr>
          <a:lstStyle/>
          <a:p>
            <a:r>
              <a:rPr lang="en-CA" sz="3600" baseline="30000" dirty="0" smtClean="0"/>
              <a:t>7</a:t>
            </a:r>
            <a:r>
              <a:rPr lang="en-CA" sz="3600" dirty="0" smtClean="0"/>
              <a:t>The </a:t>
            </a:r>
            <a:r>
              <a:rPr lang="en-CA" sz="3600" cap="small" dirty="0" smtClean="0"/>
              <a:t>Lord</a:t>
            </a:r>
            <a:r>
              <a:rPr lang="en-CA" sz="3600" dirty="0" smtClean="0"/>
              <a:t> of hosts is with us; the God of Jacob is our refuge. Selah</a:t>
            </a:r>
          </a:p>
          <a:p>
            <a:r>
              <a:rPr lang="en-CA" sz="3600" b="1" baseline="30000" dirty="0" smtClean="0"/>
              <a:t>8</a:t>
            </a:r>
            <a:r>
              <a:rPr lang="en-CA" sz="3600" b="1" dirty="0" smtClean="0"/>
              <a:t>Come, behold the works of the </a:t>
            </a:r>
            <a:r>
              <a:rPr lang="en-CA" sz="3600" b="1" cap="small" dirty="0" smtClean="0"/>
              <a:t>Lord</a:t>
            </a:r>
            <a:r>
              <a:rPr lang="en-CA" sz="3600" b="1" dirty="0" smtClean="0"/>
              <a:t>; see what desolations he has brought on the earth.</a:t>
            </a:r>
          </a:p>
          <a:p>
            <a:endParaRPr lang="en-CA"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640960" cy="3970318"/>
          </a:xfrm>
          <a:prstGeom prst="rect">
            <a:avLst/>
          </a:prstGeom>
          <a:noFill/>
        </p:spPr>
        <p:txBody>
          <a:bodyPr wrap="square" rtlCol="0">
            <a:spAutoFit/>
          </a:bodyPr>
          <a:lstStyle/>
          <a:p>
            <a:r>
              <a:rPr lang="en-US" sz="3600" b="1" dirty="0" smtClean="0"/>
              <a:t>Seek Ye First the Kingdom of God</a:t>
            </a:r>
            <a:endParaRPr lang="en-CA" sz="3600" dirty="0" smtClean="0"/>
          </a:p>
          <a:p>
            <a:r>
              <a:rPr lang="en-US" sz="3600" dirty="0" smtClean="0"/>
              <a:t>				</a:t>
            </a:r>
            <a:endParaRPr lang="en-US" sz="3600" dirty="0" smtClean="0"/>
          </a:p>
          <a:p>
            <a:r>
              <a:rPr lang="en-US" sz="3600" dirty="0" smtClean="0"/>
              <a:t>S</a:t>
            </a:r>
            <a:r>
              <a:rPr lang="en-US" sz="3600" dirty="0" smtClean="0"/>
              <a:t>eek </a:t>
            </a:r>
            <a:r>
              <a:rPr lang="en-US" sz="3600" dirty="0" smtClean="0"/>
              <a:t>ye first the kingdom of God</a:t>
            </a:r>
            <a:endParaRPr lang="en-CA" sz="3600" dirty="0" smtClean="0"/>
          </a:p>
          <a:p>
            <a:r>
              <a:rPr lang="en-US" sz="3600" dirty="0" smtClean="0"/>
              <a:t>And </a:t>
            </a:r>
            <a:r>
              <a:rPr lang="en-US" sz="3600" dirty="0" smtClean="0"/>
              <a:t>its righteousness</a:t>
            </a:r>
            <a:endParaRPr lang="en-CA" sz="3600" dirty="0" smtClean="0"/>
          </a:p>
          <a:p>
            <a:r>
              <a:rPr lang="en-US" sz="3600" dirty="0" smtClean="0"/>
              <a:t>And </a:t>
            </a:r>
            <a:r>
              <a:rPr lang="en-US" sz="3600" dirty="0" smtClean="0"/>
              <a:t>all these things will be added unto you</a:t>
            </a:r>
            <a:endParaRPr lang="en-CA" sz="3600" dirty="0" smtClean="0"/>
          </a:p>
          <a:p>
            <a:r>
              <a:rPr lang="en-US" sz="3600" dirty="0" smtClean="0"/>
              <a:t>Al-le-</a:t>
            </a:r>
            <a:r>
              <a:rPr lang="en-US" sz="3600" dirty="0" err="1" smtClean="0"/>
              <a:t>lu</a:t>
            </a:r>
            <a:r>
              <a:rPr lang="en-US" sz="3600" dirty="0" smtClean="0"/>
              <a:t>, Al-le-</a:t>
            </a:r>
            <a:r>
              <a:rPr lang="en-US" sz="3600" dirty="0" err="1" smtClean="0"/>
              <a:t>lu</a:t>
            </a:r>
            <a:r>
              <a:rPr lang="en-US" sz="3600" dirty="0" smtClean="0"/>
              <a:t>-</a:t>
            </a:r>
            <a:r>
              <a:rPr lang="en-US" sz="3600" dirty="0" err="1" smtClean="0"/>
              <a:t>jah</a:t>
            </a:r>
            <a:endParaRPr lang="en-CA" sz="3600" dirty="0" smtClean="0"/>
          </a:p>
          <a:p>
            <a:r>
              <a:rPr lang="en-US" sz="3600" dirty="0" smtClean="0"/>
              <a:t> </a:t>
            </a:r>
            <a:endParaRPr lang="en-CA" sz="3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3693319"/>
          </a:xfrm>
          <a:prstGeom prst="rect">
            <a:avLst/>
          </a:prstGeom>
          <a:noFill/>
        </p:spPr>
        <p:txBody>
          <a:bodyPr wrap="square" rtlCol="0">
            <a:spAutoFit/>
          </a:bodyPr>
          <a:lstStyle/>
          <a:p>
            <a:r>
              <a:rPr lang="en-CA" sz="3600" baseline="30000" dirty="0" smtClean="0"/>
              <a:t>9</a:t>
            </a:r>
            <a:r>
              <a:rPr lang="en-CA" sz="3600" dirty="0" smtClean="0"/>
              <a:t>He makes wars cease to the end of the earth; he breaks the bow, and shatters the spear; he burns the shields with fire.</a:t>
            </a:r>
          </a:p>
          <a:p>
            <a:r>
              <a:rPr lang="en-CA" sz="3600" b="1" baseline="30000" dirty="0" smtClean="0"/>
              <a:t>10</a:t>
            </a:r>
            <a:r>
              <a:rPr lang="en-CA" sz="3600" b="1" dirty="0" smtClean="0"/>
              <a:t>“Be still, and know that I am God! I am exalted among the nations, I am exalted in the earth.”</a:t>
            </a:r>
          </a:p>
          <a:p>
            <a:endParaRPr lang="en-C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512" y="188640"/>
            <a:ext cx="8640960" cy="3416320"/>
          </a:xfrm>
          <a:prstGeom prst="rect">
            <a:avLst/>
          </a:prstGeom>
          <a:noFill/>
        </p:spPr>
        <p:txBody>
          <a:bodyPr wrap="square" rtlCol="0">
            <a:spAutoFit/>
          </a:bodyPr>
          <a:lstStyle/>
          <a:p>
            <a:r>
              <a:rPr lang="en-CA" sz="3600" baseline="30000" dirty="0" smtClean="0"/>
              <a:t>11</a:t>
            </a:r>
            <a:r>
              <a:rPr lang="en-CA" sz="3600" dirty="0" smtClean="0"/>
              <a:t>The </a:t>
            </a:r>
            <a:r>
              <a:rPr lang="en-CA" sz="3600" cap="small" dirty="0" smtClean="0"/>
              <a:t>Lord</a:t>
            </a:r>
            <a:r>
              <a:rPr lang="en-CA" sz="3600" dirty="0" smtClean="0"/>
              <a:t> of hosts is with us; the God of Jacob is our refuge. Selah</a:t>
            </a:r>
          </a:p>
          <a:p>
            <a:pPr>
              <a:lnSpc>
                <a:spcPct val="50000"/>
              </a:lnSpc>
            </a:pPr>
            <a:endParaRPr lang="en-CA" sz="3600" dirty="0" smtClean="0"/>
          </a:p>
          <a:p>
            <a:r>
              <a:rPr lang="en-CA" sz="3600" b="1" dirty="0" smtClean="0"/>
              <a:t>Glory to the Father, and to the Son, and to the Holy Spirit: as it was in the beginning, is now, and will be for ever. Amen.</a:t>
            </a:r>
            <a:endParaRPr lang="en-CA" sz="3600" dirty="0" smtClean="0"/>
          </a:p>
          <a:p>
            <a:endParaRPr lang="en-C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3416320"/>
          </a:xfrm>
          <a:prstGeom prst="rect">
            <a:avLst/>
          </a:prstGeom>
          <a:noFill/>
        </p:spPr>
        <p:txBody>
          <a:bodyPr wrap="square" rtlCol="0">
            <a:spAutoFit/>
          </a:bodyPr>
          <a:lstStyle/>
          <a:p>
            <a:r>
              <a:rPr lang="en-CA" sz="3600" b="1" dirty="0" smtClean="0"/>
              <a:t>Colossians 1: 15 -23</a:t>
            </a:r>
          </a:p>
          <a:p>
            <a:r>
              <a:rPr lang="en-CA" sz="3600" baseline="30000" dirty="0" smtClean="0"/>
              <a:t>15</a:t>
            </a:r>
            <a:r>
              <a:rPr lang="en-CA" sz="3600" dirty="0" smtClean="0"/>
              <a:t>He is the image of the invisible God, the firstborn of all creation; </a:t>
            </a:r>
            <a:r>
              <a:rPr lang="en-CA" sz="3600" baseline="30000" dirty="0" smtClean="0"/>
              <a:t>16</a:t>
            </a:r>
            <a:r>
              <a:rPr lang="en-CA" sz="3600" dirty="0" smtClean="0"/>
              <a:t>for in him all things in heaven and on earth were created, things visible and invisible, whether thrones or dominions or rulers or powers—all things have</a:t>
            </a:r>
            <a:endParaRPr lang="en-C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3416320"/>
          </a:xfrm>
          <a:prstGeom prst="rect">
            <a:avLst/>
          </a:prstGeom>
          <a:noFill/>
        </p:spPr>
        <p:txBody>
          <a:bodyPr wrap="square" rtlCol="0">
            <a:spAutoFit/>
          </a:bodyPr>
          <a:lstStyle/>
          <a:p>
            <a:r>
              <a:rPr lang="en-CA" sz="3600" dirty="0" smtClean="0"/>
              <a:t>been created through him and for him. </a:t>
            </a:r>
            <a:r>
              <a:rPr lang="en-CA" sz="3600" baseline="30000" dirty="0" smtClean="0"/>
              <a:t>17</a:t>
            </a:r>
            <a:r>
              <a:rPr lang="en-CA" sz="3600" dirty="0" smtClean="0"/>
              <a:t>He himself is before all things, and in him all things hold together. </a:t>
            </a:r>
            <a:r>
              <a:rPr lang="en-CA" sz="3600" baseline="30000" dirty="0" smtClean="0"/>
              <a:t>18</a:t>
            </a:r>
            <a:r>
              <a:rPr lang="en-CA" sz="3600" dirty="0" smtClean="0"/>
              <a:t>He is the head of the body, the church; he is the beginning, the firstborn from the dead, so that he might come to have first place in everything. </a:t>
            </a:r>
            <a:endParaRPr lang="en-CA"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970318"/>
          </a:xfrm>
          <a:prstGeom prst="rect">
            <a:avLst/>
          </a:prstGeom>
          <a:noFill/>
        </p:spPr>
        <p:txBody>
          <a:bodyPr wrap="square" rtlCol="0">
            <a:spAutoFit/>
          </a:bodyPr>
          <a:lstStyle/>
          <a:p>
            <a:r>
              <a:rPr lang="en-CA" sz="3600" baseline="30000" dirty="0" smtClean="0"/>
              <a:t>19</a:t>
            </a:r>
            <a:r>
              <a:rPr lang="en-CA" sz="3600" dirty="0" smtClean="0"/>
              <a:t>For in him all the fullness of God was pleased to dwell, </a:t>
            </a:r>
            <a:r>
              <a:rPr lang="en-CA" sz="3600" baseline="30000" dirty="0" smtClean="0"/>
              <a:t>20</a:t>
            </a:r>
            <a:r>
              <a:rPr lang="en-CA" sz="3600" dirty="0" smtClean="0"/>
              <a:t>and through him God was pleased to reconcile to himself all things, whether on earth or in heaven, by making peace through the blood of his cross. </a:t>
            </a:r>
            <a:r>
              <a:rPr lang="en-CA" sz="3600" baseline="30000" dirty="0" smtClean="0"/>
              <a:t>21</a:t>
            </a:r>
            <a:r>
              <a:rPr lang="en-CA" sz="3600" dirty="0" smtClean="0"/>
              <a:t>And you who were once estranged and hostile in mind, doing evil</a:t>
            </a:r>
          </a:p>
          <a:p>
            <a:endParaRPr lang="en-CA" dirty="0" smtClean="0"/>
          </a:p>
          <a:p>
            <a:endParaRPr lang="en-C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84976" cy="3416320"/>
          </a:xfrm>
          <a:prstGeom prst="rect">
            <a:avLst/>
          </a:prstGeom>
          <a:noFill/>
        </p:spPr>
        <p:txBody>
          <a:bodyPr wrap="square" rtlCol="0">
            <a:spAutoFit/>
          </a:bodyPr>
          <a:lstStyle/>
          <a:p>
            <a:r>
              <a:rPr lang="en-CA" sz="3600" dirty="0" smtClean="0"/>
              <a:t>deeds, </a:t>
            </a:r>
            <a:r>
              <a:rPr lang="en-CA" sz="3600" baseline="30000" dirty="0" smtClean="0"/>
              <a:t>22</a:t>
            </a:r>
            <a:r>
              <a:rPr lang="en-CA" sz="3600" dirty="0" smtClean="0"/>
              <a:t>he has now reconciled in his fleshly body through death, so as to present you holy and blameless and irreproachable before him— </a:t>
            </a:r>
            <a:r>
              <a:rPr lang="en-CA" sz="3600" baseline="30000" dirty="0" smtClean="0"/>
              <a:t>23</a:t>
            </a:r>
            <a:r>
              <a:rPr lang="en-CA" sz="3600" dirty="0" smtClean="0"/>
              <a:t>provided that you continue securely established and steadfast in the faith, without shifting from the hope promised by the gospel</a:t>
            </a:r>
            <a:endParaRPr lang="en-CA"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712968" cy="3139321"/>
          </a:xfrm>
          <a:prstGeom prst="rect">
            <a:avLst/>
          </a:prstGeom>
          <a:noFill/>
        </p:spPr>
        <p:txBody>
          <a:bodyPr wrap="square" rtlCol="0">
            <a:spAutoFit/>
          </a:bodyPr>
          <a:lstStyle/>
          <a:p>
            <a:r>
              <a:rPr lang="en-CA" sz="3600" dirty="0" smtClean="0"/>
              <a:t>that you heard, which has been proclaimed to every creature under heaven. I, Paul, became a servant of this gospel.</a:t>
            </a:r>
          </a:p>
          <a:p>
            <a:pPr>
              <a:lnSpc>
                <a:spcPct val="50000"/>
              </a:lnSpc>
            </a:pPr>
            <a:endParaRPr lang="en-CA" sz="3600" dirty="0" smtClean="0"/>
          </a:p>
          <a:p>
            <a:r>
              <a:rPr lang="en-CA" sz="3600" dirty="0" smtClean="0"/>
              <a:t>Reader: The Word of the Lord</a:t>
            </a:r>
          </a:p>
          <a:p>
            <a:r>
              <a:rPr lang="en-CA" sz="3600" b="1" dirty="0" smtClean="0"/>
              <a:t>All: Thanks be to God! </a:t>
            </a:r>
            <a:endParaRPr lang="en-CA" sz="3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3754874"/>
          </a:xfrm>
          <a:prstGeom prst="rect">
            <a:avLst/>
          </a:prstGeom>
          <a:noFill/>
        </p:spPr>
        <p:txBody>
          <a:bodyPr wrap="square" rtlCol="0">
            <a:spAutoFit/>
          </a:bodyPr>
          <a:lstStyle/>
          <a:p>
            <a:r>
              <a:rPr lang="en-US" sz="3400" dirty="0" smtClean="0"/>
              <a:t>Make me a channel of your peace </a:t>
            </a:r>
            <a:endParaRPr lang="en-CA" sz="3400" dirty="0" smtClean="0"/>
          </a:p>
          <a:p>
            <a:r>
              <a:rPr lang="en-US" sz="3400" dirty="0" smtClean="0"/>
              <a:t> </a:t>
            </a:r>
            <a:endParaRPr lang="en-CA" sz="3400" dirty="0" smtClean="0"/>
          </a:p>
          <a:p>
            <a:pPr marL="342900" indent="-342900"/>
            <a:r>
              <a:rPr lang="en-US" sz="3400" dirty="0" smtClean="0"/>
              <a:t>Make me a channel of your peace</a:t>
            </a:r>
          </a:p>
          <a:p>
            <a:pPr marL="342900" indent="-342900"/>
            <a:r>
              <a:rPr lang="en-US" sz="3400" dirty="0" smtClean="0"/>
              <a:t>Where there is hatred, let me bring you love;</a:t>
            </a:r>
          </a:p>
          <a:p>
            <a:pPr marL="342900" indent="-342900"/>
            <a:r>
              <a:rPr lang="en-US" sz="3400" dirty="0" smtClean="0"/>
              <a:t>Where there is injury, your healing </a:t>
            </a:r>
            <a:r>
              <a:rPr lang="en-US" sz="3400" dirty="0" err="1" smtClean="0"/>
              <a:t>pow'r</a:t>
            </a:r>
            <a:r>
              <a:rPr lang="en-US" sz="3400" dirty="0" smtClean="0"/>
              <a:t>,</a:t>
            </a:r>
          </a:p>
          <a:p>
            <a:pPr marL="342900" indent="-342900"/>
            <a:r>
              <a:rPr lang="en-US" sz="3400" dirty="0" smtClean="0"/>
              <a:t>And where there's doubt, true faith in you. </a:t>
            </a:r>
          </a:p>
          <a:p>
            <a:pPr marL="342900" indent="-342900"/>
            <a:endParaRPr lang="en-US" sz="34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496944" cy="2585323"/>
          </a:xfrm>
          <a:prstGeom prst="rect">
            <a:avLst/>
          </a:prstGeom>
          <a:noFill/>
        </p:spPr>
        <p:txBody>
          <a:bodyPr wrap="square" rtlCol="0">
            <a:spAutoFit/>
          </a:bodyPr>
          <a:lstStyle/>
          <a:p>
            <a:pPr marL="342900" indent="-342900"/>
            <a:r>
              <a:rPr lang="en-US" sz="3600" dirty="0" smtClean="0"/>
              <a:t>O Spirit, grant that I may never seek</a:t>
            </a:r>
          </a:p>
          <a:p>
            <a:pPr marL="342900" indent="-342900"/>
            <a:r>
              <a:rPr lang="en-US" sz="3600" dirty="0" smtClean="0"/>
              <a:t>So much to be </a:t>
            </a:r>
            <a:r>
              <a:rPr lang="en-US" sz="3600" dirty="0" err="1" smtClean="0"/>
              <a:t>consolded</a:t>
            </a:r>
            <a:r>
              <a:rPr lang="en-US" sz="3600" dirty="0" smtClean="0"/>
              <a:t> as to console,</a:t>
            </a:r>
          </a:p>
          <a:p>
            <a:pPr marL="342900" indent="-342900"/>
            <a:r>
              <a:rPr lang="en-US" sz="3600" dirty="0" smtClean="0"/>
              <a:t>To be understood as to understand,</a:t>
            </a:r>
          </a:p>
          <a:p>
            <a:pPr marL="342900" indent="-342900"/>
            <a:r>
              <a:rPr lang="en-US" sz="3600" dirty="0" smtClean="0"/>
              <a:t>To be loved as to love with all my soul -</a:t>
            </a:r>
            <a:endParaRPr lang="en-CA" sz="3600" dirty="0" smtClean="0"/>
          </a:p>
          <a:p>
            <a:endParaRPr lang="en-C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3416320"/>
          </a:xfrm>
          <a:prstGeom prst="rect">
            <a:avLst/>
          </a:prstGeom>
          <a:noFill/>
        </p:spPr>
        <p:txBody>
          <a:bodyPr wrap="square" rtlCol="0">
            <a:spAutoFit/>
          </a:bodyPr>
          <a:lstStyle/>
          <a:p>
            <a:r>
              <a:rPr lang="en-US" sz="3600" dirty="0" smtClean="0"/>
              <a:t>Make me a channel of your peace:</a:t>
            </a:r>
            <a:br>
              <a:rPr lang="en-US" sz="3600" dirty="0" smtClean="0"/>
            </a:br>
            <a:r>
              <a:rPr lang="en-US" sz="3600" dirty="0" smtClean="0"/>
              <a:t>Where there's despair in life let me bring hope;</a:t>
            </a:r>
            <a:br>
              <a:rPr lang="en-US" sz="3600" dirty="0" smtClean="0"/>
            </a:br>
            <a:r>
              <a:rPr lang="en-US" sz="3600" dirty="0" smtClean="0"/>
              <a:t>Where there is darkness, - only light,</a:t>
            </a:r>
            <a:br>
              <a:rPr lang="en-US" sz="3600" dirty="0" smtClean="0"/>
            </a:br>
            <a:r>
              <a:rPr lang="en-US" sz="3600" dirty="0" smtClean="0"/>
              <a:t>And where there's sadness, ever joy. </a:t>
            </a:r>
          </a:p>
          <a:p>
            <a:endParaRPr lang="en-US" sz="3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892480" cy="3139321"/>
          </a:xfrm>
          <a:prstGeom prst="rect">
            <a:avLst/>
          </a:prstGeom>
          <a:noFill/>
        </p:spPr>
        <p:txBody>
          <a:bodyPr wrap="square" rtlCol="0">
            <a:spAutoFit/>
          </a:bodyPr>
          <a:lstStyle/>
          <a:p>
            <a:r>
              <a:rPr lang="en-US" sz="3600" dirty="0" smtClean="0"/>
              <a:t>Ask and it shall be given unto you</a:t>
            </a:r>
            <a:endParaRPr lang="en-CA" sz="3600" dirty="0" smtClean="0"/>
          </a:p>
          <a:p>
            <a:r>
              <a:rPr lang="en-US" sz="3600" dirty="0" smtClean="0"/>
              <a:t>Seek and you shall find,</a:t>
            </a:r>
            <a:endParaRPr lang="en-CA" sz="3600" dirty="0" smtClean="0"/>
          </a:p>
          <a:p>
            <a:r>
              <a:rPr lang="en-US" sz="3600" dirty="0" smtClean="0"/>
              <a:t>Knock and the door shall be opened unto you</a:t>
            </a:r>
            <a:endParaRPr lang="en-CA" sz="3600" dirty="0" smtClean="0"/>
          </a:p>
          <a:p>
            <a:r>
              <a:rPr lang="en-US" sz="3600" dirty="0" smtClean="0"/>
              <a:t>Al-le-</a:t>
            </a:r>
            <a:r>
              <a:rPr lang="en-US" sz="3600" dirty="0" err="1" smtClean="0"/>
              <a:t>lu</a:t>
            </a:r>
            <a:r>
              <a:rPr lang="en-US" sz="3600" dirty="0" smtClean="0"/>
              <a:t>, Al-le-</a:t>
            </a:r>
            <a:r>
              <a:rPr lang="en-US" sz="3600" dirty="0" err="1" smtClean="0"/>
              <a:t>lu</a:t>
            </a:r>
            <a:r>
              <a:rPr lang="en-US" sz="3600" dirty="0" smtClean="0"/>
              <a:t>-yah</a:t>
            </a:r>
            <a:endParaRPr lang="en-CA" sz="3600" dirty="0" smtClean="0"/>
          </a:p>
          <a:p>
            <a:r>
              <a:rPr lang="en-US" sz="3600" dirty="0" smtClean="0"/>
              <a:t> </a:t>
            </a:r>
            <a:endParaRPr lang="en-CA" sz="3600" dirty="0" smtClean="0"/>
          </a:p>
          <a:p>
            <a:endParaRPr lang="en-C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496944" cy="2585323"/>
          </a:xfrm>
          <a:prstGeom prst="rect">
            <a:avLst/>
          </a:prstGeom>
          <a:noFill/>
        </p:spPr>
        <p:txBody>
          <a:bodyPr wrap="square" rtlCol="0">
            <a:spAutoFit/>
          </a:bodyPr>
          <a:lstStyle/>
          <a:p>
            <a:pPr marL="342900" indent="-342900"/>
            <a:r>
              <a:rPr lang="en-US" sz="3600" dirty="0" smtClean="0"/>
              <a:t>O Spirit, grant that I may never seek</a:t>
            </a:r>
          </a:p>
          <a:p>
            <a:pPr marL="342900" indent="-342900"/>
            <a:r>
              <a:rPr lang="en-US" sz="3600" dirty="0" smtClean="0"/>
              <a:t>So much to be </a:t>
            </a:r>
            <a:r>
              <a:rPr lang="en-US" sz="3600" dirty="0" err="1" smtClean="0"/>
              <a:t>consolded</a:t>
            </a:r>
            <a:r>
              <a:rPr lang="en-US" sz="3600" dirty="0" smtClean="0"/>
              <a:t> as to console,</a:t>
            </a:r>
          </a:p>
          <a:p>
            <a:pPr marL="342900" indent="-342900"/>
            <a:r>
              <a:rPr lang="en-US" sz="3600" dirty="0" smtClean="0"/>
              <a:t>To be understood as to understand,</a:t>
            </a:r>
          </a:p>
          <a:p>
            <a:pPr marL="342900" indent="-342900"/>
            <a:r>
              <a:rPr lang="en-US" sz="3600" dirty="0" smtClean="0"/>
              <a:t>To be loved as to love with all my soul -</a:t>
            </a:r>
            <a:endParaRPr lang="en-CA" sz="3600" dirty="0" smtClean="0"/>
          </a:p>
          <a:p>
            <a:endParaRPr lang="en-C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04664"/>
            <a:ext cx="8496944" cy="3139321"/>
          </a:xfrm>
          <a:prstGeom prst="rect">
            <a:avLst/>
          </a:prstGeom>
          <a:noFill/>
        </p:spPr>
        <p:txBody>
          <a:bodyPr wrap="square" rtlCol="0">
            <a:spAutoFit/>
          </a:bodyPr>
          <a:lstStyle/>
          <a:p>
            <a:r>
              <a:rPr lang="en-US" sz="3600" dirty="0" smtClean="0"/>
              <a:t>Make me a channel of your peace.</a:t>
            </a:r>
            <a:br>
              <a:rPr lang="en-US" sz="3600" dirty="0" smtClean="0"/>
            </a:br>
            <a:r>
              <a:rPr lang="en-US" sz="3600" dirty="0" smtClean="0"/>
              <a:t>It is in pardoning that we are pardoned,</a:t>
            </a:r>
            <a:br>
              <a:rPr lang="en-US" sz="3600" dirty="0" smtClean="0"/>
            </a:br>
            <a:r>
              <a:rPr lang="en-US" sz="3600" dirty="0" smtClean="0"/>
              <a:t>In giving to all that we receive,</a:t>
            </a:r>
            <a:br>
              <a:rPr lang="en-US" sz="3600" dirty="0" smtClean="0"/>
            </a:br>
            <a:r>
              <a:rPr lang="en-US" sz="3600" dirty="0" smtClean="0"/>
              <a:t>And in dying that we're born to eternal life. </a:t>
            </a:r>
            <a:endParaRPr lang="en-CA" sz="3600" dirty="0" smtClean="0"/>
          </a:p>
          <a:p>
            <a:endParaRPr lang="en-CA" dirty="0" smtClean="0"/>
          </a:p>
          <a:p>
            <a:endParaRPr lang="en-CA" dirty="0" smtClean="0"/>
          </a:p>
          <a:p>
            <a:endParaRPr lang="en-C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88640"/>
            <a:ext cx="7920880" cy="4216539"/>
          </a:xfrm>
          <a:prstGeom prst="rect">
            <a:avLst/>
          </a:prstGeom>
          <a:noFill/>
        </p:spPr>
        <p:txBody>
          <a:bodyPr wrap="square" rtlCol="0">
            <a:spAutoFit/>
          </a:bodyPr>
          <a:lstStyle/>
          <a:p>
            <a:r>
              <a:rPr lang="en-US" sz="3600" i="1" dirty="0" smtClean="0"/>
              <a:t>All stand </a:t>
            </a:r>
            <a:r>
              <a:rPr lang="en-US" sz="3600" dirty="0" smtClean="0"/>
              <a:t>for the Gospel.</a:t>
            </a:r>
          </a:p>
          <a:p>
            <a:r>
              <a:rPr lang="en-US" sz="3600" i="1" dirty="0" smtClean="0"/>
              <a:t>Reader	The Lord be with you</a:t>
            </a:r>
            <a:r>
              <a:rPr lang="en-US" sz="3600" dirty="0" smtClean="0"/>
              <a:t>.</a:t>
            </a:r>
          </a:p>
          <a:p>
            <a:r>
              <a:rPr lang="en-US" sz="3600" b="1" dirty="0" smtClean="0"/>
              <a:t>People	And also with you.</a:t>
            </a:r>
          </a:p>
          <a:p>
            <a:pPr>
              <a:lnSpc>
                <a:spcPct val="50000"/>
              </a:lnSpc>
            </a:pPr>
            <a:r>
              <a:rPr lang="en-US" sz="3600" dirty="0" smtClean="0"/>
              <a:t> </a:t>
            </a:r>
          </a:p>
          <a:p>
            <a:r>
              <a:rPr lang="en-US" sz="3600" i="1" dirty="0" smtClean="0"/>
              <a:t>Reader	The Holy Gospel of our Lord Jesus Christ according to John</a:t>
            </a:r>
          </a:p>
          <a:p>
            <a:r>
              <a:rPr lang="en-US" sz="3600" b="1" dirty="0" smtClean="0"/>
              <a:t>People	Glory to you, Lord Jesus Christ.</a:t>
            </a:r>
          </a:p>
          <a:p>
            <a:r>
              <a:rPr lang="en-US" sz="3400" dirty="0" smtClean="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640960" cy="3970318"/>
          </a:xfrm>
          <a:prstGeom prst="rect">
            <a:avLst/>
          </a:prstGeom>
          <a:noFill/>
        </p:spPr>
        <p:txBody>
          <a:bodyPr wrap="square" rtlCol="0">
            <a:spAutoFit/>
          </a:bodyPr>
          <a:lstStyle/>
          <a:p>
            <a:r>
              <a:rPr lang="en-CA" sz="3600" b="1" dirty="0" smtClean="0"/>
              <a:t>John 3:16-21</a:t>
            </a:r>
          </a:p>
          <a:p>
            <a:r>
              <a:rPr lang="en-CA" sz="3600" baseline="30000" dirty="0" smtClean="0"/>
              <a:t>16</a:t>
            </a:r>
            <a:r>
              <a:rPr lang="en-CA" sz="3600" dirty="0" smtClean="0"/>
              <a:t>“For God so loved the world that he gave his only Son, so that everyone who believes in him may not perish but may have eternal life.</a:t>
            </a:r>
            <a:r>
              <a:rPr lang="en-CA" sz="3600" baseline="30000" dirty="0" smtClean="0"/>
              <a:t>17</a:t>
            </a:r>
            <a:r>
              <a:rPr lang="en-CA" sz="3600" dirty="0" smtClean="0"/>
              <a:t>“Indeed, God did not send the Son into the world to condemn the world, but in order</a:t>
            </a:r>
          </a:p>
          <a:p>
            <a:endParaRPr lang="en-CA" sz="3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84976" cy="2862322"/>
          </a:xfrm>
          <a:prstGeom prst="rect">
            <a:avLst/>
          </a:prstGeom>
          <a:noFill/>
        </p:spPr>
        <p:txBody>
          <a:bodyPr wrap="square" rtlCol="0">
            <a:spAutoFit/>
          </a:bodyPr>
          <a:lstStyle/>
          <a:p>
            <a:r>
              <a:rPr lang="en-CA" sz="3600" dirty="0" smtClean="0"/>
              <a:t>that the world might be saved through him. </a:t>
            </a:r>
            <a:r>
              <a:rPr lang="en-CA" sz="3600" baseline="30000" dirty="0" smtClean="0"/>
              <a:t>18</a:t>
            </a:r>
            <a:r>
              <a:rPr lang="en-CA" sz="3600" dirty="0" smtClean="0"/>
              <a:t>Those who believe in him are not condemned; but those who do not believe are condemned already, because they have not believed in the name of the only Son of God. </a:t>
            </a:r>
            <a:endParaRPr lang="en-CA" sz="3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2862322"/>
          </a:xfrm>
          <a:prstGeom prst="rect">
            <a:avLst/>
          </a:prstGeom>
          <a:noFill/>
        </p:spPr>
        <p:txBody>
          <a:bodyPr wrap="square" rtlCol="0">
            <a:spAutoFit/>
          </a:bodyPr>
          <a:lstStyle/>
          <a:p>
            <a:r>
              <a:rPr lang="en-CA" sz="3600" baseline="30000" dirty="0" smtClean="0"/>
              <a:t>19</a:t>
            </a:r>
            <a:r>
              <a:rPr lang="en-CA" sz="3600" dirty="0" smtClean="0"/>
              <a:t>And this is the judgment, that the light has come into the world, and people loved darkness rather than light because their deeds were evil. </a:t>
            </a:r>
            <a:r>
              <a:rPr lang="en-CA" sz="3600" baseline="30000" dirty="0" smtClean="0"/>
              <a:t>20</a:t>
            </a:r>
            <a:r>
              <a:rPr lang="en-CA" sz="3600" dirty="0" smtClean="0"/>
              <a:t>For all who do evil hate the light and do not come to the light, so</a:t>
            </a:r>
            <a:endParaRPr lang="en-CA" sz="36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2308324"/>
          </a:xfrm>
          <a:prstGeom prst="rect">
            <a:avLst/>
          </a:prstGeom>
          <a:noFill/>
        </p:spPr>
        <p:txBody>
          <a:bodyPr wrap="square" rtlCol="0">
            <a:spAutoFit/>
          </a:bodyPr>
          <a:lstStyle/>
          <a:p>
            <a:r>
              <a:rPr lang="en-CA" sz="3600" dirty="0" smtClean="0"/>
              <a:t>that their deeds may not be exposed. </a:t>
            </a:r>
            <a:r>
              <a:rPr lang="en-CA" sz="3600" baseline="30000" dirty="0" smtClean="0"/>
              <a:t>21</a:t>
            </a:r>
            <a:r>
              <a:rPr lang="en-CA" sz="3600" dirty="0" smtClean="0"/>
              <a:t>But those who do what is true come to the light, so that it may be clearly seen that their deeds have been done in God.”</a:t>
            </a:r>
            <a:endParaRPr lang="en-CA"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88640"/>
            <a:ext cx="8136904" cy="2585323"/>
          </a:xfrm>
          <a:prstGeom prst="rect">
            <a:avLst/>
          </a:prstGeom>
          <a:noFill/>
        </p:spPr>
        <p:txBody>
          <a:bodyPr wrap="square" rtlCol="0">
            <a:spAutoFit/>
          </a:bodyPr>
          <a:lstStyle/>
          <a:p>
            <a:r>
              <a:rPr lang="en-US" sz="3600" i="1" dirty="0" smtClean="0"/>
              <a:t>At the conclusion of the Gospel, the reader says, The Gospel of Christ</a:t>
            </a:r>
          </a:p>
          <a:p>
            <a:endParaRPr lang="en-US" sz="3600" dirty="0" smtClean="0"/>
          </a:p>
          <a:p>
            <a:r>
              <a:rPr lang="en-US" sz="3600" b="1" dirty="0" smtClean="0"/>
              <a:t>People	Praise to you, Lord Jesus Christ.</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052736"/>
            <a:ext cx="6768752" cy="1015663"/>
          </a:xfrm>
          <a:prstGeom prst="rect">
            <a:avLst/>
          </a:prstGeom>
          <a:noFill/>
        </p:spPr>
        <p:txBody>
          <a:bodyPr wrap="square" rtlCol="0">
            <a:spAutoFit/>
          </a:bodyPr>
          <a:lstStyle/>
          <a:p>
            <a:pPr algn="ctr"/>
            <a:r>
              <a:rPr lang="en-CA" sz="6000" dirty="0" smtClean="0"/>
              <a:t>Homily</a:t>
            </a:r>
            <a:endParaRPr lang="en-CA" sz="6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892480" cy="3416320"/>
          </a:xfrm>
          <a:prstGeom prst="rect">
            <a:avLst/>
          </a:prstGeom>
          <a:noFill/>
        </p:spPr>
        <p:txBody>
          <a:bodyPr wrap="square" rtlCol="0">
            <a:spAutoFit/>
          </a:bodyPr>
          <a:lstStyle/>
          <a:p>
            <a:r>
              <a:rPr lang="en-CA" sz="3600" b="1" dirty="0" smtClean="0"/>
              <a:t>The Baptismal Covenant</a:t>
            </a:r>
          </a:p>
          <a:p>
            <a:r>
              <a:rPr lang="en-CA" sz="3600" i="1" dirty="0" smtClean="0"/>
              <a:t>Celebrant Do you believe in God the Father?</a:t>
            </a:r>
          </a:p>
          <a:p>
            <a:r>
              <a:rPr lang="en-CA" sz="3600" i="1" dirty="0" smtClean="0"/>
              <a:t>People </a:t>
            </a:r>
            <a:r>
              <a:rPr lang="en-CA" sz="3600" b="1" dirty="0" smtClean="0"/>
              <a:t>I believe in God, The Father almighty, creator of heaven and earth.</a:t>
            </a:r>
          </a:p>
          <a:p>
            <a:r>
              <a:rPr lang="en-CA" sz="3600" i="1" dirty="0" smtClean="0"/>
              <a:t>Celebrant Do you believe in Jesus Christ, the Son of God?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784976" cy="4524315"/>
          </a:xfrm>
          <a:prstGeom prst="rect">
            <a:avLst/>
          </a:prstGeom>
          <a:noFill/>
        </p:spPr>
        <p:txBody>
          <a:bodyPr wrap="square" rtlCol="0">
            <a:spAutoFit/>
          </a:bodyPr>
          <a:lstStyle/>
          <a:p>
            <a:r>
              <a:rPr lang="en-US" sz="3600" dirty="0" smtClean="0"/>
              <a:t>Al-le-</a:t>
            </a:r>
            <a:r>
              <a:rPr lang="en-US" sz="3600" dirty="0" err="1" smtClean="0"/>
              <a:t>lu</a:t>
            </a:r>
            <a:r>
              <a:rPr lang="en-US" sz="3600" dirty="0" smtClean="0"/>
              <a:t>-yah       Al-le- </a:t>
            </a:r>
            <a:r>
              <a:rPr lang="en-US" sz="3600" dirty="0" err="1" smtClean="0"/>
              <a:t>lu</a:t>
            </a:r>
            <a:r>
              <a:rPr lang="en-US" sz="3600" dirty="0" smtClean="0"/>
              <a:t>-  u-  yah</a:t>
            </a:r>
            <a:endParaRPr lang="en-CA" sz="3600" dirty="0" smtClean="0"/>
          </a:p>
          <a:p>
            <a:r>
              <a:rPr lang="en-US" sz="3600" dirty="0" smtClean="0"/>
              <a:t>Al-le-</a:t>
            </a:r>
            <a:r>
              <a:rPr lang="en-US" sz="3600" dirty="0" err="1" smtClean="0"/>
              <a:t>lu</a:t>
            </a:r>
            <a:r>
              <a:rPr lang="en-US" sz="3600" dirty="0" smtClean="0"/>
              <a:t>-yah,  Al-le-</a:t>
            </a:r>
            <a:r>
              <a:rPr lang="en-US" sz="3600" dirty="0" err="1" smtClean="0"/>
              <a:t>lu</a:t>
            </a:r>
            <a:r>
              <a:rPr lang="en-US" sz="3600" dirty="0" smtClean="0"/>
              <a:t>,             Al-le-</a:t>
            </a:r>
            <a:r>
              <a:rPr lang="en-US" sz="3600" dirty="0" err="1" smtClean="0"/>
              <a:t>lu</a:t>
            </a:r>
            <a:r>
              <a:rPr lang="en-US" sz="3600" dirty="0" smtClean="0"/>
              <a:t>-yah</a:t>
            </a:r>
            <a:endParaRPr lang="en-CA" sz="3600" dirty="0" smtClean="0"/>
          </a:p>
          <a:p>
            <a:pPr>
              <a:lnSpc>
                <a:spcPct val="50000"/>
              </a:lnSpc>
            </a:pPr>
            <a:endParaRPr lang="en-CA" sz="3600" dirty="0" smtClean="0"/>
          </a:p>
          <a:p>
            <a:r>
              <a:rPr lang="en-US" sz="3600" dirty="0" smtClean="0"/>
              <a:t>We do not live by bread alone</a:t>
            </a:r>
            <a:endParaRPr lang="en-CA" sz="3600" dirty="0" smtClean="0"/>
          </a:p>
          <a:p>
            <a:r>
              <a:rPr lang="en-US" sz="3600" dirty="0" smtClean="0"/>
              <a:t>But by   every    word</a:t>
            </a:r>
            <a:endParaRPr lang="en-CA" sz="3600" dirty="0" smtClean="0"/>
          </a:p>
          <a:p>
            <a:r>
              <a:rPr lang="en-US" sz="3600" dirty="0" smtClean="0"/>
              <a:t>That proceeds from the mouth of God</a:t>
            </a:r>
            <a:endParaRPr lang="en-CA" sz="3600" dirty="0" smtClean="0"/>
          </a:p>
          <a:p>
            <a:pPr>
              <a:lnSpc>
                <a:spcPct val="50000"/>
              </a:lnSpc>
            </a:pPr>
            <a:endParaRPr lang="en-US" sz="3600" dirty="0" smtClean="0"/>
          </a:p>
          <a:p>
            <a:r>
              <a:rPr lang="en-US" sz="3600" dirty="0" smtClean="0"/>
              <a:t>Al-le-</a:t>
            </a:r>
            <a:r>
              <a:rPr lang="en-US" sz="3600" dirty="0" err="1" smtClean="0"/>
              <a:t>lu</a:t>
            </a:r>
            <a:r>
              <a:rPr lang="en-US" sz="3600" dirty="0" smtClean="0"/>
              <a:t>…. Al-le-</a:t>
            </a:r>
            <a:r>
              <a:rPr lang="en-US" sz="3600" dirty="0" err="1" smtClean="0"/>
              <a:t>lu</a:t>
            </a:r>
            <a:r>
              <a:rPr lang="en-US" sz="3600" dirty="0" smtClean="0"/>
              <a:t>…. Al-le-</a:t>
            </a:r>
            <a:r>
              <a:rPr lang="en-US" sz="3600" dirty="0" err="1" smtClean="0"/>
              <a:t>lu</a:t>
            </a:r>
            <a:r>
              <a:rPr lang="en-US" sz="3600" dirty="0" smtClean="0"/>
              <a:t>…… Al-le-</a:t>
            </a:r>
            <a:r>
              <a:rPr lang="en-US" sz="3600" dirty="0" err="1" smtClean="0"/>
              <a:t>lu</a:t>
            </a:r>
            <a:r>
              <a:rPr lang="en-US" sz="3600" dirty="0" smtClean="0"/>
              <a:t> -u- </a:t>
            </a:r>
            <a:r>
              <a:rPr lang="en-US" sz="3600" dirty="0" err="1" smtClean="0"/>
              <a:t>jah</a:t>
            </a:r>
            <a:endParaRPr lang="en-CA" sz="3600" dirty="0" smtClean="0"/>
          </a:p>
          <a:p>
            <a:endParaRPr lang="en-CA" sz="3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3693319"/>
          </a:xfrm>
          <a:prstGeom prst="rect">
            <a:avLst/>
          </a:prstGeom>
          <a:noFill/>
        </p:spPr>
        <p:txBody>
          <a:bodyPr wrap="square" rtlCol="0">
            <a:spAutoFit/>
          </a:bodyPr>
          <a:lstStyle/>
          <a:p>
            <a:r>
              <a:rPr lang="en-CA" sz="3600" i="1" dirty="0" smtClean="0"/>
              <a:t>People </a:t>
            </a:r>
            <a:r>
              <a:rPr lang="en-CA" sz="3600" b="1" dirty="0" smtClean="0"/>
              <a:t>I believe in Jesus Christ, his only Son, our Lord. He was conceived by the power of the Holy Spirit and born of the Virgin Mary.</a:t>
            </a:r>
          </a:p>
          <a:p>
            <a:r>
              <a:rPr lang="en-CA" sz="3600" b="1" dirty="0" smtClean="0"/>
              <a:t>He suffered under Pontius Pilate, was crucified, died, and was buried. He descended to the dead.</a:t>
            </a:r>
          </a:p>
          <a:p>
            <a:endParaRPr lang="en-C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3416320"/>
          </a:xfrm>
          <a:prstGeom prst="rect">
            <a:avLst/>
          </a:prstGeom>
          <a:noFill/>
        </p:spPr>
        <p:txBody>
          <a:bodyPr wrap="square" rtlCol="0">
            <a:spAutoFit/>
          </a:bodyPr>
          <a:lstStyle/>
          <a:p>
            <a:r>
              <a:rPr lang="en-CA" sz="3600" b="1" dirty="0" smtClean="0"/>
              <a:t>On the third day he rose again. He ascended into heaven, and is seated at the right hand of the Father. He will come again to judge the living and the dead.</a:t>
            </a:r>
          </a:p>
          <a:p>
            <a:r>
              <a:rPr lang="en-CA" sz="3600" i="1" dirty="0" smtClean="0"/>
              <a:t>Celebrant Do you believe in God the Holy Spirit?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3139321"/>
          </a:xfrm>
          <a:prstGeom prst="rect">
            <a:avLst/>
          </a:prstGeom>
          <a:noFill/>
        </p:spPr>
        <p:txBody>
          <a:bodyPr wrap="square" rtlCol="0">
            <a:spAutoFit/>
          </a:bodyPr>
          <a:lstStyle/>
          <a:p>
            <a:r>
              <a:rPr lang="en-CA" sz="3600" i="1" dirty="0" smtClean="0"/>
              <a:t>People </a:t>
            </a:r>
            <a:r>
              <a:rPr lang="en-CA" sz="3600" b="1" dirty="0" smtClean="0"/>
              <a:t>I believe in God the Holy Spirit, the holy catholic Church, the communion of saints, the forgiveness of sins, the resurrection of the body, and the life everlasting.</a:t>
            </a:r>
          </a:p>
          <a:p>
            <a:endParaRPr lang="en-C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496944" cy="2308324"/>
          </a:xfrm>
          <a:prstGeom prst="rect">
            <a:avLst/>
          </a:prstGeom>
          <a:noFill/>
        </p:spPr>
        <p:txBody>
          <a:bodyPr wrap="square" rtlCol="0">
            <a:spAutoFit/>
          </a:bodyPr>
          <a:lstStyle/>
          <a:p>
            <a:r>
              <a:rPr lang="en-CA" sz="3600" i="1" dirty="0" smtClean="0"/>
              <a:t>Celebrant Will you continue in the apostles’ teaching and fellowship, in the breaking of bread, and in the prayers?</a:t>
            </a:r>
          </a:p>
          <a:p>
            <a:r>
              <a:rPr lang="en-CA" sz="3600" i="1" dirty="0" smtClean="0"/>
              <a:t>People </a:t>
            </a:r>
            <a:r>
              <a:rPr lang="en-CA" sz="3600" b="1" dirty="0" smtClean="0"/>
              <a:t>I will, with God’s help.</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2585323"/>
          </a:xfrm>
          <a:prstGeom prst="rect">
            <a:avLst/>
          </a:prstGeom>
          <a:noFill/>
        </p:spPr>
        <p:txBody>
          <a:bodyPr wrap="square" rtlCol="0">
            <a:spAutoFit/>
          </a:bodyPr>
          <a:lstStyle/>
          <a:p>
            <a:r>
              <a:rPr lang="en-CA" sz="3600" i="1" dirty="0" smtClean="0"/>
              <a:t>Celebrant Will you persevere in resisting evil and, whenever you fall into sin, repent and return to the Lord?</a:t>
            </a:r>
          </a:p>
          <a:p>
            <a:r>
              <a:rPr lang="en-CA" sz="3600" i="1" dirty="0" smtClean="0"/>
              <a:t>People </a:t>
            </a:r>
            <a:r>
              <a:rPr lang="en-CA" sz="3600" b="1" dirty="0" smtClean="0"/>
              <a:t>I will, with God’s help.</a:t>
            </a:r>
          </a:p>
          <a:p>
            <a:endParaRPr lang="en-C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2031325"/>
          </a:xfrm>
          <a:prstGeom prst="rect">
            <a:avLst/>
          </a:prstGeom>
          <a:noFill/>
        </p:spPr>
        <p:txBody>
          <a:bodyPr wrap="square" rtlCol="0">
            <a:spAutoFit/>
          </a:bodyPr>
          <a:lstStyle/>
          <a:p>
            <a:r>
              <a:rPr lang="en-CA" sz="3600" i="1" dirty="0" smtClean="0"/>
              <a:t>Celebrant Will you proclaim by word and example the good news of God in Christ?</a:t>
            </a:r>
          </a:p>
          <a:p>
            <a:r>
              <a:rPr lang="en-CA" sz="3600" i="1" dirty="0" smtClean="0"/>
              <a:t>People </a:t>
            </a:r>
            <a:r>
              <a:rPr lang="en-CA" sz="3600" b="1" dirty="0" smtClean="0"/>
              <a:t>I will, with God’s help.</a:t>
            </a:r>
          </a:p>
          <a:p>
            <a:endParaRPr lang="en-CA"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1754326"/>
          </a:xfrm>
          <a:prstGeom prst="rect">
            <a:avLst/>
          </a:prstGeom>
          <a:noFill/>
        </p:spPr>
        <p:txBody>
          <a:bodyPr wrap="square" rtlCol="0">
            <a:spAutoFit/>
          </a:bodyPr>
          <a:lstStyle/>
          <a:p>
            <a:r>
              <a:rPr lang="en-CA" sz="3600" i="1" dirty="0" smtClean="0"/>
              <a:t>Celebrant Will you seek and serve Christ in all persons, loving your neighbour as yourself?</a:t>
            </a:r>
          </a:p>
          <a:p>
            <a:r>
              <a:rPr lang="en-CA" sz="3600" i="1" dirty="0" smtClean="0"/>
              <a:t>People </a:t>
            </a:r>
            <a:r>
              <a:rPr lang="en-CA" sz="3600" b="1" dirty="0" smtClean="0"/>
              <a:t>I will, with God’s help.</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512" y="188640"/>
            <a:ext cx="8568952" cy="2585323"/>
          </a:xfrm>
          <a:prstGeom prst="rect">
            <a:avLst/>
          </a:prstGeom>
          <a:noFill/>
        </p:spPr>
        <p:txBody>
          <a:bodyPr wrap="square" rtlCol="0">
            <a:spAutoFit/>
          </a:bodyPr>
          <a:lstStyle/>
          <a:p>
            <a:r>
              <a:rPr lang="en-CA" sz="3600" i="1" dirty="0" smtClean="0"/>
              <a:t>Celebrant Will you strive for justice and peace among all people, and respect the dignity of every human being?</a:t>
            </a:r>
          </a:p>
          <a:p>
            <a:r>
              <a:rPr lang="en-CA" sz="3600" i="1" dirty="0" smtClean="0"/>
              <a:t>People </a:t>
            </a:r>
            <a:r>
              <a:rPr lang="en-CA" sz="3600" b="1" dirty="0" smtClean="0"/>
              <a:t>I will, with God’s help.</a:t>
            </a:r>
          </a:p>
          <a:p>
            <a:endParaRPr lang="en-CA"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2585323"/>
          </a:xfrm>
          <a:prstGeom prst="rect">
            <a:avLst/>
          </a:prstGeom>
          <a:noFill/>
        </p:spPr>
        <p:txBody>
          <a:bodyPr wrap="square" rtlCol="0">
            <a:spAutoFit/>
          </a:bodyPr>
          <a:lstStyle/>
          <a:p>
            <a:r>
              <a:rPr lang="en-CA" sz="3600" i="1" dirty="0" smtClean="0"/>
              <a:t>Celebrant: Will you strive to safeguard the integrity of God’s creation and respect, sustain, and renew the life of the earth?</a:t>
            </a:r>
            <a:r>
              <a:rPr lang="en-CA" sz="3600" dirty="0" smtClean="0"/>
              <a:t/>
            </a:r>
            <a:br>
              <a:rPr lang="en-CA" sz="3600" dirty="0" smtClean="0"/>
            </a:br>
            <a:r>
              <a:rPr lang="en-CA" sz="3600" i="1" dirty="0" smtClean="0"/>
              <a:t>People</a:t>
            </a:r>
            <a:r>
              <a:rPr lang="en-CA" sz="3600" dirty="0" smtClean="0"/>
              <a:t> </a:t>
            </a:r>
            <a:r>
              <a:rPr lang="en-CA" sz="3600" b="1" dirty="0" smtClean="0"/>
              <a:t>I will, with God’s help</a:t>
            </a:r>
            <a:r>
              <a:rPr lang="en-CA" sz="3600" dirty="0" smtClean="0"/>
              <a:t>. </a:t>
            </a:r>
          </a:p>
          <a:p>
            <a:endParaRPr lang="en-C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568952" cy="4247317"/>
          </a:xfrm>
          <a:prstGeom prst="rect">
            <a:avLst/>
          </a:prstGeom>
          <a:noFill/>
        </p:spPr>
        <p:txBody>
          <a:bodyPr wrap="square" rtlCol="0">
            <a:spAutoFit/>
          </a:bodyPr>
          <a:lstStyle/>
          <a:p>
            <a:r>
              <a:rPr lang="en-US" sz="3600" b="1" dirty="0" smtClean="0"/>
              <a:t>A Litany of Gratitude</a:t>
            </a:r>
            <a:endParaRPr lang="en-CA" sz="3600" dirty="0" smtClean="0"/>
          </a:p>
          <a:p>
            <a:pPr>
              <a:lnSpc>
                <a:spcPct val="50000"/>
              </a:lnSpc>
            </a:pPr>
            <a:r>
              <a:rPr lang="en-US" sz="3600" b="1" dirty="0" smtClean="0"/>
              <a:t> </a:t>
            </a:r>
            <a:endParaRPr lang="en-CA" sz="3600" dirty="0" smtClean="0"/>
          </a:p>
          <a:p>
            <a:r>
              <a:rPr lang="en-US" sz="3600" b="1" i="1" dirty="0" smtClean="0"/>
              <a:t>Leader: </a:t>
            </a:r>
            <a:endParaRPr lang="en-CA" sz="3600" i="1" dirty="0" smtClean="0"/>
          </a:p>
          <a:p>
            <a:r>
              <a:rPr lang="en-US" sz="3600" i="1" dirty="0" smtClean="0"/>
              <a:t>We live in all things </a:t>
            </a:r>
            <a:endParaRPr lang="en-CA" sz="3600" i="1" dirty="0" smtClean="0"/>
          </a:p>
          <a:p>
            <a:r>
              <a:rPr lang="en-US" sz="3600" i="1" dirty="0" smtClean="0"/>
              <a:t>All things live in us</a:t>
            </a:r>
            <a:r>
              <a:rPr lang="en-US" sz="3600" b="1" dirty="0" smtClean="0"/>
              <a:t/>
            </a:r>
            <a:br>
              <a:rPr lang="en-US" sz="3600" b="1" dirty="0" smtClean="0"/>
            </a:br>
            <a:r>
              <a:rPr lang="en-US" sz="3600" b="1" dirty="0" smtClean="0"/>
              <a:t>Response: We rejoice in all life.</a:t>
            </a:r>
            <a:endParaRPr lang="en-CA" sz="3600" dirty="0" smtClean="0"/>
          </a:p>
          <a:p>
            <a:r>
              <a:rPr lang="en-US" sz="3600" b="1" dirty="0" smtClean="0"/>
              <a:t> </a:t>
            </a:r>
            <a:endParaRPr lang="en-CA" sz="3600" dirty="0" smtClean="0"/>
          </a:p>
          <a:p>
            <a:r>
              <a:rPr lang="en-US" sz="3600" b="1" dirty="0" smtClean="0"/>
              <a:t> </a:t>
            </a:r>
            <a:endParaRPr lang="en-CA" sz="3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332656"/>
            <a:ext cx="7560840" cy="3970318"/>
          </a:xfrm>
          <a:prstGeom prst="rect">
            <a:avLst/>
          </a:prstGeom>
          <a:noFill/>
        </p:spPr>
        <p:txBody>
          <a:bodyPr wrap="square" rtlCol="0">
            <a:spAutoFit/>
          </a:bodyPr>
          <a:lstStyle/>
          <a:p>
            <a:r>
              <a:rPr lang="en-US" sz="3600" b="1" i="1" dirty="0" smtClean="0"/>
              <a:t>Reader: </a:t>
            </a:r>
            <a:r>
              <a:rPr lang="en-US" sz="3600" i="1" dirty="0" smtClean="0"/>
              <a:t>The earth is the Lord's and the fullness thereof, the world and all that dwells therein.</a:t>
            </a: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endParaRPr lang="en-CA" sz="36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712968" cy="2585323"/>
          </a:xfrm>
          <a:prstGeom prst="rect">
            <a:avLst/>
          </a:prstGeom>
          <a:noFill/>
        </p:spPr>
        <p:txBody>
          <a:bodyPr wrap="square" rtlCol="0">
            <a:spAutoFit/>
          </a:bodyPr>
          <a:lstStyle/>
          <a:p>
            <a:r>
              <a:rPr lang="en-US" sz="3600" b="1" i="1" dirty="0" smtClean="0"/>
              <a:t>Leader:</a:t>
            </a:r>
            <a:br>
              <a:rPr lang="en-US" sz="3600" b="1" i="1" dirty="0" smtClean="0"/>
            </a:br>
            <a:r>
              <a:rPr lang="en-US" sz="3600" i="1" dirty="0" smtClean="0"/>
              <a:t>We live by the sun</a:t>
            </a:r>
            <a:br>
              <a:rPr lang="en-US" sz="3600" i="1" dirty="0" smtClean="0"/>
            </a:br>
            <a:r>
              <a:rPr lang="en-US" sz="3600" i="1" dirty="0" smtClean="0"/>
              <a:t>We move with the stars </a:t>
            </a:r>
            <a:r>
              <a:rPr lang="en-US" sz="3600" dirty="0" smtClean="0"/>
              <a:t/>
            </a:r>
            <a:br>
              <a:rPr lang="en-US" sz="3600" dirty="0" smtClean="0"/>
            </a:br>
            <a:r>
              <a:rPr lang="en-US" sz="3600" b="1" dirty="0" smtClean="0"/>
              <a:t>Response: We rejoice in all life. </a:t>
            </a:r>
            <a:endParaRPr lang="en-CA" sz="3600" dirty="0" smtClean="0"/>
          </a:p>
          <a:p>
            <a:endParaRPr lang="en-C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496944" cy="6186309"/>
          </a:xfrm>
          <a:prstGeom prst="rect">
            <a:avLst/>
          </a:prstGeom>
          <a:noFill/>
        </p:spPr>
        <p:txBody>
          <a:bodyPr wrap="square" rtlCol="0">
            <a:spAutoFit/>
          </a:bodyPr>
          <a:lstStyle/>
          <a:p>
            <a:r>
              <a:rPr lang="en-US" sz="3600" b="1" i="1" dirty="0" smtClean="0"/>
              <a:t>Leader: </a:t>
            </a:r>
            <a:endParaRPr lang="en-CA" sz="3600" i="1" dirty="0" smtClean="0"/>
          </a:p>
          <a:p>
            <a:r>
              <a:rPr lang="en-US" sz="3600" i="1" dirty="0" smtClean="0"/>
              <a:t>We eat from the earth </a:t>
            </a:r>
            <a:endParaRPr lang="en-CA" sz="3600" i="1" dirty="0" smtClean="0"/>
          </a:p>
          <a:p>
            <a:r>
              <a:rPr lang="en-US" sz="3600" i="1" dirty="0" smtClean="0"/>
              <a:t>We drink from the rain </a:t>
            </a:r>
            <a:endParaRPr lang="en-CA" sz="3600" i="1" dirty="0" smtClean="0"/>
          </a:p>
          <a:p>
            <a:r>
              <a:rPr lang="en-US" sz="3600" i="1" dirty="0" smtClean="0"/>
              <a:t>We breathe from the air </a:t>
            </a:r>
            <a:endParaRPr lang="en-CA" sz="3600" i="1" dirty="0" smtClean="0"/>
          </a:p>
          <a:p>
            <a:r>
              <a:rPr lang="en-US" sz="3600" b="1" dirty="0" smtClean="0"/>
              <a:t>Response: We rejoice in all life.</a:t>
            </a:r>
            <a:endParaRPr lang="en-CA" sz="3600" dirty="0" smtClean="0"/>
          </a:p>
          <a:p>
            <a:r>
              <a:rPr lang="en-US" sz="3600" b="1" dirty="0" smtClean="0"/>
              <a:t>  </a:t>
            </a:r>
            <a:endParaRPr lang="en-CA" sz="3600" dirty="0" smtClean="0"/>
          </a:p>
          <a:p>
            <a:endParaRPr lang="en-CA" sz="3600" dirty="0" smtClean="0"/>
          </a:p>
          <a:p>
            <a:endParaRPr lang="en-CA" sz="3600" dirty="0" smtClean="0"/>
          </a:p>
          <a:p>
            <a:endParaRPr lang="en-CA" sz="3600" dirty="0" smtClean="0"/>
          </a:p>
          <a:p>
            <a:endParaRPr lang="en-CA" sz="3600" dirty="0" smtClean="0"/>
          </a:p>
          <a:p>
            <a:endParaRPr lang="en-CA" sz="3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2308324"/>
          </a:xfrm>
          <a:prstGeom prst="rect">
            <a:avLst/>
          </a:prstGeom>
          <a:noFill/>
        </p:spPr>
        <p:txBody>
          <a:bodyPr wrap="square" rtlCol="0">
            <a:spAutoFit/>
          </a:bodyPr>
          <a:lstStyle/>
          <a:p>
            <a:r>
              <a:rPr lang="en-US" sz="3600" b="1" i="1" dirty="0" smtClean="0"/>
              <a:t>Leader</a:t>
            </a:r>
            <a:r>
              <a:rPr lang="en-US" sz="3600" b="1" i="1" dirty="0" smtClean="0"/>
              <a:t>: </a:t>
            </a:r>
            <a:r>
              <a:rPr lang="en-US" sz="3600" i="1" dirty="0" smtClean="0"/>
              <a:t/>
            </a:r>
            <a:br>
              <a:rPr lang="en-US" sz="3600" i="1" dirty="0" smtClean="0"/>
            </a:br>
            <a:r>
              <a:rPr lang="en-US" sz="3600" i="1" dirty="0" smtClean="0"/>
              <a:t>We share with the creatures</a:t>
            </a:r>
            <a:br>
              <a:rPr lang="en-US" sz="3600" i="1" dirty="0" smtClean="0"/>
            </a:br>
            <a:r>
              <a:rPr lang="en-US" sz="3600" i="1" dirty="0" smtClean="0"/>
              <a:t>We have strength through their gifts </a:t>
            </a:r>
            <a:r>
              <a:rPr lang="en-US" sz="3600" dirty="0" smtClean="0"/>
              <a:t/>
            </a:r>
            <a:br>
              <a:rPr lang="en-US" sz="3600" dirty="0" smtClean="0"/>
            </a:br>
            <a:r>
              <a:rPr lang="en-US" sz="3600" b="1" dirty="0" smtClean="0"/>
              <a:t>Response: We rejoice in all life.</a:t>
            </a:r>
            <a:r>
              <a:rPr lang="en-US" sz="3600" dirty="0" smtClean="0"/>
              <a:t> </a:t>
            </a:r>
            <a:endParaRPr lang="en-CA" sz="36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424936" cy="3416320"/>
          </a:xfrm>
          <a:prstGeom prst="rect">
            <a:avLst/>
          </a:prstGeom>
          <a:noFill/>
        </p:spPr>
        <p:txBody>
          <a:bodyPr wrap="square" rtlCol="0">
            <a:spAutoFit/>
          </a:bodyPr>
          <a:lstStyle/>
          <a:p>
            <a:r>
              <a:rPr lang="en-US" sz="3600" b="1" i="1" dirty="0" smtClean="0"/>
              <a:t>Leader: </a:t>
            </a:r>
            <a:endParaRPr lang="en-CA" sz="3600" i="1" dirty="0" smtClean="0"/>
          </a:p>
          <a:p>
            <a:r>
              <a:rPr lang="en-US" sz="3600" i="1" dirty="0" smtClean="0"/>
              <a:t>We depend on the forests </a:t>
            </a:r>
            <a:endParaRPr lang="en-CA" sz="3600" i="1" dirty="0" smtClean="0"/>
          </a:p>
          <a:p>
            <a:r>
              <a:rPr lang="en-US" sz="3600" i="1" dirty="0" smtClean="0"/>
              <a:t>We have knowledge through their secrets</a:t>
            </a:r>
            <a:r>
              <a:rPr lang="en-US" sz="3600" b="1" dirty="0" smtClean="0"/>
              <a:t/>
            </a:r>
            <a:br>
              <a:rPr lang="en-US" sz="3600" b="1" dirty="0" smtClean="0"/>
            </a:br>
            <a:r>
              <a:rPr lang="en-US" sz="3600" b="1" dirty="0" smtClean="0"/>
              <a:t>Response: We rejoice in all life.</a:t>
            </a:r>
            <a:endParaRPr lang="en-CA" sz="3600" dirty="0" smtClean="0"/>
          </a:p>
          <a:p>
            <a:r>
              <a:rPr lang="en-US" sz="3600" b="1" dirty="0" smtClean="0"/>
              <a:t> </a:t>
            </a:r>
            <a:endParaRPr lang="en-CA" sz="3600" dirty="0" smtClean="0"/>
          </a:p>
          <a:p>
            <a:endParaRPr lang="en-CA" sz="3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640960" cy="4247317"/>
          </a:xfrm>
          <a:prstGeom prst="rect">
            <a:avLst/>
          </a:prstGeom>
          <a:noFill/>
        </p:spPr>
        <p:txBody>
          <a:bodyPr wrap="square" rtlCol="0">
            <a:spAutoFit/>
          </a:bodyPr>
          <a:lstStyle/>
          <a:p>
            <a:r>
              <a:rPr lang="en-US" sz="3600" b="1" i="1" dirty="0" smtClean="0"/>
              <a:t>Leader:</a:t>
            </a:r>
            <a:br>
              <a:rPr lang="en-US" sz="3600" b="1" i="1" dirty="0" smtClean="0"/>
            </a:br>
            <a:r>
              <a:rPr lang="en-US" sz="3600" i="1" dirty="0" smtClean="0"/>
              <a:t>We have the privilege of seeing and understanding </a:t>
            </a:r>
            <a:br>
              <a:rPr lang="en-US" sz="3600" i="1" dirty="0" smtClean="0"/>
            </a:br>
            <a:r>
              <a:rPr lang="en-US" sz="3600" i="1" dirty="0" smtClean="0"/>
              <a:t>We have the responsibility of caring </a:t>
            </a:r>
            <a:br>
              <a:rPr lang="en-US" sz="3600" i="1" dirty="0" smtClean="0"/>
            </a:br>
            <a:r>
              <a:rPr lang="en-US" sz="3600" i="1" dirty="0" smtClean="0"/>
              <a:t>We have the joy of celebrating </a:t>
            </a:r>
            <a:r>
              <a:rPr lang="en-US" sz="3600" dirty="0" smtClean="0"/>
              <a:t/>
            </a:r>
            <a:br>
              <a:rPr lang="en-US" sz="3600" dirty="0" smtClean="0"/>
            </a:br>
            <a:r>
              <a:rPr lang="en-US" sz="3600" b="1" dirty="0" smtClean="0"/>
              <a:t>Response: We rejoice in all life.</a:t>
            </a:r>
            <a:r>
              <a:rPr lang="en-US" sz="3600" dirty="0" smtClean="0"/>
              <a:t> </a:t>
            </a:r>
            <a:endParaRPr lang="en-CA" sz="3600" dirty="0" smtClean="0"/>
          </a:p>
          <a:p>
            <a:r>
              <a:rPr lang="en-US" sz="3600" b="1" dirty="0" smtClean="0"/>
              <a:t> </a:t>
            </a:r>
            <a:endParaRPr lang="en-CA" sz="3600" dirty="0" smtClean="0"/>
          </a:p>
          <a:p>
            <a:endParaRPr lang="en-C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3416320"/>
          </a:xfrm>
          <a:prstGeom prst="rect">
            <a:avLst/>
          </a:prstGeom>
          <a:noFill/>
        </p:spPr>
        <p:txBody>
          <a:bodyPr wrap="square" rtlCol="0">
            <a:spAutoFit/>
          </a:bodyPr>
          <a:lstStyle/>
          <a:p>
            <a:r>
              <a:rPr lang="en-US" sz="3600" b="1" i="1" dirty="0" smtClean="0"/>
              <a:t>Leader: </a:t>
            </a:r>
            <a:endParaRPr lang="en-CA" sz="3600" i="1" dirty="0" smtClean="0"/>
          </a:p>
          <a:p>
            <a:r>
              <a:rPr lang="en-US" sz="3600" i="1" dirty="0" smtClean="0"/>
              <a:t>We are full of the grace of creation </a:t>
            </a:r>
            <a:endParaRPr lang="en-CA" sz="3600" i="1" dirty="0" smtClean="0"/>
          </a:p>
          <a:p>
            <a:r>
              <a:rPr lang="en-US" sz="3600" i="1" dirty="0" smtClean="0"/>
              <a:t>We are graceful , We are grateful </a:t>
            </a:r>
            <a:endParaRPr lang="en-CA" sz="3600" i="1" dirty="0" smtClean="0"/>
          </a:p>
          <a:p>
            <a:r>
              <a:rPr lang="en-US" sz="3600" b="1" dirty="0" smtClean="0"/>
              <a:t>All: We rejoice in all life</a:t>
            </a:r>
            <a:endParaRPr lang="en-CA" sz="3600" dirty="0" smtClean="0"/>
          </a:p>
          <a:p>
            <a:r>
              <a:rPr lang="en-US" sz="3600" b="1" dirty="0" smtClean="0"/>
              <a:t> </a:t>
            </a:r>
            <a:endParaRPr lang="en-CA" sz="3600" dirty="0" smtClean="0"/>
          </a:p>
          <a:p>
            <a:endParaRPr lang="en-CA" sz="36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3970318"/>
          </a:xfrm>
          <a:prstGeom prst="rect">
            <a:avLst/>
          </a:prstGeom>
          <a:noFill/>
        </p:spPr>
        <p:txBody>
          <a:bodyPr wrap="square" rtlCol="0">
            <a:spAutoFit/>
          </a:bodyPr>
          <a:lstStyle/>
          <a:p>
            <a:r>
              <a:rPr lang="en-US" sz="3600" b="1" dirty="0" smtClean="0"/>
              <a:t>Prayer of Confession</a:t>
            </a:r>
            <a:endParaRPr lang="en-CA" sz="3600" dirty="0" smtClean="0"/>
          </a:p>
          <a:p>
            <a:r>
              <a:rPr lang="en-US" sz="3600" i="1" dirty="0" smtClean="0"/>
              <a:t>Lord God, our maker and our redeemer,</a:t>
            </a:r>
            <a:endParaRPr lang="en-CA" sz="3600" i="1" dirty="0" smtClean="0"/>
          </a:p>
          <a:p>
            <a:r>
              <a:rPr lang="en-US" sz="3600" i="1" dirty="0" smtClean="0"/>
              <a:t>We are your people and this is your world.</a:t>
            </a:r>
            <a:endParaRPr lang="en-CA" sz="3600" i="1" dirty="0" smtClean="0"/>
          </a:p>
          <a:p>
            <a:r>
              <a:rPr lang="en-US" sz="3600" i="1" dirty="0" smtClean="0"/>
              <a:t>For times when we forget that the earth is yours, and treat it as if it is ours to use and abuse, Lord have mercy.</a:t>
            </a:r>
            <a:endParaRPr lang="en-CA" sz="3600" i="1" dirty="0" smtClean="0"/>
          </a:p>
          <a:p>
            <a:r>
              <a:rPr lang="en-US" sz="3600" b="1" dirty="0" smtClean="0"/>
              <a:t>Lord have mercy.</a:t>
            </a:r>
            <a:r>
              <a:rPr lang="en-US" sz="3600" dirty="0" smtClean="0"/>
              <a:t> </a:t>
            </a:r>
            <a:endParaRPr lang="en-CA" sz="36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5078313"/>
          </a:xfrm>
          <a:prstGeom prst="rect">
            <a:avLst/>
          </a:prstGeom>
          <a:noFill/>
        </p:spPr>
        <p:txBody>
          <a:bodyPr wrap="square" rtlCol="0">
            <a:spAutoFit/>
          </a:bodyPr>
          <a:lstStyle/>
          <a:p>
            <a:r>
              <a:rPr lang="en-US" sz="3600" i="1" dirty="0" smtClean="0"/>
              <a:t>Lord God, our maker and our redeemer,</a:t>
            </a:r>
            <a:endParaRPr lang="en-CA" sz="3600" i="1" dirty="0" smtClean="0"/>
          </a:p>
          <a:p>
            <a:r>
              <a:rPr lang="en-US" sz="3600" i="1" dirty="0" smtClean="0"/>
              <a:t>The earth cries out to you for justice.</a:t>
            </a:r>
            <a:endParaRPr lang="en-CA" sz="3600" i="1" dirty="0" smtClean="0"/>
          </a:p>
          <a:p>
            <a:r>
              <a:rPr lang="en-US" sz="3600" i="1" dirty="0" smtClean="0"/>
              <a:t>For times when we treat the earth without respect, when we needlessly pollute or carelessly destroy,</a:t>
            </a:r>
            <a:endParaRPr lang="en-CA" sz="3600" i="1" dirty="0" smtClean="0"/>
          </a:p>
          <a:p>
            <a:r>
              <a:rPr lang="en-US" sz="3600" i="1" dirty="0" smtClean="0"/>
              <a:t>Christ have mercy. </a:t>
            </a:r>
            <a:r>
              <a:rPr lang="en-US" sz="3600" b="1" dirty="0" smtClean="0"/>
              <a:t>Christ have mercy.</a:t>
            </a:r>
            <a:endParaRPr lang="en-CA" sz="3600" dirty="0" smtClean="0"/>
          </a:p>
          <a:p>
            <a:r>
              <a:rPr lang="en-US" sz="3600" dirty="0" smtClean="0"/>
              <a:t> </a:t>
            </a:r>
            <a:endParaRPr lang="en-CA" sz="3600" dirty="0" smtClean="0"/>
          </a:p>
          <a:p>
            <a:endParaRPr lang="en-CA" sz="3600" dirty="0" smtClean="0"/>
          </a:p>
          <a:p>
            <a:r>
              <a:rPr lang="en-US" sz="3600" b="1" dirty="0" smtClean="0"/>
              <a:t> </a:t>
            </a:r>
            <a:endParaRPr lang="en-CA" sz="3600"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712968" cy="3139321"/>
          </a:xfrm>
          <a:prstGeom prst="rect">
            <a:avLst/>
          </a:prstGeom>
          <a:noFill/>
        </p:spPr>
        <p:txBody>
          <a:bodyPr wrap="square" rtlCol="0">
            <a:spAutoFit/>
          </a:bodyPr>
          <a:lstStyle/>
          <a:p>
            <a:r>
              <a:rPr lang="en-US" sz="3600" i="1" dirty="0" smtClean="0"/>
              <a:t>Lord God, our maker and our redeemer,</a:t>
            </a:r>
            <a:endParaRPr lang="en-CA" sz="3600" i="1" dirty="0" smtClean="0"/>
          </a:p>
          <a:p>
            <a:r>
              <a:rPr lang="en-US" sz="3600" i="1" dirty="0" smtClean="0"/>
              <a:t>The earth reveals your nature and power.</a:t>
            </a:r>
            <a:endParaRPr lang="en-CA" sz="3600" i="1" dirty="0" smtClean="0"/>
          </a:p>
          <a:p>
            <a:r>
              <a:rPr lang="en-US" sz="3600" i="1" dirty="0" smtClean="0"/>
              <a:t>For times when we fail to hear your voice,</a:t>
            </a:r>
            <a:endParaRPr lang="en-CA" sz="3600" i="1" dirty="0" smtClean="0"/>
          </a:p>
          <a:p>
            <a:r>
              <a:rPr lang="en-US" sz="3600" i="1" dirty="0" smtClean="0"/>
              <a:t>or see you in your handiwork,</a:t>
            </a:r>
            <a:endParaRPr lang="en-CA" sz="3600" i="1" dirty="0" smtClean="0"/>
          </a:p>
          <a:p>
            <a:r>
              <a:rPr lang="en-US" sz="3600" i="1" dirty="0" smtClean="0"/>
              <a:t>Lord have mercy. </a:t>
            </a:r>
            <a:r>
              <a:rPr lang="en-US" sz="3600" b="1" dirty="0" smtClean="0"/>
              <a:t>Lord have mercy.</a:t>
            </a:r>
            <a:endParaRPr lang="en-CA" sz="3600" dirty="0" smtClean="0"/>
          </a:p>
          <a:p>
            <a:endParaRPr lang="en-CA"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820472" cy="3046988"/>
          </a:xfrm>
          <a:prstGeom prst="rect">
            <a:avLst/>
          </a:prstGeom>
          <a:noFill/>
        </p:spPr>
        <p:txBody>
          <a:bodyPr wrap="square" rtlCol="0">
            <a:spAutoFit/>
          </a:bodyPr>
          <a:lstStyle/>
          <a:p>
            <a:r>
              <a:rPr lang="en-US" sz="3600" b="1" dirty="0" smtClean="0"/>
              <a:t>Absolution </a:t>
            </a:r>
            <a:r>
              <a:rPr lang="en-US" sz="3600" dirty="0" smtClean="0"/>
              <a:t> </a:t>
            </a:r>
            <a:r>
              <a:rPr lang="en-US" sz="3400" i="1" dirty="0" smtClean="0"/>
              <a:t>May the Creator who loved the world so much that God’s Son was sent to be our </a:t>
            </a:r>
            <a:r>
              <a:rPr lang="en-US" sz="3400" i="1" dirty="0" err="1" smtClean="0"/>
              <a:t>Saviour</a:t>
            </a:r>
            <a:r>
              <a:rPr lang="en-US" sz="3400" i="1" dirty="0" smtClean="0"/>
              <a:t>  forgive us our sins  and make us holy to serve God in this world, we ask this through Jesus Christ our Lord</a:t>
            </a:r>
            <a:r>
              <a:rPr lang="en-US" sz="3400" dirty="0" smtClean="0"/>
              <a:t>. </a:t>
            </a:r>
            <a:r>
              <a:rPr lang="en-US" sz="3600" b="1" dirty="0" smtClean="0"/>
              <a:t>Amen.</a:t>
            </a:r>
            <a:endParaRPr lang="en-CA" sz="3600" dirty="0" smtClean="0"/>
          </a:p>
          <a:p>
            <a:pPr>
              <a:lnSpc>
                <a:spcPct val="50000"/>
              </a:lnSpc>
            </a:pPr>
            <a:r>
              <a:rPr lang="en-US" sz="3600" b="1" dirty="0" smtClean="0"/>
              <a:t> </a:t>
            </a:r>
            <a:endParaRPr lang="en-CA" sz="3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496944" cy="3416320"/>
          </a:xfrm>
          <a:prstGeom prst="rect">
            <a:avLst/>
          </a:prstGeom>
          <a:noFill/>
        </p:spPr>
        <p:txBody>
          <a:bodyPr wrap="square" rtlCol="0">
            <a:spAutoFit/>
          </a:bodyPr>
          <a:lstStyle/>
          <a:p>
            <a:r>
              <a:rPr lang="en-US" sz="3600" b="1" dirty="0" smtClean="0"/>
              <a:t>All: We live in God's world, we are not alone. We share this life with the heavens and the earth, with the waters and the land, with trees and grasses, with fish, birds, and animals, with creatures of every form, and with all our brothers and sisters.</a:t>
            </a:r>
            <a:endParaRPr lang="en-CA" sz="36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4247317"/>
          </a:xfrm>
          <a:prstGeom prst="rect">
            <a:avLst/>
          </a:prstGeom>
          <a:noFill/>
        </p:spPr>
        <p:txBody>
          <a:bodyPr wrap="square" rtlCol="0">
            <a:spAutoFit/>
          </a:bodyPr>
          <a:lstStyle/>
          <a:p>
            <a:r>
              <a:rPr lang="en-US" sz="3600" b="1" dirty="0" smtClean="0"/>
              <a:t>Invitation to the Peace</a:t>
            </a:r>
            <a:r>
              <a:rPr lang="en-US" sz="3600" dirty="0" smtClean="0"/>
              <a:t> </a:t>
            </a:r>
            <a:endParaRPr lang="en-CA" sz="3600" dirty="0" smtClean="0"/>
          </a:p>
          <a:p>
            <a:r>
              <a:rPr lang="en-US" sz="3600" i="1" dirty="0" smtClean="0"/>
              <a:t>At the birth of Jesus the angels sang,</a:t>
            </a:r>
            <a:endParaRPr lang="en-CA" sz="3600" i="1" dirty="0" smtClean="0"/>
          </a:p>
          <a:p>
            <a:r>
              <a:rPr lang="en-US" sz="3600" i="1" dirty="0" smtClean="0"/>
              <a:t>Glory to God in the highest, and peace on earth.’ Christ is our peace, and speaks peace to the earth. The peace of the Lord be always with you. </a:t>
            </a:r>
            <a:endParaRPr lang="en-CA" sz="3600" i="1" dirty="0" smtClean="0"/>
          </a:p>
          <a:p>
            <a:r>
              <a:rPr lang="en-US" sz="3600" b="1" dirty="0" smtClean="0"/>
              <a:t>All: And also with you!</a:t>
            </a:r>
            <a:r>
              <a:rPr lang="en-US" sz="3600" dirty="0" smtClean="0"/>
              <a:t> </a:t>
            </a:r>
            <a:endParaRPr lang="en-CA" sz="3600" dirty="0" smtClean="0"/>
          </a:p>
          <a:p>
            <a:endParaRPr lang="en-CA"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640960" cy="3139321"/>
          </a:xfrm>
          <a:prstGeom prst="rect">
            <a:avLst/>
          </a:prstGeom>
          <a:noFill/>
        </p:spPr>
        <p:txBody>
          <a:bodyPr wrap="square" rtlCol="0">
            <a:spAutoFit/>
          </a:bodyPr>
          <a:lstStyle/>
          <a:p>
            <a:r>
              <a:rPr lang="en-US" sz="3600" u="sng" dirty="0" smtClean="0"/>
              <a:t>Lord, I lift Your name on high</a:t>
            </a:r>
            <a:endParaRPr lang="en-CA" sz="3600" b="1" u="sng" dirty="0" smtClean="0"/>
          </a:p>
          <a:p>
            <a:pPr>
              <a:lnSpc>
                <a:spcPct val="50000"/>
              </a:lnSpc>
            </a:pPr>
            <a:r>
              <a:rPr lang="en-US" sz="3600" dirty="0" smtClean="0"/>
              <a:t> </a:t>
            </a:r>
            <a:endParaRPr lang="en-CA" sz="3600" dirty="0" smtClean="0"/>
          </a:p>
          <a:p>
            <a:r>
              <a:rPr lang="en-US" sz="3600" dirty="0" smtClean="0"/>
              <a:t>Lord, I lift Your name on high;</a:t>
            </a:r>
            <a:br>
              <a:rPr lang="en-US" sz="3600" dirty="0" smtClean="0"/>
            </a:br>
            <a:r>
              <a:rPr lang="en-US" sz="3600" dirty="0" smtClean="0"/>
              <a:t>Lord, I love to sing Your praises;</a:t>
            </a:r>
            <a:br>
              <a:rPr lang="en-US" sz="3600" dirty="0" smtClean="0"/>
            </a:br>
            <a:r>
              <a:rPr lang="en-US" sz="3600" dirty="0" smtClean="0"/>
              <a:t>I'm so glad You're in my life;</a:t>
            </a:r>
            <a:br>
              <a:rPr lang="en-US" sz="3600" dirty="0" smtClean="0"/>
            </a:br>
            <a:r>
              <a:rPr lang="en-US" sz="3600" dirty="0" smtClean="0"/>
              <a:t>I'm so glad You came to save us. </a:t>
            </a:r>
            <a:endParaRPr lang="en-CA" sz="3600"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5078313"/>
          </a:xfrm>
          <a:prstGeom prst="rect">
            <a:avLst/>
          </a:prstGeom>
          <a:noFill/>
        </p:spPr>
        <p:txBody>
          <a:bodyPr wrap="square" rtlCol="0">
            <a:spAutoFit/>
          </a:bodyPr>
          <a:lstStyle/>
          <a:p>
            <a:r>
              <a:rPr lang="en-US" sz="3600" dirty="0" smtClean="0"/>
              <a:t>You came from Heaven to earth;</a:t>
            </a:r>
            <a:br>
              <a:rPr lang="en-US" sz="3600" dirty="0" smtClean="0"/>
            </a:br>
            <a:r>
              <a:rPr lang="en-US" sz="3600" dirty="0" smtClean="0"/>
              <a:t>To show the way,</a:t>
            </a:r>
            <a:br>
              <a:rPr lang="en-US" sz="3600" dirty="0" smtClean="0"/>
            </a:br>
            <a:r>
              <a:rPr lang="en-US" sz="3600" dirty="0" smtClean="0"/>
              <a:t>From the earth to the cross,</a:t>
            </a:r>
            <a:br>
              <a:rPr lang="en-US" sz="3600" dirty="0" smtClean="0"/>
            </a:br>
            <a:r>
              <a:rPr lang="en-US" sz="3600" dirty="0" smtClean="0"/>
              <a:t>My debt to pay,</a:t>
            </a:r>
            <a:br>
              <a:rPr lang="en-US" sz="3600" dirty="0" smtClean="0"/>
            </a:br>
            <a:r>
              <a:rPr lang="en-US" sz="3600" dirty="0" smtClean="0"/>
              <a:t>From the cross to the grave,</a:t>
            </a:r>
            <a:br>
              <a:rPr lang="en-US" sz="3600" dirty="0" smtClean="0"/>
            </a:br>
            <a:r>
              <a:rPr lang="en-US" sz="3600" dirty="0" smtClean="0"/>
              <a:t>From the grave to the sky;</a:t>
            </a:r>
            <a:br>
              <a:rPr lang="en-US" sz="3600" dirty="0" smtClean="0"/>
            </a:br>
            <a:r>
              <a:rPr lang="en-US" sz="3600" dirty="0" smtClean="0"/>
              <a:t>Lord, I lift Your name on high! </a:t>
            </a:r>
            <a:endParaRPr lang="en-CA" sz="3600" dirty="0" smtClean="0"/>
          </a:p>
          <a:p>
            <a:r>
              <a:rPr lang="en-US" sz="3600" dirty="0" smtClean="0"/>
              <a:t>(Repeat two more times) </a:t>
            </a:r>
            <a:endParaRPr lang="en-CA" sz="3600" dirty="0" smtClean="0"/>
          </a:p>
          <a:p>
            <a:endParaRPr lang="en-CA" dirty="0" smtClean="0"/>
          </a:p>
          <a:p>
            <a:endParaRPr lang="en-CA"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5663089"/>
          </a:xfrm>
          <a:prstGeom prst="rect">
            <a:avLst/>
          </a:prstGeom>
          <a:noFill/>
        </p:spPr>
        <p:txBody>
          <a:bodyPr wrap="square" rtlCol="0">
            <a:spAutoFit/>
          </a:bodyPr>
          <a:lstStyle/>
          <a:p>
            <a:r>
              <a:rPr lang="en-CA" sz="3600" b="1" dirty="0" smtClean="0"/>
              <a:t>Eucharistic Prayer </a:t>
            </a:r>
            <a:endParaRPr lang="en-CA" sz="3600" dirty="0" smtClean="0"/>
          </a:p>
          <a:p>
            <a:pPr>
              <a:lnSpc>
                <a:spcPct val="50000"/>
              </a:lnSpc>
            </a:pPr>
            <a:r>
              <a:rPr lang="en-CA" sz="3600" b="1" dirty="0" smtClean="0"/>
              <a:t> </a:t>
            </a:r>
            <a:endParaRPr lang="en-CA" sz="3400" dirty="0" smtClean="0"/>
          </a:p>
          <a:p>
            <a:r>
              <a:rPr lang="en-CA" sz="3400" i="1" dirty="0" smtClean="0"/>
              <a:t>The Lord be with you</a:t>
            </a:r>
          </a:p>
          <a:p>
            <a:r>
              <a:rPr lang="en-CA" sz="3400" b="1" dirty="0" smtClean="0"/>
              <a:t>And also with you</a:t>
            </a:r>
          </a:p>
          <a:p>
            <a:pPr>
              <a:lnSpc>
                <a:spcPct val="50000"/>
              </a:lnSpc>
            </a:pPr>
            <a:r>
              <a:rPr lang="en-CA" sz="3400" dirty="0" smtClean="0"/>
              <a:t> </a:t>
            </a:r>
          </a:p>
          <a:p>
            <a:r>
              <a:rPr lang="en-CA" sz="3400" i="1" dirty="0" smtClean="0"/>
              <a:t>Lift up your hearts</a:t>
            </a:r>
            <a:r>
              <a:rPr lang="en-CA" sz="3400" dirty="0" smtClean="0"/>
              <a:t>.</a:t>
            </a:r>
          </a:p>
          <a:p>
            <a:r>
              <a:rPr lang="en-CA" sz="3400" b="1" dirty="0" smtClean="0"/>
              <a:t>We lift them to God</a:t>
            </a:r>
          </a:p>
          <a:p>
            <a:pPr>
              <a:lnSpc>
                <a:spcPct val="50000"/>
              </a:lnSpc>
            </a:pPr>
            <a:r>
              <a:rPr lang="en-CA" sz="3400" dirty="0" smtClean="0"/>
              <a:t> </a:t>
            </a:r>
          </a:p>
          <a:p>
            <a:r>
              <a:rPr lang="en-CA" sz="3400" i="1" dirty="0" smtClean="0"/>
              <a:t>Let us give thanks to the Lord, our God of</a:t>
            </a:r>
          </a:p>
          <a:p>
            <a:r>
              <a:rPr lang="en-CA" sz="3400" i="1" dirty="0" smtClean="0"/>
              <a:t>all of Creation</a:t>
            </a:r>
          </a:p>
          <a:p>
            <a:r>
              <a:rPr lang="en-CA" sz="3400" b="1" dirty="0" smtClean="0"/>
              <a:t>It is right to give God thanks and praise</a:t>
            </a:r>
          </a:p>
          <a:p>
            <a:r>
              <a:rPr lang="en-CA" sz="3600" dirty="0" smtClean="0"/>
              <a:t>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4524315"/>
          </a:xfrm>
          <a:prstGeom prst="rect">
            <a:avLst/>
          </a:prstGeom>
          <a:noFill/>
        </p:spPr>
        <p:txBody>
          <a:bodyPr wrap="square" rtlCol="0">
            <a:spAutoFit/>
          </a:bodyPr>
          <a:lstStyle/>
          <a:p>
            <a:r>
              <a:rPr lang="en-CA" sz="3600" i="1" dirty="0" smtClean="0"/>
              <a:t>You spoke the Word and all that is in heaven and on the earth, all things, came to be. Your Spirit hovered over the primal elements, and you brought forth life in forms innumerable, including this our fragile earth, and we amongst its inhabitants.</a:t>
            </a:r>
          </a:p>
          <a:p>
            <a:r>
              <a:rPr lang="en-CA" sz="3600" i="1" dirty="0" smtClean="0"/>
              <a:t> </a:t>
            </a:r>
          </a:p>
          <a:p>
            <a:r>
              <a:rPr lang="en-CA" sz="3600" dirty="0" smtClean="0"/>
              <a:t>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3139321"/>
          </a:xfrm>
          <a:prstGeom prst="rect">
            <a:avLst/>
          </a:prstGeom>
          <a:noFill/>
        </p:spPr>
        <p:txBody>
          <a:bodyPr wrap="square" rtlCol="0">
            <a:spAutoFit/>
          </a:bodyPr>
          <a:lstStyle/>
          <a:p>
            <a:r>
              <a:rPr lang="en-CA" sz="3600" i="1" dirty="0" smtClean="0"/>
              <a:t>As our past is in you, so our hope for the future rests with you.</a:t>
            </a:r>
          </a:p>
          <a:p>
            <a:r>
              <a:rPr lang="en-CA" sz="3600" i="1" dirty="0" smtClean="0"/>
              <a:t>As we have turned from your way, so we turn again to the warmth of your love. Through you all things are brought to new life.</a:t>
            </a:r>
          </a:p>
          <a:p>
            <a:endParaRPr lang="en-CA"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8496944" cy="2862322"/>
          </a:xfrm>
          <a:prstGeom prst="rect">
            <a:avLst/>
          </a:prstGeom>
          <a:noFill/>
        </p:spPr>
        <p:txBody>
          <a:bodyPr wrap="square" rtlCol="0">
            <a:spAutoFit/>
          </a:bodyPr>
          <a:lstStyle/>
          <a:p>
            <a:r>
              <a:rPr lang="en-CA" sz="3600" i="1" dirty="0" smtClean="0"/>
              <a:t>And now we give you thanks for the glories of your creation given into our care, and for the opportunities we have to share that richness with all your people</a:t>
            </a:r>
          </a:p>
          <a:p>
            <a:r>
              <a:rPr lang="en-CA" sz="3600" i="1" dirty="0" smtClean="0"/>
              <a:t>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2862322"/>
          </a:xfrm>
          <a:prstGeom prst="rect">
            <a:avLst/>
          </a:prstGeom>
          <a:noFill/>
        </p:spPr>
        <p:txBody>
          <a:bodyPr wrap="square" rtlCol="0">
            <a:spAutoFit/>
          </a:bodyPr>
          <a:lstStyle/>
          <a:p>
            <a:r>
              <a:rPr lang="en-CA" sz="3600" i="1" dirty="0" smtClean="0"/>
              <a:t>And so with the wonders of creation and the songs of praise of all your creatures both in heaven and on earth we praise you now and for ever saying :</a:t>
            </a:r>
            <a:endParaRPr lang="en-CA" sz="3600" dirty="0" smtClean="0"/>
          </a:p>
          <a:p>
            <a:r>
              <a:rPr lang="en-CA" dirty="0" smtClean="0"/>
              <a:t> </a:t>
            </a:r>
          </a:p>
          <a:p>
            <a:endParaRPr lang="en-CA"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3416320"/>
          </a:xfrm>
          <a:prstGeom prst="rect">
            <a:avLst/>
          </a:prstGeom>
          <a:noFill/>
        </p:spPr>
        <p:txBody>
          <a:bodyPr wrap="square" rtlCol="0">
            <a:spAutoFit/>
          </a:bodyPr>
          <a:lstStyle/>
          <a:p>
            <a:r>
              <a:rPr lang="en-CA" sz="3600" i="1" dirty="0" smtClean="0"/>
              <a:t>All </a:t>
            </a:r>
            <a:r>
              <a:rPr lang="en-CA" sz="3600" b="1" dirty="0" smtClean="0"/>
              <a:t>Holy, holy, holy Lord, God of power and might, heaven and earth are full of your glory. Hosanna in the highest. Blessed is the One who comes in the name of the Lord. Hosanna in the highest.</a:t>
            </a:r>
          </a:p>
          <a:p>
            <a:endParaRPr lang="en-CA" sz="3600" b="1" dirty="0"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3139321"/>
          </a:xfrm>
          <a:prstGeom prst="rect">
            <a:avLst/>
          </a:prstGeom>
          <a:noFill/>
        </p:spPr>
        <p:txBody>
          <a:bodyPr wrap="square" rtlCol="0">
            <a:spAutoFit/>
          </a:bodyPr>
          <a:lstStyle/>
          <a:p>
            <a:r>
              <a:rPr lang="en-CA" sz="3600" i="1" dirty="0" smtClean="0"/>
              <a:t>In the night that Jesus was betrayed, he took</a:t>
            </a:r>
          </a:p>
          <a:p>
            <a:r>
              <a:rPr lang="en-CA" sz="3600" i="1" dirty="0" smtClean="0"/>
              <a:t>bread, work of human hands, gift of our earth, and gave thanks to God. He broke the bread to speak to us of the breaking of his body upon the cross.</a:t>
            </a:r>
          </a:p>
          <a:p>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892480" cy="5078313"/>
          </a:xfrm>
          <a:prstGeom prst="rect">
            <a:avLst/>
          </a:prstGeom>
          <a:noFill/>
        </p:spPr>
        <p:txBody>
          <a:bodyPr wrap="square" rtlCol="0">
            <a:spAutoFit/>
          </a:bodyPr>
          <a:lstStyle/>
          <a:p>
            <a:r>
              <a:rPr lang="en-US" sz="3600" i="1" dirty="0" smtClean="0"/>
              <a:t>Leader: God saw all that was made, and behold, it was very good. Whose World Is It?</a:t>
            </a:r>
            <a:r>
              <a:rPr lang="en-US" sz="3600" dirty="0" smtClean="0"/>
              <a:t/>
            </a:r>
            <a:br>
              <a:rPr lang="en-US" sz="3600" dirty="0" smtClean="0"/>
            </a:br>
            <a:r>
              <a:rPr lang="en-US" sz="3600" dirty="0" smtClean="0"/>
              <a:t/>
            </a:r>
            <a:br>
              <a:rPr lang="en-US" sz="3600" dirty="0" smtClean="0"/>
            </a:br>
            <a:r>
              <a:rPr lang="en-US" sz="3600" b="1" dirty="0" smtClean="0"/>
              <a:t>All: The world and all that is in it belong to our Creator; The earth and all who live in it are God's.</a:t>
            </a:r>
            <a:r>
              <a:rPr lang="en-US" sz="3600" dirty="0" smtClean="0"/>
              <a:t/>
            </a:r>
            <a:br>
              <a:rPr lang="en-US" sz="3600" dirty="0" smtClean="0"/>
            </a:br>
            <a:r>
              <a:rPr lang="en-US" sz="3600" dirty="0" smtClean="0"/>
              <a:t/>
            </a:r>
            <a:br>
              <a:rPr lang="en-US" sz="3600" dirty="0" smtClean="0"/>
            </a:br>
            <a:endParaRPr lang="en-CA" sz="3600" i="1" dirty="0" smtClean="0"/>
          </a:p>
          <a:p>
            <a:r>
              <a:rPr lang="en-US" sz="3600" dirty="0" smtClean="0"/>
              <a:t> </a:t>
            </a:r>
            <a:endParaRPr lang="en-CA" sz="3600"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3416320"/>
          </a:xfrm>
          <a:prstGeom prst="rect">
            <a:avLst/>
          </a:prstGeom>
          <a:noFill/>
        </p:spPr>
        <p:txBody>
          <a:bodyPr wrap="square" rtlCol="0">
            <a:spAutoFit/>
          </a:bodyPr>
          <a:lstStyle/>
          <a:p>
            <a:r>
              <a:rPr lang="en-CA" sz="3600" i="1" dirty="0" smtClean="0"/>
              <a:t>He gave it to his friends and said: Take and eat, for this is my body which is given for you. Do this in remembrance of me.</a:t>
            </a:r>
          </a:p>
          <a:p>
            <a:r>
              <a:rPr lang="en-CA" sz="3600" i="1" dirty="0" smtClean="0"/>
              <a:t> </a:t>
            </a:r>
          </a:p>
          <a:p>
            <a:r>
              <a:rPr lang="en-CA" sz="3600" i="1" dirty="0" smtClean="0"/>
              <a:t>He took the wine, work of human hands, gift of our earth, and gave thanks to God, Creator. </a:t>
            </a:r>
            <a:endParaRPr lang="en-CA" sz="3600" i="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2862322"/>
          </a:xfrm>
          <a:prstGeom prst="rect">
            <a:avLst/>
          </a:prstGeom>
          <a:noFill/>
        </p:spPr>
        <p:txBody>
          <a:bodyPr wrap="square" rtlCol="0">
            <a:spAutoFit/>
          </a:bodyPr>
          <a:lstStyle/>
          <a:p>
            <a:r>
              <a:rPr lang="en-CA" sz="3600" i="1" dirty="0" smtClean="0"/>
              <a:t>He poured out the wine to speak to us of the pouring out of his blood. He gave it to his friends saying: This is my blood of the new covenant, shed for you and for all creation for the forgiveness of sins.</a:t>
            </a:r>
            <a:endParaRPr lang="en-CA" sz="36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712968" cy="3693319"/>
          </a:xfrm>
          <a:prstGeom prst="rect">
            <a:avLst/>
          </a:prstGeom>
          <a:noFill/>
        </p:spPr>
        <p:txBody>
          <a:bodyPr wrap="square" rtlCol="0">
            <a:spAutoFit/>
          </a:bodyPr>
          <a:lstStyle/>
          <a:p>
            <a:r>
              <a:rPr lang="en-CA" sz="3600" i="1" dirty="0" smtClean="0"/>
              <a:t>Every time you drink of the wine, do this in remembrance of me.</a:t>
            </a:r>
          </a:p>
          <a:p>
            <a:pPr>
              <a:lnSpc>
                <a:spcPct val="50000"/>
              </a:lnSpc>
            </a:pPr>
            <a:r>
              <a:rPr lang="en-CA" sz="3600" i="1" dirty="0" smtClean="0"/>
              <a:t> </a:t>
            </a:r>
          </a:p>
          <a:p>
            <a:r>
              <a:rPr lang="en-CA" sz="3600" i="1" dirty="0" smtClean="0"/>
              <a:t>So we proclaim the mystery of faith</a:t>
            </a:r>
          </a:p>
          <a:p>
            <a:r>
              <a:rPr lang="en-CA" sz="3600" b="1" dirty="0" smtClean="0"/>
              <a:t>Christ has died</a:t>
            </a:r>
          </a:p>
          <a:p>
            <a:r>
              <a:rPr lang="en-CA" sz="3600" b="1" dirty="0" smtClean="0"/>
              <a:t>Christ is risen</a:t>
            </a:r>
          </a:p>
          <a:p>
            <a:r>
              <a:rPr lang="en-CA" sz="3600" b="1" dirty="0" smtClean="0"/>
              <a:t>Christ will come again</a:t>
            </a:r>
            <a:r>
              <a:rPr lang="en-CA" sz="3600" b="1" dirty="0" smtClean="0"/>
              <a:t>.</a:t>
            </a:r>
            <a:endParaRPr lang="en-CA" sz="3600" b="1" dirty="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3416320"/>
          </a:xfrm>
          <a:prstGeom prst="rect">
            <a:avLst/>
          </a:prstGeom>
          <a:noFill/>
        </p:spPr>
        <p:txBody>
          <a:bodyPr wrap="square" rtlCol="0">
            <a:spAutoFit/>
          </a:bodyPr>
          <a:lstStyle/>
          <a:p>
            <a:r>
              <a:rPr lang="en-CA" sz="3600" i="1" dirty="0" smtClean="0"/>
              <a:t>Therefore </a:t>
            </a:r>
            <a:r>
              <a:rPr lang="en-CA" sz="3600" i="1" dirty="0" smtClean="0"/>
              <a:t>God, we who seek your reconciliation; we who need reconciliation one with another; we who hope </a:t>
            </a:r>
            <a:r>
              <a:rPr lang="en-CA" sz="3600" i="1" dirty="0" smtClean="0"/>
              <a:t>for </a:t>
            </a:r>
            <a:r>
              <a:rPr lang="en-CA" sz="3600" i="1" dirty="0" smtClean="0"/>
              <a:t>reconciliation with all creation, draw</a:t>
            </a:r>
          </a:p>
          <a:p>
            <a:r>
              <a:rPr lang="en-CA" sz="3600" i="1" dirty="0" smtClean="0"/>
              <a:t>close to this mystery</a:t>
            </a:r>
            <a:r>
              <a:rPr lang="en-CA" i="1" dirty="0" smtClean="0"/>
              <a:t>.</a:t>
            </a:r>
          </a:p>
          <a:p>
            <a:endParaRPr lang="en-CA" i="1" dirty="0" smtClean="0"/>
          </a:p>
          <a:p>
            <a:endParaRPr lang="en-CA"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352928" cy="4524315"/>
          </a:xfrm>
          <a:prstGeom prst="rect">
            <a:avLst/>
          </a:prstGeom>
          <a:noFill/>
        </p:spPr>
        <p:txBody>
          <a:bodyPr wrap="square" rtlCol="0">
            <a:spAutoFit/>
          </a:bodyPr>
          <a:lstStyle/>
          <a:p>
            <a:r>
              <a:rPr lang="en-CA" sz="3600" i="1" dirty="0" smtClean="0"/>
              <a:t>In </a:t>
            </a:r>
            <a:r>
              <a:rPr lang="en-CA" sz="3600" i="1" dirty="0" smtClean="0"/>
              <a:t>being broken, spilt and buried, life sprang forth again. In the breaking, there is an opening up; in the spilling, there are the roots of sharing; in death and burial, there is the seed of the new life to come.</a:t>
            </a:r>
          </a:p>
          <a:p>
            <a:r>
              <a:rPr lang="en-CA" sz="3600" i="1" dirty="0" smtClean="0"/>
              <a:t>As we look in our world, in our lives, and in our hearts, for his second coming, keep us close to this vision that we have seen.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3693319"/>
          </a:xfrm>
          <a:prstGeom prst="rect">
            <a:avLst/>
          </a:prstGeom>
          <a:noFill/>
        </p:spPr>
        <p:txBody>
          <a:bodyPr wrap="square" rtlCol="0">
            <a:spAutoFit/>
          </a:bodyPr>
          <a:lstStyle/>
          <a:p>
            <a:r>
              <a:rPr lang="en-CA" sz="3600" i="1" dirty="0" smtClean="0"/>
              <a:t>Through the giving in the bread and wine, reconcile us to our world and give us the broken oneness, the spilt unity, and the</a:t>
            </a:r>
          </a:p>
          <a:p>
            <a:r>
              <a:rPr lang="en-CA" sz="3600" i="1" dirty="0" smtClean="0"/>
              <a:t>buried resurrection by which we can restore your creation and fulfil your will.</a:t>
            </a:r>
          </a:p>
          <a:p>
            <a:pPr>
              <a:lnSpc>
                <a:spcPct val="50000"/>
              </a:lnSpc>
            </a:pPr>
            <a:r>
              <a:rPr lang="en-CA" sz="3600" i="1" dirty="0" smtClean="0"/>
              <a:t> </a:t>
            </a:r>
          </a:p>
          <a:p>
            <a:r>
              <a:rPr lang="en-CA" sz="3600" dirty="0" smtClean="0"/>
              <a:t>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640960" cy="4247317"/>
          </a:xfrm>
          <a:prstGeom prst="rect">
            <a:avLst/>
          </a:prstGeom>
          <a:noFill/>
        </p:spPr>
        <p:txBody>
          <a:bodyPr wrap="square" rtlCol="0">
            <a:spAutoFit/>
          </a:bodyPr>
          <a:lstStyle/>
          <a:p>
            <a:r>
              <a:rPr lang="en-CA" sz="3600" i="1" dirty="0" smtClean="0"/>
              <a:t>Send upon us, and upon all your creation, the life giving Spirit who first moved upon the waters of the deep. Stir in us the creative and redeem the destructive. Unite us with you through the body and blood of your Son, your Word made flesh as your Word has made flesh</a:t>
            </a:r>
            <a:r>
              <a:rPr lang="en-CA" sz="3600" dirty="0" smtClean="0"/>
              <a:t>.</a:t>
            </a:r>
          </a:p>
          <a:p>
            <a:endParaRPr lang="en-CA"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4873322"/>
          </a:xfrm>
          <a:prstGeom prst="rect">
            <a:avLst/>
          </a:prstGeom>
          <a:noFill/>
        </p:spPr>
        <p:txBody>
          <a:bodyPr wrap="square" rtlCol="0">
            <a:spAutoFit/>
          </a:bodyPr>
          <a:lstStyle/>
          <a:p>
            <a:r>
              <a:rPr lang="en-CA" sz="3600" i="1" dirty="0" smtClean="0"/>
              <a:t>By whom, and with whom and in whom, in the unity of your Creative Spirit, with all that has been, is, and will be in your universe, we stand before you and worship you, God of all, in songs of everlasting praise,</a:t>
            </a:r>
          </a:p>
          <a:p>
            <a:pPr>
              <a:lnSpc>
                <a:spcPct val="50000"/>
              </a:lnSpc>
            </a:pPr>
            <a:r>
              <a:rPr lang="en-CA" sz="3600" i="1" dirty="0" smtClean="0"/>
              <a:t> </a:t>
            </a:r>
          </a:p>
          <a:p>
            <a:r>
              <a:rPr lang="en-CA" sz="3600" i="1" dirty="0" smtClean="0"/>
              <a:t>Blessing and honour and glory and power be</a:t>
            </a:r>
          </a:p>
          <a:p>
            <a:r>
              <a:rPr lang="en-CA" sz="3600" i="1" dirty="0" smtClean="0"/>
              <a:t>yours for ever and ever. </a:t>
            </a:r>
            <a:r>
              <a:rPr lang="en-CA" sz="3600" b="1" dirty="0" smtClean="0"/>
              <a:t>Amen.</a:t>
            </a:r>
          </a:p>
          <a:p>
            <a:endParaRPr lang="en-CA" dirty="0" smtClean="0"/>
          </a:p>
          <a:p>
            <a:endParaRPr lang="en-CA"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5981318"/>
          </a:xfrm>
          <a:prstGeom prst="rect">
            <a:avLst/>
          </a:prstGeom>
          <a:noFill/>
        </p:spPr>
        <p:txBody>
          <a:bodyPr wrap="square" rtlCol="0">
            <a:spAutoFit/>
          </a:bodyPr>
          <a:lstStyle/>
          <a:p>
            <a:r>
              <a:rPr lang="en-CA" sz="3600" b="1" dirty="0" smtClean="0"/>
              <a:t>The Lord’s Prayer</a:t>
            </a:r>
            <a:endParaRPr lang="en-CA" sz="3600" dirty="0" smtClean="0"/>
          </a:p>
          <a:p>
            <a:pPr>
              <a:lnSpc>
                <a:spcPct val="50000"/>
              </a:lnSpc>
            </a:pPr>
            <a:endParaRPr lang="en-CA" sz="3600" i="1" dirty="0" smtClean="0"/>
          </a:p>
          <a:p>
            <a:r>
              <a:rPr lang="en-CA" sz="3600" b="1" dirty="0" smtClean="0"/>
              <a:t>Our Father in heaven, hallowed be your name, your kingdom come, your will be done, on earth as in heaven. Give us today our daily bread. Forgive us our sins as we forgive those who sin against us. Save us from the time of trial, and deliver us from evil. For the kingdom, the power, and the glory are yours, now and forever. Amen</a:t>
            </a:r>
            <a:r>
              <a:rPr lang="en-US" sz="3600" b="1" dirty="0" smtClean="0"/>
              <a:t> </a:t>
            </a:r>
            <a:endParaRPr lang="en-CA" sz="3600" dirty="0" smtClean="0"/>
          </a:p>
          <a:p>
            <a:r>
              <a:rPr lang="en-US" sz="3600" b="1" dirty="0" smtClean="0"/>
              <a:t> </a:t>
            </a:r>
            <a:endParaRPr lang="en-CA" sz="3600" dirty="0"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3416320"/>
          </a:xfrm>
          <a:prstGeom prst="rect">
            <a:avLst/>
          </a:prstGeom>
          <a:noFill/>
        </p:spPr>
        <p:txBody>
          <a:bodyPr wrap="square" rtlCol="0">
            <a:spAutoFit/>
          </a:bodyPr>
          <a:lstStyle/>
          <a:p>
            <a:r>
              <a:rPr lang="en-CA" sz="3600" i="1" dirty="0" smtClean="0"/>
              <a:t>Celebrant: Creator of all, you gave us golden fields of wheat, whose many grains we have gathered and made into this one bread.</a:t>
            </a:r>
          </a:p>
          <a:p>
            <a:r>
              <a:rPr lang="en-CA" sz="3600" dirty="0" smtClean="0"/>
              <a:t>All: </a:t>
            </a:r>
            <a:r>
              <a:rPr lang="en-CA" sz="3600" b="1" dirty="0" smtClean="0"/>
              <a:t>So may your Church be gathered from the ends of the earth into your kingdom.</a:t>
            </a:r>
            <a:endParaRPr lang="en-CA" sz="3600" dirty="0" smtClean="0"/>
          </a:p>
          <a:p>
            <a:r>
              <a:rPr lang="en-US" sz="3600" b="1" dirty="0" smtClean="0"/>
              <a:t> </a:t>
            </a:r>
            <a:endParaRPr lang="en-CA" sz="3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0"/>
            <a:ext cx="8964488" cy="2308324"/>
          </a:xfrm>
          <a:prstGeom prst="rect">
            <a:avLst/>
          </a:prstGeom>
          <a:noFill/>
        </p:spPr>
        <p:txBody>
          <a:bodyPr wrap="square" rtlCol="0">
            <a:spAutoFit/>
          </a:bodyPr>
          <a:lstStyle/>
          <a:p>
            <a:r>
              <a:rPr lang="en-US" sz="3600" i="1" dirty="0" smtClean="0"/>
              <a:t>Leader:</a:t>
            </a:r>
            <a:r>
              <a:rPr lang="en-US" sz="3600" dirty="0" smtClean="0"/>
              <a:t> </a:t>
            </a:r>
            <a:r>
              <a:rPr lang="en-US" sz="3600" i="1" dirty="0" smtClean="0"/>
              <a:t>Let us worship our God who calls us to cherish God's creation, so that the web of life which sustains us all may flourish and praise our Creator.</a:t>
            </a:r>
            <a:endParaRPr lang="en-CA" sz="36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3693319"/>
          </a:xfrm>
          <a:prstGeom prst="rect">
            <a:avLst/>
          </a:prstGeom>
          <a:noFill/>
        </p:spPr>
        <p:txBody>
          <a:bodyPr wrap="square" rtlCol="0">
            <a:spAutoFit/>
          </a:bodyPr>
          <a:lstStyle/>
          <a:p>
            <a:r>
              <a:rPr lang="en-US" sz="3600" b="1" dirty="0" smtClean="0"/>
              <a:t>Prayer after communion: </a:t>
            </a:r>
            <a:r>
              <a:rPr lang="en-US" sz="3600" i="1" dirty="0" smtClean="0"/>
              <a:t>Lord of all Creation, as we have received the bread and wine, Fruits of the earth and tokens of salvation, So with joy we celebrate your goodness And commit ourselves to serve you on your earth, Through Jesus Christ our Lord. </a:t>
            </a:r>
            <a:r>
              <a:rPr lang="en-US" sz="3600" b="1" dirty="0" smtClean="0"/>
              <a:t>Amen</a:t>
            </a:r>
            <a:r>
              <a:rPr lang="en-US" sz="3600" i="1" dirty="0" smtClean="0">
                <a:solidFill>
                  <a:schemeClr val="bg1"/>
                </a:solidFill>
              </a:rPr>
              <a:t>.</a:t>
            </a:r>
            <a:endParaRPr lang="en-CA" sz="3600" i="1" dirty="0" smtClean="0">
              <a:solidFill>
                <a:schemeClr val="bg1"/>
              </a:solidFill>
            </a:endParaRPr>
          </a:p>
          <a:p>
            <a:endParaRPr lang="en-CA"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3416320"/>
          </a:xfrm>
          <a:prstGeom prst="rect">
            <a:avLst/>
          </a:prstGeom>
          <a:noFill/>
        </p:spPr>
        <p:txBody>
          <a:bodyPr wrap="square" rtlCol="0">
            <a:spAutoFit/>
          </a:bodyPr>
          <a:lstStyle/>
          <a:p>
            <a:r>
              <a:rPr lang="en-CA" sz="3600" i="1" dirty="0" smtClean="0"/>
              <a:t>Celebrant Glory to God,</a:t>
            </a:r>
          </a:p>
          <a:p>
            <a:r>
              <a:rPr lang="en-CA" sz="3600" i="1" dirty="0" smtClean="0"/>
              <a:t>All </a:t>
            </a:r>
            <a:r>
              <a:rPr lang="en-CA" sz="3600" b="1" dirty="0" smtClean="0"/>
              <a:t>whose power, working in us</a:t>
            </a:r>
            <a:r>
              <a:rPr lang="en-CA" sz="3600" b="1" dirty="0" smtClean="0"/>
              <a:t>, can </a:t>
            </a:r>
            <a:r>
              <a:rPr lang="en-CA" sz="3600" b="1" dirty="0" smtClean="0"/>
              <a:t>do infinitely </a:t>
            </a:r>
            <a:r>
              <a:rPr lang="en-CA" sz="3600" b="1" dirty="0" smtClean="0"/>
              <a:t>more than </a:t>
            </a:r>
            <a:r>
              <a:rPr lang="en-CA" sz="3600" b="1" dirty="0" smtClean="0"/>
              <a:t>we can ask or imagine.</a:t>
            </a:r>
          </a:p>
          <a:p>
            <a:r>
              <a:rPr lang="en-CA" sz="3600" b="1" dirty="0" smtClean="0"/>
              <a:t>Glory to God from generation to generation,</a:t>
            </a:r>
          </a:p>
          <a:p>
            <a:r>
              <a:rPr lang="en-CA" sz="3600" b="1" dirty="0" smtClean="0"/>
              <a:t>in the Church and in Christ Jesus</a:t>
            </a:r>
            <a:r>
              <a:rPr lang="en-CA" sz="3600" b="1" dirty="0" smtClean="0"/>
              <a:t>, for </a:t>
            </a:r>
            <a:r>
              <a:rPr lang="en-CA" sz="3600" b="1" dirty="0" smtClean="0"/>
              <a:t>ever and ever. Amen.</a:t>
            </a:r>
            <a:endParaRPr lang="en-CA" sz="36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3416320"/>
          </a:xfrm>
          <a:prstGeom prst="rect">
            <a:avLst/>
          </a:prstGeom>
          <a:noFill/>
        </p:spPr>
        <p:txBody>
          <a:bodyPr wrap="square" rtlCol="0">
            <a:spAutoFit/>
          </a:bodyPr>
          <a:lstStyle/>
          <a:p>
            <a:r>
              <a:rPr lang="en-CA" sz="3600" b="1" dirty="0" smtClean="0"/>
              <a:t>COMMISSIONING AND BLESSING AT THE END OF THE SERVICE</a:t>
            </a:r>
          </a:p>
          <a:p>
            <a:r>
              <a:rPr lang="en-CA" sz="3600" dirty="0" smtClean="0"/>
              <a:t>In the seas and in the rain, God bestowed on Earth the gift of water, so that creation could flourish into life.</a:t>
            </a:r>
          </a:p>
          <a:p>
            <a:r>
              <a:rPr lang="en-CA" sz="3600" i="1" dirty="0" smtClean="0"/>
              <a:t>(sprinkle the congregation with water</a:t>
            </a:r>
            <a:r>
              <a:rPr lang="en-CA" sz="3600" i="1" dirty="0" smtClean="0"/>
              <a:t>)</a:t>
            </a:r>
            <a:endParaRPr lang="en-CA" sz="3600" i="1" dirty="0" smtClean="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8892480" cy="3416320"/>
          </a:xfrm>
          <a:prstGeom prst="rect">
            <a:avLst/>
          </a:prstGeom>
          <a:noFill/>
        </p:spPr>
        <p:txBody>
          <a:bodyPr wrap="square" rtlCol="0">
            <a:spAutoFit/>
          </a:bodyPr>
          <a:lstStyle/>
          <a:p>
            <a:r>
              <a:rPr lang="en-CA" sz="3600" dirty="0" smtClean="0"/>
              <a:t>Through the waters of baptism, God beckons us to a new creation, so that we may share in a life beyond life. Today, by water also, including this water here, may the Covenant that we have made be sealed, and creation renewed and restored to God’s </a:t>
            </a:r>
            <a:r>
              <a:rPr lang="en-CA" sz="3600" dirty="0" smtClean="0"/>
              <a:t>eternal </a:t>
            </a:r>
            <a:r>
              <a:rPr lang="en-CA" sz="3600" dirty="0" smtClean="0"/>
              <a:t>purposes</a:t>
            </a:r>
            <a:r>
              <a:rPr lang="en-CA" sz="3600" dirty="0" smtClean="0"/>
              <a:t>.</a:t>
            </a:r>
            <a:endParaRPr lang="en-CA"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4750212"/>
          </a:xfrm>
          <a:prstGeom prst="rect">
            <a:avLst/>
          </a:prstGeom>
          <a:noFill/>
        </p:spPr>
        <p:txBody>
          <a:bodyPr wrap="square" rtlCol="0">
            <a:spAutoFit/>
          </a:bodyPr>
          <a:lstStyle/>
          <a:p>
            <a:r>
              <a:rPr lang="en-CA" sz="3600" dirty="0" smtClean="0"/>
              <a:t>Go </a:t>
            </a:r>
            <a:r>
              <a:rPr lang="en-CA" sz="3600" dirty="0" smtClean="0"/>
              <a:t>forth now to care for God’s world.</a:t>
            </a:r>
          </a:p>
          <a:p>
            <a:r>
              <a:rPr lang="en-CA" sz="3600" dirty="0" smtClean="0"/>
              <a:t>Go out into the world as heralds of a new rainbow covenant and preach the good news to all creation.</a:t>
            </a:r>
          </a:p>
          <a:p>
            <a:r>
              <a:rPr lang="en-CA" sz="3600" dirty="0" smtClean="0"/>
              <a:t>And the blessing of God Almighty, Father, Son and Holy Spirit, be with you all now and forever, Amen</a:t>
            </a:r>
          </a:p>
          <a:p>
            <a:r>
              <a:rPr lang="en-CA" sz="2800" i="1" dirty="0" smtClean="0"/>
              <a:t>Operation Noah launch, Coventry Cathedral, 2004</a:t>
            </a:r>
          </a:p>
          <a:p>
            <a:endParaRPr lang="en-CA"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3693319"/>
          </a:xfrm>
          <a:prstGeom prst="rect">
            <a:avLst/>
          </a:prstGeom>
          <a:noFill/>
        </p:spPr>
        <p:txBody>
          <a:bodyPr wrap="square" rtlCol="0">
            <a:spAutoFit/>
          </a:bodyPr>
          <a:lstStyle/>
          <a:p>
            <a:r>
              <a:rPr lang="en-US" sz="3600" dirty="0" smtClean="0"/>
              <a:t>Hosanna, hosanna</a:t>
            </a:r>
            <a:endParaRPr lang="en-CA" sz="3600" dirty="0" smtClean="0"/>
          </a:p>
          <a:p>
            <a:pPr>
              <a:lnSpc>
                <a:spcPct val="50000"/>
              </a:lnSpc>
            </a:pPr>
            <a:endParaRPr lang="en-US" sz="3600" dirty="0" smtClean="0"/>
          </a:p>
          <a:p>
            <a:r>
              <a:rPr lang="en-US" sz="3600" dirty="0" smtClean="0"/>
              <a:t>Hosanna</a:t>
            </a:r>
            <a:r>
              <a:rPr lang="en-US" sz="3600" dirty="0" smtClean="0"/>
              <a:t>, hosanna,</a:t>
            </a:r>
            <a:br>
              <a:rPr lang="en-US" sz="3600" dirty="0" smtClean="0"/>
            </a:br>
            <a:r>
              <a:rPr lang="en-US" sz="3600" dirty="0" smtClean="0"/>
              <a:t>hosanna in the highest</a:t>
            </a:r>
            <a:br>
              <a:rPr lang="en-US" sz="3600" dirty="0" smtClean="0"/>
            </a:br>
            <a:r>
              <a:rPr lang="en-US" sz="3600" dirty="0" smtClean="0"/>
              <a:t>Hosanna, hosanna,</a:t>
            </a:r>
            <a:br>
              <a:rPr lang="en-US" sz="3600" dirty="0" smtClean="0"/>
            </a:br>
            <a:r>
              <a:rPr lang="en-US" sz="3600" dirty="0" smtClean="0"/>
              <a:t>hosanna in the highest</a:t>
            </a:r>
            <a:br>
              <a:rPr lang="en-US" sz="3600" dirty="0" smtClean="0"/>
            </a:br>
            <a:endParaRPr lang="en-CA" sz="36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640960" cy="2585323"/>
          </a:xfrm>
          <a:prstGeom prst="rect">
            <a:avLst/>
          </a:prstGeom>
          <a:noFill/>
        </p:spPr>
        <p:txBody>
          <a:bodyPr wrap="square" rtlCol="0">
            <a:spAutoFit/>
          </a:bodyPr>
          <a:lstStyle/>
          <a:p>
            <a:r>
              <a:rPr lang="en-US" sz="3600" dirty="0" smtClean="0"/>
              <a:t>Lord </a:t>
            </a:r>
            <a:r>
              <a:rPr lang="en-US" sz="3600" dirty="0" smtClean="0"/>
              <a:t>we lift up Your name</a:t>
            </a:r>
            <a:br>
              <a:rPr lang="en-US" sz="3600" dirty="0" smtClean="0"/>
            </a:br>
            <a:r>
              <a:rPr lang="en-US" sz="3600" dirty="0" smtClean="0"/>
              <a:t>With a heart full of praise</a:t>
            </a:r>
            <a:br>
              <a:rPr lang="en-US" sz="3600" dirty="0" smtClean="0"/>
            </a:br>
            <a:r>
              <a:rPr lang="en-US" sz="3600" dirty="0" smtClean="0"/>
              <a:t>Be exalted, oh Lord my God</a:t>
            </a:r>
            <a:br>
              <a:rPr lang="en-US" sz="3600" dirty="0" smtClean="0"/>
            </a:br>
            <a:r>
              <a:rPr lang="en-US" sz="3600" dirty="0" smtClean="0"/>
              <a:t>Hosanna in the highest</a:t>
            </a:r>
            <a:br>
              <a:rPr lang="en-US" sz="3600" dirty="0" smtClean="0"/>
            </a:br>
            <a:endParaRPr lang="en-CA"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712968" cy="2862322"/>
          </a:xfrm>
          <a:prstGeom prst="rect">
            <a:avLst/>
          </a:prstGeom>
          <a:noFill/>
        </p:spPr>
        <p:txBody>
          <a:bodyPr wrap="square" rtlCol="0">
            <a:spAutoFit/>
          </a:bodyPr>
          <a:lstStyle/>
          <a:p>
            <a:r>
              <a:rPr lang="en-US" sz="3600" dirty="0" smtClean="0"/>
              <a:t>Glory</a:t>
            </a:r>
            <a:r>
              <a:rPr lang="en-US" sz="3600" dirty="0" smtClean="0"/>
              <a:t>, glory,</a:t>
            </a:r>
            <a:br>
              <a:rPr lang="en-US" sz="3600" dirty="0" smtClean="0"/>
            </a:br>
            <a:r>
              <a:rPr lang="en-US" sz="3600" dirty="0" smtClean="0"/>
              <a:t>glory to the King of kings</a:t>
            </a:r>
            <a:br>
              <a:rPr lang="en-US" sz="3600" dirty="0" smtClean="0"/>
            </a:br>
            <a:r>
              <a:rPr lang="en-US" sz="3600" dirty="0" smtClean="0"/>
              <a:t>Glory, glory,</a:t>
            </a:r>
            <a:br>
              <a:rPr lang="en-US" sz="3600" dirty="0" smtClean="0"/>
            </a:br>
            <a:r>
              <a:rPr lang="en-US" sz="3600" dirty="0" smtClean="0"/>
              <a:t>glory to the King of kings</a:t>
            </a:r>
            <a:br>
              <a:rPr lang="en-US" sz="3600" dirty="0" smtClean="0"/>
            </a:br>
            <a:endParaRPr lang="en-CA" sz="3600" dirty="0" smtClean="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2862322"/>
          </a:xfrm>
          <a:prstGeom prst="rect">
            <a:avLst/>
          </a:prstGeom>
          <a:noFill/>
        </p:spPr>
        <p:txBody>
          <a:bodyPr wrap="square" rtlCol="0">
            <a:spAutoFit/>
          </a:bodyPr>
          <a:lstStyle/>
          <a:p>
            <a:r>
              <a:rPr lang="en-US" sz="3600" dirty="0" smtClean="0"/>
              <a:t>Lord we lift up Your name</a:t>
            </a:r>
            <a:br>
              <a:rPr lang="en-US" sz="3600" dirty="0" smtClean="0"/>
            </a:br>
            <a:r>
              <a:rPr lang="en-US" sz="3600" dirty="0" smtClean="0"/>
              <a:t>With a heart full of praise</a:t>
            </a:r>
            <a:br>
              <a:rPr lang="en-US" sz="3600" dirty="0" smtClean="0"/>
            </a:br>
            <a:r>
              <a:rPr lang="en-US" sz="3600" dirty="0" smtClean="0"/>
              <a:t>Be exalted, oh Lord my God</a:t>
            </a:r>
            <a:br>
              <a:rPr lang="en-US" sz="3600" dirty="0" smtClean="0"/>
            </a:br>
            <a:r>
              <a:rPr lang="en-US" sz="3600" dirty="0" smtClean="0"/>
              <a:t>Glory to the King of kings</a:t>
            </a:r>
            <a:br>
              <a:rPr lang="en-US" sz="3600" dirty="0" smtClean="0"/>
            </a:br>
            <a:endParaRPr lang="en-CA" sz="3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188640"/>
            <a:ext cx="8964488" cy="3970318"/>
          </a:xfrm>
          <a:prstGeom prst="rect">
            <a:avLst/>
          </a:prstGeom>
        </p:spPr>
        <p:txBody>
          <a:bodyPr wrap="square">
            <a:spAutoFit/>
          </a:bodyPr>
          <a:lstStyle/>
          <a:p>
            <a:r>
              <a:rPr lang="en-CA" sz="3600" b="1" dirty="0" smtClean="0"/>
              <a:t>Collect of the day: </a:t>
            </a:r>
          </a:p>
          <a:p>
            <a:r>
              <a:rPr lang="en-CA" sz="3600" b="1" dirty="0" smtClean="0"/>
              <a:t>God who creates and cares for all, move us to care for the planet with which you have blessed us. May we use of our talents, time, wealth, and the Earth's resources in wise ways and for the good of all, and may we use them to glorify you. Amen. </a:t>
            </a:r>
            <a:endParaRPr lang="en-CA" sz="3600" b="1"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332656"/>
            <a:ext cx="8568952" cy="2862322"/>
          </a:xfrm>
          <a:prstGeom prst="rect">
            <a:avLst/>
          </a:prstGeom>
          <a:noFill/>
        </p:spPr>
        <p:txBody>
          <a:bodyPr wrap="square" rtlCol="0">
            <a:spAutoFit/>
          </a:bodyPr>
          <a:lstStyle/>
          <a:p>
            <a:r>
              <a:rPr lang="en-US" sz="3600" dirty="0" smtClean="0"/>
              <a:t>Hosanna, hosanna,</a:t>
            </a:r>
            <a:br>
              <a:rPr lang="en-US" sz="3600" dirty="0" smtClean="0"/>
            </a:br>
            <a:r>
              <a:rPr lang="en-US" sz="3600" dirty="0" smtClean="0"/>
              <a:t>hosanna in the highest</a:t>
            </a:r>
            <a:br>
              <a:rPr lang="en-US" sz="3600" dirty="0" smtClean="0"/>
            </a:br>
            <a:r>
              <a:rPr lang="en-US" sz="3600" dirty="0" smtClean="0"/>
              <a:t>Hosanna, hosanna,</a:t>
            </a:r>
            <a:br>
              <a:rPr lang="en-US" sz="3600" dirty="0" smtClean="0"/>
            </a:br>
            <a:r>
              <a:rPr lang="en-US" sz="3600" dirty="0" smtClean="0"/>
              <a:t>hosanna in the highest</a:t>
            </a:r>
            <a:br>
              <a:rPr lang="en-US" sz="3600" dirty="0" smtClean="0"/>
            </a:br>
            <a:endParaRPr lang="en-CA" sz="3600" dirty="0"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84976" cy="2862322"/>
          </a:xfrm>
          <a:prstGeom prst="rect">
            <a:avLst/>
          </a:prstGeom>
          <a:noFill/>
        </p:spPr>
        <p:txBody>
          <a:bodyPr wrap="square" rtlCol="0">
            <a:spAutoFit/>
          </a:bodyPr>
          <a:lstStyle/>
          <a:p>
            <a:r>
              <a:rPr lang="en-US" sz="3600" dirty="0" smtClean="0"/>
              <a:t>Lord we lift up Your name</a:t>
            </a:r>
            <a:br>
              <a:rPr lang="en-US" sz="3600" dirty="0" smtClean="0"/>
            </a:br>
            <a:r>
              <a:rPr lang="en-US" sz="3600" dirty="0" smtClean="0"/>
              <a:t>With a heart full of praise,</a:t>
            </a:r>
            <a:br>
              <a:rPr lang="en-US" sz="3600" dirty="0" smtClean="0"/>
            </a:br>
            <a:r>
              <a:rPr lang="en-US" sz="3600" dirty="0" smtClean="0"/>
              <a:t>Be exalted, oh Lord my God</a:t>
            </a:r>
            <a:br>
              <a:rPr lang="en-US" sz="3600" dirty="0" smtClean="0"/>
            </a:br>
            <a:r>
              <a:rPr lang="en-US" sz="3600" dirty="0" smtClean="0"/>
              <a:t>Hosanna in the highest</a:t>
            </a:r>
            <a:br>
              <a:rPr lang="en-US" sz="3600" dirty="0" smtClean="0"/>
            </a:br>
            <a:endParaRPr lang="en-CA" sz="3600" dirty="0"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496944" cy="4893647"/>
          </a:xfrm>
          <a:prstGeom prst="rect">
            <a:avLst/>
          </a:prstGeom>
          <a:noFill/>
        </p:spPr>
        <p:txBody>
          <a:bodyPr wrap="square" rtlCol="0">
            <a:spAutoFit/>
          </a:bodyPr>
          <a:lstStyle/>
          <a:p>
            <a:r>
              <a:rPr lang="en-US" sz="3600" dirty="0" smtClean="0"/>
              <a:t>Hosanna, hosanna,</a:t>
            </a:r>
            <a:br>
              <a:rPr lang="en-US" sz="3600" dirty="0" smtClean="0"/>
            </a:br>
            <a:r>
              <a:rPr lang="en-US" sz="3600" dirty="0" smtClean="0"/>
              <a:t>hosanna in the highest</a:t>
            </a:r>
            <a:br>
              <a:rPr lang="en-US" sz="3600" dirty="0" smtClean="0"/>
            </a:br>
            <a:r>
              <a:rPr lang="en-US" sz="3600" dirty="0" smtClean="0"/>
              <a:t>Hosanna, hosanna,</a:t>
            </a:r>
            <a:br>
              <a:rPr lang="en-US" sz="3600" dirty="0" smtClean="0"/>
            </a:br>
            <a:r>
              <a:rPr lang="en-US" sz="3600" dirty="0" smtClean="0"/>
              <a:t>hosanna in the highest</a:t>
            </a:r>
            <a:r>
              <a:rPr lang="en-US" sz="3200" dirty="0" smtClean="0"/>
              <a:t/>
            </a:r>
            <a:br>
              <a:rPr lang="en-US" sz="3200" dirty="0" smtClean="0"/>
            </a:br>
            <a:endParaRPr lang="en-CA" sz="3200" dirty="0" smtClean="0"/>
          </a:p>
          <a:p>
            <a:endParaRPr lang="en-CA" sz="3200" dirty="0" smtClean="0"/>
          </a:p>
          <a:p>
            <a:endParaRPr lang="en-CA" sz="3200" dirty="0" smtClean="0"/>
          </a:p>
          <a:p>
            <a:endParaRPr lang="en-CA" dirty="0" smtClean="0"/>
          </a:p>
          <a:p>
            <a:endParaRPr lang="en-CA" dirty="0" smtClean="0"/>
          </a:p>
          <a:p>
            <a:endParaRPr lang="en-CA" dirty="0" smtClean="0"/>
          </a:p>
          <a:p>
            <a:endParaRPr lang="en-CA"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3139321"/>
          </a:xfrm>
          <a:prstGeom prst="rect">
            <a:avLst/>
          </a:prstGeom>
          <a:noFill/>
        </p:spPr>
        <p:txBody>
          <a:bodyPr wrap="square" rtlCol="0">
            <a:spAutoFit/>
          </a:bodyPr>
          <a:lstStyle/>
          <a:p>
            <a:r>
              <a:rPr lang="en-US" sz="3600" dirty="0" smtClean="0"/>
              <a:t>Lord we lift up Your name</a:t>
            </a:r>
            <a:br>
              <a:rPr lang="en-US" sz="3600" dirty="0" smtClean="0"/>
            </a:br>
            <a:r>
              <a:rPr lang="en-US" sz="3600" dirty="0" smtClean="0"/>
              <a:t>With a heart full of praise</a:t>
            </a:r>
            <a:endParaRPr lang="en-CA" sz="3600" dirty="0" smtClean="0"/>
          </a:p>
          <a:p>
            <a:r>
              <a:rPr lang="en-US" sz="3600" dirty="0" smtClean="0"/>
              <a:t>Be exalted, oh Lord my God</a:t>
            </a:r>
            <a:br>
              <a:rPr lang="en-US" sz="3600" dirty="0" smtClean="0"/>
            </a:br>
            <a:r>
              <a:rPr lang="en-US" sz="3600" dirty="0" smtClean="0"/>
              <a:t>Hosanna in the highest</a:t>
            </a:r>
            <a:br>
              <a:rPr lang="en-US" sz="3600" dirty="0" smtClean="0"/>
            </a:br>
            <a:r>
              <a:rPr lang="en-US" sz="3600" dirty="0" smtClean="0"/>
              <a:t>Hosanna in the highest</a:t>
            </a:r>
            <a:endParaRPr lang="en-CA" sz="3600" dirty="0" smtClean="0"/>
          </a:p>
          <a:p>
            <a:endParaRPr lang="en-CA"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712968" cy="6370975"/>
          </a:xfrm>
          <a:prstGeom prst="rect">
            <a:avLst/>
          </a:prstGeom>
          <a:noFill/>
        </p:spPr>
        <p:txBody>
          <a:bodyPr wrap="square" rtlCol="0">
            <a:spAutoFit/>
          </a:bodyPr>
          <a:lstStyle/>
          <a:p>
            <a:r>
              <a:rPr lang="en-CA" sz="3600" b="1" dirty="0" smtClean="0"/>
              <a:t>Or BLESSING</a:t>
            </a:r>
          </a:p>
          <a:p>
            <a:r>
              <a:rPr lang="en-CA" sz="3600" dirty="0" smtClean="0"/>
              <a:t>Go out into the world rejoicing,</a:t>
            </a:r>
          </a:p>
          <a:p>
            <a:r>
              <a:rPr lang="en-CA" sz="3600" dirty="0" smtClean="0"/>
              <a:t>and encounter the Creator who waits to meet you there; Savour its richness and diversity and live as those who praise God for its bounty; and the blessing of the Creator God,</a:t>
            </a:r>
          </a:p>
          <a:p>
            <a:r>
              <a:rPr lang="en-CA" sz="3600" dirty="0" smtClean="0"/>
              <a:t>the Eternal Father, the Risen Son and the Promised Holy Spirit bless you that you might be a blessing to others today and always. </a:t>
            </a:r>
            <a:r>
              <a:rPr lang="en-CA" sz="3600" b="1" dirty="0" smtClean="0"/>
              <a:t>Amen</a:t>
            </a:r>
          </a:p>
          <a:p>
            <a:r>
              <a:rPr lang="en-CA" sz="2400" i="1" dirty="0" smtClean="0"/>
              <a:t>Authorised for use in the Anglican Church of Southern Africa by the Synod of Bishops.</a:t>
            </a:r>
            <a:endParaRPr lang="en-CA" sz="2400" i="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7191</TotalTime>
  <Words>2765</Words>
  <Application>Microsoft Office PowerPoint</Application>
  <PresentationFormat>On-screen Show (4:3)</PresentationFormat>
  <Paragraphs>267</Paragraphs>
  <Slides>94</Slides>
  <Notes>1</Notes>
  <HiddenSlides>0</HiddenSlides>
  <MMClips>0</MMClips>
  <ScaleCrop>false</ScaleCrop>
  <HeadingPairs>
    <vt:vector size="4" baseType="variant">
      <vt:variant>
        <vt:lpstr>Theme</vt:lpstr>
      </vt:variant>
      <vt:variant>
        <vt:i4>1</vt:i4>
      </vt:variant>
      <vt:variant>
        <vt:lpstr>Slide Titles</vt:lpstr>
      </vt:variant>
      <vt:variant>
        <vt:i4>94</vt:i4>
      </vt:variant>
    </vt:vector>
  </HeadingPairs>
  <TitlesOfParts>
    <vt:vector size="9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281</cp:revision>
  <dcterms:created xsi:type="dcterms:W3CDTF">2011-04-01T20:37:37Z</dcterms:created>
  <dcterms:modified xsi:type="dcterms:W3CDTF">2014-10-04T22:53:02Z</dcterms:modified>
</cp:coreProperties>
</file>