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93" r:id="rId8"/>
    <p:sldId id="290" r:id="rId9"/>
    <p:sldId id="288" r:id="rId10"/>
    <p:sldId id="269" r:id="rId11"/>
    <p:sldId id="270" r:id="rId12"/>
    <p:sldId id="289" r:id="rId13"/>
    <p:sldId id="292" r:id="rId14"/>
    <p:sldId id="271" r:id="rId15"/>
    <p:sldId id="272" r:id="rId16"/>
    <p:sldId id="273" r:id="rId17"/>
    <p:sldId id="274" r:id="rId18"/>
    <p:sldId id="275" r:id="rId19"/>
    <p:sldId id="276" r:id="rId20"/>
    <p:sldId id="291"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10/09/2014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50568-21D2-429A-A891-D78138306736}" type="datetimeFigureOut">
              <a:rPr lang="en-CA" smtClean="0"/>
              <a:pPr/>
              <a:t>10/09/2014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94197-E384-403C-A7FF-C341BD5BBEA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052736"/>
            <a:ext cx="7632848" cy="3785652"/>
          </a:xfrm>
          <a:prstGeom prst="rect">
            <a:avLst/>
          </a:prstGeom>
          <a:noFill/>
        </p:spPr>
        <p:txBody>
          <a:bodyPr wrap="square" rtlCol="0">
            <a:spAutoFit/>
          </a:bodyPr>
          <a:lstStyle/>
          <a:p>
            <a:r>
              <a:rPr lang="en-CA" sz="8000" dirty="0" smtClean="0">
                <a:solidFill>
                  <a:schemeClr val="bg1"/>
                </a:solidFill>
              </a:rPr>
              <a:t>Welcome</a:t>
            </a:r>
          </a:p>
          <a:p>
            <a:r>
              <a:rPr lang="en-CA" sz="8000" dirty="0" smtClean="0">
                <a:solidFill>
                  <a:schemeClr val="bg1"/>
                </a:solidFill>
              </a:rPr>
              <a:t>	</a:t>
            </a:r>
            <a:r>
              <a:rPr lang="en-CA" sz="8000" dirty="0" smtClean="0">
                <a:solidFill>
                  <a:schemeClr val="bg1"/>
                </a:solidFill>
              </a:rPr>
              <a:t>		to</a:t>
            </a:r>
          </a:p>
          <a:p>
            <a:r>
              <a:rPr lang="en-CA" sz="8000" dirty="0" smtClean="0">
                <a:solidFill>
                  <a:schemeClr val="bg1"/>
                </a:solidFill>
              </a:rPr>
              <a:t>	</a:t>
            </a:r>
            <a:r>
              <a:rPr lang="en-CA" sz="8000" dirty="0" smtClean="0">
                <a:solidFill>
                  <a:schemeClr val="bg1"/>
                </a:solidFill>
              </a:rPr>
              <a:t>			DYC</a:t>
            </a:r>
            <a:endParaRPr lang="en-CA" sz="80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640960" cy="6740307"/>
          </a:xfrm>
          <a:prstGeom prst="rect">
            <a:avLst/>
          </a:prstGeom>
          <a:noFill/>
        </p:spPr>
        <p:txBody>
          <a:bodyPr wrap="square" rtlCol="0">
            <a:spAutoFit/>
          </a:bodyPr>
          <a:lstStyle/>
          <a:p>
            <a:r>
              <a:rPr lang="en-CA" sz="3600" b="1" dirty="0" smtClean="0">
                <a:solidFill>
                  <a:schemeClr val="bg1"/>
                </a:solidFill>
              </a:rPr>
              <a:t>John 15: 12-17 </a:t>
            </a:r>
          </a:p>
          <a:p>
            <a:r>
              <a:rPr lang="en-US" sz="3600" dirty="0" smtClean="0">
                <a:solidFill>
                  <a:schemeClr val="bg1"/>
                </a:solidFill>
              </a:rPr>
              <a:t>12 ‘This is my commandment, that you love one another as I have loved you. </a:t>
            </a:r>
            <a:r>
              <a:rPr lang="en-US" sz="3600" baseline="30000" dirty="0" smtClean="0">
                <a:solidFill>
                  <a:schemeClr val="bg1"/>
                </a:solidFill>
              </a:rPr>
              <a:t>13</a:t>
            </a:r>
            <a:r>
              <a:rPr lang="en-US" sz="3600" dirty="0" smtClean="0">
                <a:solidFill>
                  <a:schemeClr val="bg1"/>
                </a:solidFill>
              </a:rPr>
              <a:t>No one has greater love than this, to lay down one’s life for one’s friends. </a:t>
            </a:r>
            <a:r>
              <a:rPr lang="en-US" sz="3600" baseline="30000" dirty="0" smtClean="0">
                <a:solidFill>
                  <a:schemeClr val="bg1"/>
                </a:solidFill>
              </a:rPr>
              <a:t>14</a:t>
            </a:r>
            <a:r>
              <a:rPr lang="en-US" sz="3600" dirty="0" smtClean="0">
                <a:solidFill>
                  <a:schemeClr val="bg1"/>
                </a:solidFill>
              </a:rPr>
              <a:t>You are my friends if you do what I command you. </a:t>
            </a:r>
            <a:r>
              <a:rPr lang="en-US" sz="3600" baseline="30000" dirty="0" smtClean="0">
                <a:solidFill>
                  <a:schemeClr val="bg1"/>
                </a:solidFill>
              </a:rPr>
              <a:t>15</a:t>
            </a:r>
            <a:r>
              <a:rPr lang="en-US" sz="3600" dirty="0" smtClean="0">
                <a:solidFill>
                  <a:schemeClr val="bg1"/>
                </a:solidFill>
              </a:rPr>
              <a:t>I do not call you servants any longer, because the servant does not know what the master is doing; but I have called you friends, because I have made known to you everything that I have heard from my Father. </a:t>
            </a:r>
            <a:endParaRPr lang="en-CA" sz="3600" dirty="0" smtClean="0">
              <a:solidFill>
                <a:schemeClr val="bg1"/>
              </a:solidFill>
            </a:endParaRPr>
          </a:p>
          <a:p>
            <a:endParaRPr lang="en-CA" sz="3600"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3416320"/>
          </a:xfrm>
          <a:prstGeom prst="rect">
            <a:avLst/>
          </a:prstGeom>
          <a:noFill/>
        </p:spPr>
        <p:txBody>
          <a:bodyPr wrap="square" rtlCol="0">
            <a:spAutoFit/>
          </a:bodyPr>
          <a:lstStyle/>
          <a:p>
            <a:r>
              <a:rPr lang="en-US" sz="3600" baseline="30000" dirty="0" smtClean="0">
                <a:solidFill>
                  <a:schemeClr val="bg1"/>
                </a:solidFill>
              </a:rPr>
              <a:t>16</a:t>
            </a:r>
            <a:r>
              <a:rPr lang="en-US" sz="3600" dirty="0" smtClean="0">
                <a:solidFill>
                  <a:schemeClr val="bg1"/>
                </a:solidFill>
              </a:rPr>
              <a:t>You did not choose me but I chose you. And I appointed you to go and bear fruit, fruit that will last, so that the Father will give you whatever you ask him in my name. </a:t>
            </a:r>
            <a:r>
              <a:rPr lang="en-US" sz="3600" baseline="30000" dirty="0" smtClean="0">
                <a:solidFill>
                  <a:schemeClr val="bg1"/>
                </a:solidFill>
              </a:rPr>
              <a:t>17</a:t>
            </a:r>
            <a:r>
              <a:rPr lang="en-US" sz="3600" dirty="0" smtClean="0">
                <a:solidFill>
                  <a:schemeClr val="bg1"/>
                </a:solidFill>
              </a:rPr>
              <a:t>I am giving you these commands so that you may love one another.</a:t>
            </a:r>
            <a:endParaRPr lang="en-CA"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7715304" cy="3139321"/>
          </a:xfrm>
          <a:prstGeom prst="rect">
            <a:avLst/>
          </a:prstGeom>
          <a:noFill/>
        </p:spPr>
        <p:txBody>
          <a:bodyPr wrap="square" rtlCol="0">
            <a:spAutoFit/>
          </a:bodyPr>
          <a:lstStyle/>
          <a:p>
            <a:r>
              <a:rPr lang="en-US" sz="3600" dirty="0" smtClean="0">
                <a:solidFill>
                  <a:schemeClr val="bg1"/>
                </a:solidFill>
              </a:rPr>
              <a:t>At the conclusion of the Gospel, the reader says,</a:t>
            </a:r>
          </a:p>
          <a:p>
            <a:r>
              <a:rPr lang="en-US" sz="3600" dirty="0" smtClean="0">
                <a:solidFill>
                  <a:schemeClr val="bg1"/>
                </a:solidFill>
              </a:rPr>
              <a:t>The Gospel of Christ</a:t>
            </a:r>
          </a:p>
          <a:p>
            <a:r>
              <a:rPr lang="en-US" sz="3600" b="1" dirty="0" smtClean="0">
                <a:solidFill>
                  <a:schemeClr val="bg1"/>
                </a:solidFill>
              </a:rPr>
              <a:t>People	Praise to you, Lord Jesus Christ.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916832"/>
            <a:ext cx="6768752" cy="1015663"/>
          </a:xfrm>
          <a:prstGeom prst="rect">
            <a:avLst/>
          </a:prstGeom>
          <a:noFill/>
        </p:spPr>
        <p:txBody>
          <a:bodyPr wrap="square" rtlCol="0">
            <a:spAutoFit/>
          </a:bodyPr>
          <a:lstStyle/>
          <a:p>
            <a:pPr algn="ctr"/>
            <a:r>
              <a:rPr lang="en-CA" sz="6000" dirty="0" smtClean="0">
                <a:solidFill>
                  <a:schemeClr val="bg1"/>
                </a:solidFill>
              </a:rPr>
              <a:t>Reflection</a:t>
            </a:r>
            <a:endParaRPr lang="en-CA" sz="6000"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568952" cy="6740307"/>
          </a:xfrm>
          <a:prstGeom prst="rect">
            <a:avLst/>
          </a:prstGeom>
          <a:noFill/>
        </p:spPr>
        <p:txBody>
          <a:bodyPr wrap="square" rtlCol="0">
            <a:spAutoFit/>
          </a:bodyPr>
          <a:lstStyle/>
          <a:p>
            <a:r>
              <a:rPr lang="en-US" sz="3600" b="1" dirty="0" smtClean="0">
                <a:solidFill>
                  <a:schemeClr val="bg1"/>
                </a:solidFill>
              </a:rPr>
              <a:t>A Litany of Gratitude</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Leader from the East: </a:t>
            </a:r>
            <a:endParaRPr lang="en-CA" sz="3600" dirty="0" smtClean="0">
              <a:solidFill>
                <a:schemeClr val="bg1"/>
              </a:solidFill>
            </a:endParaRPr>
          </a:p>
          <a:p>
            <a:r>
              <a:rPr lang="en-US" sz="3600" dirty="0" smtClean="0">
                <a:solidFill>
                  <a:schemeClr val="bg1"/>
                </a:solidFill>
              </a:rPr>
              <a:t>We live in all things </a:t>
            </a:r>
            <a:endParaRPr lang="en-CA" sz="3600" dirty="0" smtClean="0">
              <a:solidFill>
                <a:schemeClr val="bg1"/>
              </a:solidFill>
            </a:endParaRPr>
          </a:p>
          <a:p>
            <a:r>
              <a:rPr lang="en-US" sz="3600" dirty="0" smtClean="0">
                <a:solidFill>
                  <a:schemeClr val="bg1"/>
                </a:solidFill>
              </a:rPr>
              <a:t>All things live in us</a:t>
            </a:r>
            <a:r>
              <a:rPr lang="en-US" sz="3600" b="1" dirty="0" smtClean="0">
                <a:solidFill>
                  <a:schemeClr val="bg1"/>
                </a:solidFill>
              </a:rPr>
              <a:t/>
            </a:r>
            <a:br>
              <a:rPr lang="en-US" sz="3600" b="1" dirty="0" smtClean="0">
                <a:solidFill>
                  <a:schemeClr val="bg1"/>
                </a:solidFill>
              </a:rPr>
            </a:br>
            <a:r>
              <a:rPr lang="en-US" sz="3600" b="1" dirty="0" smtClean="0">
                <a:solidFill>
                  <a:schemeClr val="bg1"/>
                </a:solidFill>
              </a:rPr>
              <a:t>Response: We rejoice in all life.</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Leader from the South:</a:t>
            </a:r>
            <a:r>
              <a:rPr lang="en-US" sz="3600" b="1" dirty="0" smtClean="0">
                <a:solidFill>
                  <a:schemeClr val="bg1"/>
                </a:solidFill>
              </a:rPr>
              <a:t/>
            </a:r>
            <a:br>
              <a:rPr lang="en-US" sz="3600" b="1" dirty="0" smtClean="0">
                <a:solidFill>
                  <a:schemeClr val="bg1"/>
                </a:solidFill>
              </a:rPr>
            </a:br>
            <a:r>
              <a:rPr lang="en-US" sz="3600" dirty="0" smtClean="0">
                <a:solidFill>
                  <a:schemeClr val="bg1"/>
                </a:solidFill>
              </a:rPr>
              <a:t>We live by the sun</a:t>
            </a:r>
            <a:br>
              <a:rPr lang="en-US" sz="3600" dirty="0" smtClean="0">
                <a:solidFill>
                  <a:schemeClr val="bg1"/>
                </a:solidFill>
              </a:rPr>
            </a:br>
            <a:r>
              <a:rPr lang="en-US" sz="3600" dirty="0" smtClean="0">
                <a:solidFill>
                  <a:schemeClr val="bg1"/>
                </a:solidFill>
              </a:rPr>
              <a:t>We move with the stars </a:t>
            </a:r>
            <a:br>
              <a:rPr lang="en-US" sz="3600" dirty="0" smtClean="0">
                <a:solidFill>
                  <a:schemeClr val="bg1"/>
                </a:solidFill>
              </a:rPr>
            </a:br>
            <a:r>
              <a:rPr lang="en-US" sz="3600" b="1" dirty="0" smtClean="0">
                <a:solidFill>
                  <a:schemeClr val="bg1"/>
                </a:solidFill>
              </a:rPr>
              <a:t>Response: We rejoice in all life. </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496944" cy="8956298"/>
          </a:xfrm>
          <a:prstGeom prst="rect">
            <a:avLst/>
          </a:prstGeom>
          <a:noFill/>
        </p:spPr>
        <p:txBody>
          <a:bodyPr wrap="square" rtlCol="0">
            <a:spAutoFit/>
          </a:bodyPr>
          <a:lstStyle/>
          <a:p>
            <a:r>
              <a:rPr lang="en-US" sz="3600" b="1" dirty="0" smtClean="0">
                <a:solidFill>
                  <a:schemeClr val="bg1"/>
                </a:solidFill>
              </a:rPr>
              <a:t>Leader fr</a:t>
            </a:r>
            <a:r>
              <a:rPr lang="en-US" sz="3600" b="1" dirty="0" smtClean="0">
                <a:solidFill>
                  <a:schemeClr val="bg1"/>
                </a:solidFill>
              </a:rPr>
              <a:t>om the North</a:t>
            </a:r>
            <a:r>
              <a:rPr lang="en-US" sz="3600" b="1" dirty="0" smtClean="0">
                <a:solidFill>
                  <a:schemeClr val="bg1"/>
                </a:solidFill>
              </a:rPr>
              <a:t>: </a:t>
            </a:r>
            <a:endParaRPr lang="en-CA" sz="3600" dirty="0" smtClean="0">
              <a:solidFill>
                <a:schemeClr val="bg1"/>
              </a:solidFill>
            </a:endParaRPr>
          </a:p>
          <a:p>
            <a:r>
              <a:rPr lang="en-US" sz="3600" dirty="0" smtClean="0">
                <a:solidFill>
                  <a:schemeClr val="bg1"/>
                </a:solidFill>
              </a:rPr>
              <a:t>We eat from the earth </a:t>
            </a:r>
            <a:endParaRPr lang="en-CA" sz="3600" dirty="0" smtClean="0">
              <a:solidFill>
                <a:schemeClr val="bg1"/>
              </a:solidFill>
            </a:endParaRPr>
          </a:p>
          <a:p>
            <a:r>
              <a:rPr lang="en-US" sz="3600" dirty="0" smtClean="0">
                <a:solidFill>
                  <a:schemeClr val="bg1"/>
                </a:solidFill>
              </a:rPr>
              <a:t>We drink from the rain </a:t>
            </a:r>
            <a:endParaRPr lang="en-CA" sz="3600" dirty="0" smtClean="0">
              <a:solidFill>
                <a:schemeClr val="bg1"/>
              </a:solidFill>
            </a:endParaRPr>
          </a:p>
          <a:p>
            <a:r>
              <a:rPr lang="en-US" sz="3600" dirty="0" smtClean="0">
                <a:solidFill>
                  <a:schemeClr val="bg1"/>
                </a:solidFill>
              </a:rPr>
              <a:t>We breathe from the air </a:t>
            </a:r>
            <a:endParaRPr lang="en-CA" sz="3600" dirty="0" smtClean="0">
              <a:solidFill>
                <a:schemeClr val="bg1"/>
              </a:solidFill>
            </a:endParaRPr>
          </a:p>
          <a:p>
            <a:r>
              <a:rPr lang="en-US" sz="3600" b="1" dirty="0" smtClean="0">
                <a:solidFill>
                  <a:schemeClr val="bg1"/>
                </a:solidFill>
              </a:rPr>
              <a:t>Response: We rejoice in all life.</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Leader from the West: </a:t>
            </a:r>
            <a:r>
              <a:rPr lang="en-US" sz="3600" dirty="0" smtClean="0">
                <a:solidFill>
                  <a:schemeClr val="bg1"/>
                </a:solidFill>
              </a:rPr>
              <a:t/>
            </a:r>
            <a:br>
              <a:rPr lang="en-US" sz="3600" dirty="0" smtClean="0">
                <a:solidFill>
                  <a:schemeClr val="bg1"/>
                </a:solidFill>
              </a:rPr>
            </a:br>
            <a:r>
              <a:rPr lang="en-US" sz="3600" dirty="0" smtClean="0">
                <a:solidFill>
                  <a:schemeClr val="bg1"/>
                </a:solidFill>
              </a:rPr>
              <a:t>We share with the creatures</a:t>
            </a:r>
            <a:br>
              <a:rPr lang="en-US" sz="3600" dirty="0" smtClean="0">
                <a:solidFill>
                  <a:schemeClr val="bg1"/>
                </a:solidFill>
              </a:rPr>
            </a:br>
            <a:r>
              <a:rPr lang="en-US" sz="3600" dirty="0" smtClean="0">
                <a:solidFill>
                  <a:schemeClr val="bg1"/>
                </a:solidFill>
              </a:rPr>
              <a:t>We have strength through their gifts </a:t>
            </a:r>
            <a:br>
              <a:rPr lang="en-US" sz="3600" dirty="0" smtClean="0">
                <a:solidFill>
                  <a:schemeClr val="bg1"/>
                </a:solidFill>
              </a:rPr>
            </a:br>
            <a:r>
              <a:rPr lang="en-US" sz="3600" b="1" dirty="0" smtClean="0">
                <a:solidFill>
                  <a:schemeClr val="bg1"/>
                </a:solidFill>
              </a:rPr>
              <a:t>Response: We rejoice in all life.</a:t>
            </a:r>
            <a:r>
              <a:rPr lang="en-US" sz="3600" dirty="0" smtClean="0">
                <a:solidFill>
                  <a:schemeClr val="bg1"/>
                </a:solidFill>
              </a:rPr>
              <a:t> </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endParaRPr lang="en-CA" sz="3600" dirty="0" smtClean="0"/>
          </a:p>
          <a:p>
            <a:endParaRPr lang="en-CA" sz="3600" dirty="0" smtClean="0"/>
          </a:p>
          <a:p>
            <a:endParaRPr lang="en-CA" sz="3600" dirty="0" smtClean="0"/>
          </a:p>
          <a:p>
            <a:endParaRPr lang="en-CA" sz="3600" dirty="0" smtClean="0"/>
          </a:p>
          <a:p>
            <a:endParaRPr lang="en-CA"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424936" cy="7294305"/>
          </a:xfrm>
          <a:prstGeom prst="rect">
            <a:avLst/>
          </a:prstGeom>
          <a:noFill/>
        </p:spPr>
        <p:txBody>
          <a:bodyPr wrap="square" rtlCol="0">
            <a:spAutoFit/>
          </a:bodyPr>
          <a:lstStyle/>
          <a:p>
            <a:r>
              <a:rPr lang="en-US" sz="3600" b="1" dirty="0" smtClean="0">
                <a:solidFill>
                  <a:schemeClr val="bg1"/>
                </a:solidFill>
              </a:rPr>
              <a:t>Leader: </a:t>
            </a:r>
            <a:endParaRPr lang="en-CA" sz="3600" dirty="0" smtClean="0">
              <a:solidFill>
                <a:schemeClr val="bg1"/>
              </a:solidFill>
            </a:endParaRPr>
          </a:p>
          <a:p>
            <a:r>
              <a:rPr lang="en-US" sz="3600" dirty="0" smtClean="0">
                <a:solidFill>
                  <a:schemeClr val="bg1"/>
                </a:solidFill>
              </a:rPr>
              <a:t>We depend on the forests </a:t>
            </a:r>
            <a:endParaRPr lang="en-CA" sz="3600" dirty="0" smtClean="0">
              <a:solidFill>
                <a:schemeClr val="bg1"/>
              </a:solidFill>
            </a:endParaRPr>
          </a:p>
          <a:p>
            <a:r>
              <a:rPr lang="en-US" sz="3600" dirty="0" smtClean="0">
                <a:solidFill>
                  <a:schemeClr val="bg1"/>
                </a:solidFill>
              </a:rPr>
              <a:t>We have knowledge through their secrets</a:t>
            </a:r>
            <a:r>
              <a:rPr lang="en-US" sz="3600" b="1" dirty="0" smtClean="0">
                <a:solidFill>
                  <a:schemeClr val="bg1"/>
                </a:solidFill>
              </a:rPr>
              <a:t/>
            </a:r>
            <a:br>
              <a:rPr lang="en-US" sz="3600" b="1" dirty="0" smtClean="0">
                <a:solidFill>
                  <a:schemeClr val="bg1"/>
                </a:solidFill>
              </a:rPr>
            </a:br>
            <a:r>
              <a:rPr lang="en-US" sz="3600" b="1" dirty="0" smtClean="0">
                <a:solidFill>
                  <a:schemeClr val="bg1"/>
                </a:solidFill>
              </a:rPr>
              <a:t>Response: We rejoice in all life.</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Leader:</a:t>
            </a:r>
            <a:br>
              <a:rPr lang="en-US" sz="3600" b="1" dirty="0" smtClean="0">
                <a:solidFill>
                  <a:schemeClr val="bg1"/>
                </a:solidFill>
              </a:rPr>
            </a:br>
            <a:r>
              <a:rPr lang="en-US" sz="3600" dirty="0" smtClean="0">
                <a:solidFill>
                  <a:schemeClr val="bg1"/>
                </a:solidFill>
              </a:rPr>
              <a:t>We have the privilege of seeing and understanding </a:t>
            </a:r>
            <a:br>
              <a:rPr lang="en-US" sz="3600" dirty="0" smtClean="0">
                <a:solidFill>
                  <a:schemeClr val="bg1"/>
                </a:solidFill>
              </a:rPr>
            </a:br>
            <a:r>
              <a:rPr lang="en-US" sz="3600" dirty="0" smtClean="0">
                <a:solidFill>
                  <a:schemeClr val="bg1"/>
                </a:solidFill>
              </a:rPr>
              <a:t>We have the responsibility of caring </a:t>
            </a:r>
            <a:br>
              <a:rPr lang="en-US" sz="3600" dirty="0" smtClean="0">
                <a:solidFill>
                  <a:schemeClr val="bg1"/>
                </a:solidFill>
              </a:rPr>
            </a:br>
            <a:r>
              <a:rPr lang="en-US" sz="3600" dirty="0" smtClean="0">
                <a:solidFill>
                  <a:schemeClr val="bg1"/>
                </a:solidFill>
              </a:rPr>
              <a:t>We have the joy of celebrating </a:t>
            </a:r>
            <a:br>
              <a:rPr lang="en-US" sz="3600" dirty="0" smtClean="0">
                <a:solidFill>
                  <a:schemeClr val="bg1"/>
                </a:solidFill>
              </a:rPr>
            </a:br>
            <a:r>
              <a:rPr lang="en-US" sz="3600" b="1" dirty="0" smtClean="0">
                <a:solidFill>
                  <a:schemeClr val="bg1"/>
                </a:solidFill>
              </a:rPr>
              <a:t>Response: We rejoice in all life.</a:t>
            </a:r>
            <a:r>
              <a:rPr lang="en-US" sz="3600" dirty="0" smtClean="0">
                <a:solidFill>
                  <a:schemeClr val="bg1"/>
                </a:solidFill>
              </a:rPr>
              <a:t> </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endParaRPr lang="en-CA"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6740307"/>
          </a:xfrm>
          <a:prstGeom prst="rect">
            <a:avLst/>
          </a:prstGeom>
          <a:noFill/>
        </p:spPr>
        <p:txBody>
          <a:bodyPr wrap="square" rtlCol="0">
            <a:spAutoFit/>
          </a:bodyPr>
          <a:lstStyle/>
          <a:p>
            <a:r>
              <a:rPr lang="en-US" sz="3600" b="1" dirty="0" smtClean="0">
                <a:solidFill>
                  <a:schemeClr val="bg1"/>
                </a:solidFill>
              </a:rPr>
              <a:t>Leader: </a:t>
            </a:r>
            <a:endParaRPr lang="en-CA" sz="3600" dirty="0" smtClean="0">
              <a:solidFill>
                <a:schemeClr val="bg1"/>
              </a:solidFill>
            </a:endParaRPr>
          </a:p>
          <a:p>
            <a:r>
              <a:rPr lang="en-US" sz="3600" dirty="0" smtClean="0">
                <a:solidFill>
                  <a:schemeClr val="bg1"/>
                </a:solidFill>
              </a:rPr>
              <a:t>We are full of the grace of creation </a:t>
            </a:r>
            <a:endParaRPr lang="en-CA" sz="3600" dirty="0" smtClean="0">
              <a:solidFill>
                <a:schemeClr val="bg1"/>
              </a:solidFill>
            </a:endParaRPr>
          </a:p>
          <a:p>
            <a:r>
              <a:rPr lang="en-US" sz="3600" dirty="0" smtClean="0">
                <a:solidFill>
                  <a:schemeClr val="bg1"/>
                </a:solidFill>
              </a:rPr>
              <a:t>We are graceful , We are grateful </a:t>
            </a:r>
            <a:endParaRPr lang="en-CA" sz="3600" dirty="0" smtClean="0">
              <a:solidFill>
                <a:schemeClr val="bg1"/>
              </a:solidFill>
            </a:endParaRPr>
          </a:p>
          <a:p>
            <a:r>
              <a:rPr lang="en-US" sz="3600" b="1" dirty="0" smtClean="0">
                <a:solidFill>
                  <a:schemeClr val="bg1"/>
                </a:solidFill>
              </a:rPr>
              <a:t>All: We rejoice in all life</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Prayer of Confession</a:t>
            </a:r>
            <a:endParaRPr lang="en-CA" sz="3600" dirty="0" smtClean="0">
              <a:solidFill>
                <a:schemeClr val="bg1"/>
              </a:solidFill>
            </a:endParaRPr>
          </a:p>
          <a:p>
            <a:r>
              <a:rPr lang="en-US" sz="3600" b="1" i="1" dirty="0" smtClean="0">
                <a:solidFill>
                  <a:schemeClr val="bg1"/>
                </a:solidFill>
              </a:rPr>
              <a:t> </a:t>
            </a:r>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We are your people and this is your world.</a:t>
            </a:r>
            <a:endParaRPr lang="en-CA" sz="3600" dirty="0" smtClean="0">
              <a:solidFill>
                <a:schemeClr val="bg1"/>
              </a:solidFill>
            </a:endParaRPr>
          </a:p>
          <a:p>
            <a:r>
              <a:rPr lang="en-US" sz="3600" dirty="0" smtClean="0">
                <a:solidFill>
                  <a:schemeClr val="bg1"/>
                </a:solidFill>
              </a:rPr>
              <a:t>For times when we forget that the earth is yours, and treat it as if it is ours to use and abuse, Lord have mercy.</a:t>
            </a:r>
            <a:endParaRPr lang="en-CA" sz="3600" dirty="0" smtClean="0">
              <a:solidFill>
                <a:schemeClr val="bg1"/>
              </a:solidFill>
            </a:endParaRPr>
          </a:p>
          <a:p>
            <a:r>
              <a:rPr lang="en-US" sz="3600" b="1" dirty="0" smtClean="0">
                <a:solidFill>
                  <a:schemeClr val="bg1"/>
                </a:solidFill>
              </a:rPr>
              <a:t>Lord have mercy.</a:t>
            </a:r>
            <a:r>
              <a:rPr lang="en-US" sz="3600" dirty="0" smtClean="0">
                <a:solidFill>
                  <a:schemeClr val="bg1"/>
                </a:solidFill>
              </a:rPr>
              <a:t> </a:t>
            </a:r>
            <a:endParaRPr lang="en-CA"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7294305"/>
          </a:xfrm>
          <a:prstGeom prst="rect">
            <a:avLst/>
          </a:prstGeom>
          <a:noFill/>
        </p:spPr>
        <p:txBody>
          <a:bodyPr wrap="square" rtlCol="0">
            <a:spAutoFit/>
          </a:bodyPr>
          <a:lstStyle/>
          <a:p>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The earth cries out to you for justice.</a:t>
            </a:r>
            <a:endParaRPr lang="en-CA" sz="3600" dirty="0" smtClean="0">
              <a:solidFill>
                <a:schemeClr val="bg1"/>
              </a:solidFill>
            </a:endParaRPr>
          </a:p>
          <a:p>
            <a:r>
              <a:rPr lang="en-US" sz="3600" dirty="0" smtClean="0">
                <a:solidFill>
                  <a:schemeClr val="bg1"/>
                </a:solidFill>
              </a:rPr>
              <a:t>For times when we treat the earth without respect, when we needlessly pollute or carelessly destroy,</a:t>
            </a:r>
            <a:endParaRPr lang="en-CA" sz="3600" dirty="0" smtClean="0">
              <a:solidFill>
                <a:schemeClr val="bg1"/>
              </a:solidFill>
            </a:endParaRPr>
          </a:p>
          <a:p>
            <a:r>
              <a:rPr lang="en-US" sz="3600" dirty="0" smtClean="0">
                <a:solidFill>
                  <a:schemeClr val="bg1"/>
                </a:solidFill>
              </a:rPr>
              <a:t>Christ have mercy. </a:t>
            </a:r>
            <a:r>
              <a:rPr lang="en-US" sz="3600" b="1" dirty="0" smtClean="0">
                <a:solidFill>
                  <a:schemeClr val="bg1"/>
                </a:solidFill>
              </a:rPr>
              <a:t>Christ have mercy.</a:t>
            </a:r>
            <a:endParaRPr lang="en-CA" sz="3600" dirty="0" smtClean="0">
              <a:solidFill>
                <a:schemeClr val="bg1"/>
              </a:solidFill>
            </a:endParaRPr>
          </a:p>
          <a:p>
            <a:r>
              <a:rPr lang="en-US" sz="3600" dirty="0" smtClean="0">
                <a:solidFill>
                  <a:schemeClr val="bg1"/>
                </a:solidFill>
              </a:rPr>
              <a:t> </a:t>
            </a:r>
            <a:endParaRPr lang="en-CA" sz="3600" dirty="0" smtClean="0">
              <a:solidFill>
                <a:schemeClr val="bg1"/>
              </a:solidFill>
            </a:endParaRPr>
          </a:p>
          <a:p>
            <a:r>
              <a:rPr lang="en-US" sz="3600" dirty="0" smtClean="0">
                <a:solidFill>
                  <a:schemeClr val="bg1"/>
                </a:solidFill>
              </a:rPr>
              <a:t>Lord God, our maker and our redeemer,</a:t>
            </a:r>
            <a:endParaRPr lang="en-CA" sz="3600" dirty="0" smtClean="0">
              <a:solidFill>
                <a:schemeClr val="bg1"/>
              </a:solidFill>
            </a:endParaRPr>
          </a:p>
          <a:p>
            <a:r>
              <a:rPr lang="en-US" sz="3600" dirty="0" smtClean="0">
                <a:solidFill>
                  <a:schemeClr val="bg1"/>
                </a:solidFill>
              </a:rPr>
              <a:t>The earth reveals your nature and power.</a:t>
            </a:r>
            <a:endParaRPr lang="en-CA" sz="3600" dirty="0" smtClean="0">
              <a:solidFill>
                <a:schemeClr val="bg1"/>
              </a:solidFill>
            </a:endParaRPr>
          </a:p>
          <a:p>
            <a:r>
              <a:rPr lang="en-US" sz="3600" dirty="0" smtClean="0">
                <a:solidFill>
                  <a:schemeClr val="bg1"/>
                </a:solidFill>
              </a:rPr>
              <a:t>For times when we fail to hear your voice,</a:t>
            </a:r>
            <a:endParaRPr lang="en-CA" sz="3600" dirty="0" smtClean="0">
              <a:solidFill>
                <a:schemeClr val="bg1"/>
              </a:solidFill>
            </a:endParaRPr>
          </a:p>
          <a:p>
            <a:r>
              <a:rPr lang="en-US" sz="3600" dirty="0" smtClean="0">
                <a:solidFill>
                  <a:schemeClr val="bg1"/>
                </a:solidFill>
              </a:rPr>
              <a:t>or see you in your handiwork,</a:t>
            </a:r>
            <a:endParaRPr lang="en-CA" sz="3600" dirty="0" smtClean="0">
              <a:solidFill>
                <a:schemeClr val="bg1"/>
              </a:solidFill>
            </a:endParaRPr>
          </a:p>
          <a:p>
            <a:r>
              <a:rPr lang="en-US" sz="3600" dirty="0" smtClean="0">
                <a:solidFill>
                  <a:schemeClr val="bg1"/>
                </a:solidFill>
              </a:rPr>
              <a:t>Lord have mercy. </a:t>
            </a:r>
            <a:r>
              <a:rPr lang="en-US" sz="3600" b="1" dirty="0" smtClean="0">
                <a:solidFill>
                  <a:schemeClr val="bg1"/>
                </a:solidFill>
              </a:rPr>
              <a:t>Lord have mercy.</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820472" cy="7294305"/>
          </a:xfrm>
          <a:prstGeom prst="rect">
            <a:avLst/>
          </a:prstGeom>
          <a:noFill/>
        </p:spPr>
        <p:txBody>
          <a:bodyPr wrap="square" rtlCol="0">
            <a:spAutoFit/>
          </a:bodyPr>
          <a:lstStyle/>
          <a:p>
            <a:r>
              <a:rPr lang="en-US" sz="3600" b="1" dirty="0" smtClean="0">
                <a:solidFill>
                  <a:schemeClr val="bg1"/>
                </a:solidFill>
              </a:rPr>
              <a:t>Absolution </a:t>
            </a:r>
            <a:r>
              <a:rPr lang="en-US" sz="3600" dirty="0" smtClean="0">
                <a:solidFill>
                  <a:schemeClr val="bg1"/>
                </a:solidFill>
              </a:rPr>
              <a:t> May the Creator who loved the world so much that God’s Son was sent to be our </a:t>
            </a:r>
            <a:r>
              <a:rPr lang="en-US" sz="3600" dirty="0" err="1" smtClean="0">
                <a:solidFill>
                  <a:schemeClr val="bg1"/>
                </a:solidFill>
              </a:rPr>
              <a:t>Saviour</a:t>
            </a:r>
            <a:r>
              <a:rPr lang="en-US" sz="3600" dirty="0" smtClean="0">
                <a:solidFill>
                  <a:schemeClr val="bg1"/>
                </a:solidFill>
              </a:rPr>
              <a:t>  forgive </a:t>
            </a:r>
            <a:r>
              <a:rPr lang="en-US" sz="3600" i="1" dirty="0" smtClean="0">
                <a:solidFill>
                  <a:schemeClr val="bg1"/>
                </a:solidFill>
              </a:rPr>
              <a:t>us</a:t>
            </a:r>
            <a:r>
              <a:rPr lang="en-US" sz="3600" dirty="0" smtClean="0">
                <a:solidFill>
                  <a:schemeClr val="bg1"/>
                </a:solidFill>
              </a:rPr>
              <a:t> our sins  and make </a:t>
            </a:r>
            <a:r>
              <a:rPr lang="en-US" sz="3600" i="1" dirty="0" smtClean="0">
                <a:solidFill>
                  <a:schemeClr val="bg1"/>
                </a:solidFill>
              </a:rPr>
              <a:t>us</a:t>
            </a:r>
            <a:r>
              <a:rPr lang="en-US" sz="3600" dirty="0" smtClean="0">
                <a:solidFill>
                  <a:schemeClr val="bg1"/>
                </a:solidFill>
              </a:rPr>
              <a:t> holy to serve God in this world, we ask this through Jesus Christ our Lord. </a:t>
            </a:r>
            <a:r>
              <a:rPr lang="en-US" sz="3600" b="1" dirty="0" smtClean="0">
                <a:solidFill>
                  <a:schemeClr val="bg1"/>
                </a:solidFill>
              </a:rPr>
              <a:t>Amen.</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Invitation to the Peace</a:t>
            </a:r>
            <a:r>
              <a:rPr lang="en-US" sz="3600" dirty="0" smtClean="0">
                <a:solidFill>
                  <a:schemeClr val="bg1"/>
                </a:solidFill>
              </a:rPr>
              <a:t> </a:t>
            </a:r>
            <a:endParaRPr lang="en-CA" sz="3600" dirty="0" smtClean="0">
              <a:solidFill>
                <a:schemeClr val="bg1"/>
              </a:solidFill>
            </a:endParaRPr>
          </a:p>
          <a:p>
            <a:r>
              <a:rPr lang="en-US" sz="3600" dirty="0" smtClean="0">
                <a:solidFill>
                  <a:schemeClr val="bg1"/>
                </a:solidFill>
              </a:rPr>
              <a:t>At the birth of Jesus the angels sang,</a:t>
            </a:r>
            <a:endParaRPr lang="en-CA" sz="3600" dirty="0" smtClean="0">
              <a:solidFill>
                <a:schemeClr val="bg1"/>
              </a:solidFill>
            </a:endParaRPr>
          </a:p>
          <a:p>
            <a:r>
              <a:rPr lang="en-US" sz="3600" dirty="0" smtClean="0">
                <a:solidFill>
                  <a:schemeClr val="bg1"/>
                </a:solidFill>
              </a:rPr>
              <a:t>Glory to God in the highest, and peace </a:t>
            </a:r>
            <a:r>
              <a:rPr lang="en-US" sz="3600" i="1" dirty="0" smtClean="0">
                <a:solidFill>
                  <a:schemeClr val="bg1"/>
                </a:solidFill>
              </a:rPr>
              <a:t>on earth</a:t>
            </a:r>
            <a:r>
              <a:rPr lang="en-US" sz="3600" dirty="0" smtClean="0">
                <a:solidFill>
                  <a:schemeClr val="bg1"/>
                </a:solidFill>
              </a:rPr>
              <a:t>.’ Christ is our peace, and speaks peace to the earth. The peace of the Lord be always with you.</a:t>
            </a:r>
            <a:endParaRPr lang="en-CA" sz="3600" dirty="0" smtClean="0">
              <a:solidFill>
                <a:schemeClr val="bg1"/>
              </a:solidFill>
            </a:endParaRPr>
          </a:p>
          <a:p>
            <a:r>
              <a:rPr lang="en-US" sz="3600" dirty="0" smtClean="0">
                <a:solidFill>
                  <a:schemeClr val="bg1"/>
                </a:solidFill>
              </a:rPr>
              <a:t> </a:t>
            </a:r>
            <a:endParaRPr lang="en-CA" sz="3600" dirty="0" smtClean="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620688"/>
            <a:ext cx="7560840" cy="7294305"/>
          </a:xfrm>
          <a:prstGeom prst="rect">
            <a:avLst/>
          </a:prstGeom>
          <a:noFill/>
        </p:spPr>
        <p:txBody>
          <a:bodyPr wrap="square" rtlCol="0">
            <a:spAutoFit/>
          </a:bodyPr>
          <a:lstStyle/>
          <a:p>
            <a:r>
              <a:rPr lang="en-US" sz="3600" b="1" dirty="0" smtClean="0">
                <a:solidFill>
                  <a:schemeClr val="bg1"/>
                </a:solidFill>
              </a:rPr>
              <a:t>Reader: </a:t>
            </a:r>
            <a:r>
              <a:rPr lang="en-US" sz="3600" dirty="0" smtClean="0">
                <a:solidFill>
                  <a:schemeClr val="bg1"/>
                </a:solidFill>
              </a:rPr>
              <a:t>The earth is the Lord's and the fullness thereof, the world and all that dwells therein.</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b="1" dirty="0" smtClean="0">
                <a:solidFill>
                  <a:schemeClr val="bg1"/>
                </a:solidFill>
              </a:rPr>
              <a:t>All: We live in God's world, we are not alone. We share this life with the heavens and the earth, with the waters and the land, with trees and grasses, with fish, birds, and animals, with creatures of every form, and with all our brothers and sisters. </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endParaRPr lang="en-CA"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628800"/>
            <a:ext cx="8208912" cy="1107996"/>
          </a:xfrm>
          <a:prstGeom prst="rect">
            <a:avLst/>
          </a:prstGeom>
          <a:noFill/>
        </p:spPr>
        <p:txBody>
          <a:bodyPr wrap="square" rtlCol="0">
            <a:spAutoFit/>
          </a:bodyPr>
          <a:lstStyle/>
          <a:p>
            <a:r>
              <a:rPr lang="en-CA" sz="6600" dirty="0" smtClean="0">
                <a:solidFill>
                  <a:schemeClr val="bg1"/>
                </a:solidFill>
              </a:rPr>
              <a:t>Bless the Lord My Soul</a:t>
            </a:r>
            <a:endParaRPr lang="en-CA" sz="6600"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60648"/>
            <a:ext cx="9144000" cy="6186309"/>
          </a:xfrm>
          <a:prstGeom prst="rect">
            <a:avLst/>
          </a:prstGeom>
          <a:noFill/>
        </p:spPr>
        <p:txBody>
          <a:bodyPr wrap="square" rtlCol="0">
            <a:spAutoFit/>
          </a:bodyPr>
          <a:lstStyle/>
          <a:p>
            <a:r>
              <a:rPr lang="en-CA" sz="3600" b="1" dirty="0" smtClean="0">
                <a:solidFill>
                  <a:schemeClr val="bg1"/>
                </a:solidFill>
              </a:rPr>
              <a:t>Eucharistic Prayer </a:t>
            </a:r>
            <a:endParaRPr lang="en-CA" sz="3600" dirty="0" smtClean="0">
              <a:solidFill>
                <a:schemeClr val="bg1"/>
              </a:solidFill>
            </a:endParaRPr>
          </a:p>
          <a:p>
            <a:r>
              <a:rPr lang="en-CA" sz="3600" b="1" dirty="0" smtClean="0">
                <a:solidFill>
                  <a:schemeClr val="bg1"/>
                </a:solidFill>
              </a:rPr>
              <a:t> </a:t>
            </a:r>
            <a:endParaRPr lang="en-CA" sz="3600" dirty="0" smtClean="0">
              <a:solidFill>
                <a:schemeClr val="bg1"/>
              </a:solidFill>
            </a:endParaRPr>
          </a:p>
          <a:p>
            <a:r>
              <a:rPr lang="en-CA" sz="3600" i="1" dirty="0" smtClean="0">
                <a:solidFill>
                  <a:schemeClr val="bg1"/>
                </a:solidFill>
              </a:rPr>
              <a:t>Celebrant:  </a:t>
            </a:r>
            <a:r>
              <a:rPr lang="en-CA" sz="3600" dirty="0" smtClean="0">
                <a:solidFill>
                  <a:schemeClr val="bg1"/>
                </a:solidFill>
              </a:rPr>
              <a:t>May God be with you.</a:t>
            </a:r>
          </a:p>
          <a:p>
            <a:r>
              <a:rPr lang="en-CA" sz="3600" i="1" dirty="0" smtClean="0">
                <a:solidFill>
                  <a:schemeClr val="bg1"/>
                </a:solidFill>
              </a:rPr>
              <a:t>People </a:t>
            </a:r>
            <a:r>
              <a:rPr lang="en-CA" sz="3600" b="1" dirty="0" smtClean="0">
                <a:solidFill>
                  <a:schemeClr val="bg1"/>
                </a:solidFill>
              </a:rPr>
              <a:t>And also with you.</a:t>
            </a:r>
            <a:endParaRPr lang="en-CA" sz="3600" dirty="0" smtClean="0">
              <a:solidFill>
                <a:schemeClr val="bg1"/>
              </a:solidFill>
            </a:endParaRPr>
          </a:p>
          <a:p>
            <a:r>
              <a:rPr lang="en-CA" sz="3600" b="1" dirty="0" smtClean="0">
                <a:solidFill>
                  <a:schemeClr val="bg1"/>
                </a:solidFill>
              </a:rPr>
              <a:t> </a:t>
            </a:r>
            <a:endParaRPr lang="en-CA" sz="3600" dirty="0" smtClean="0">
              <a:solidFill>
                <a:schemeClr val="bg1"/>
              </a:solidFill>
            </a:endParaRPr>
          </a:p>
          <a:p>
            <a:r>
              <a:rPr lang="en-CA" sz="3600" i="1" dirty="0" smtClean="0">
                <a:solidFill>
                  <a:schemeClr val="bg1"/>
                </a:solidFill>
              </a:rPr>
              <a:t>Celebrant </a:t>
            </a:r>
            <a:r>
              <a:rPr lang="en-CA" sz="3600" dirty="0" smtClean="0">
                <a:solidFill>
                  <a:schemeClr val="bg1"/>
                </a:solidFill>
              </a:rPr>
              <a:t>Lift up your hearts.</a:t>
            </a:r>
          </a:p>
          <a:p>
            <a:r>
              <a:rPr lang="en-CA" sz="3600" i="1" dirty="0" smtClean="0">
                <a:solidFill>
                  <a:schemeClr val="bg1"/>
                </a:solidFill>
              </a:rPr>
              <a:t>People </a:t>
            </a:r>
            <a:r>
              <a:rPr lang="en-CA" sz="3600" b="1" i="1" dirty="0" smtClean="0">
                <a:solidFill>
                  <a:schemeClr val="bg1"/>
                </a:solidFill>
              </a:rPr>
              <a:t> </a:t>
            </a:r>
            <a:r>
              <a:rPr lang="en-CA" sz="3600" b="1" dirty="0" smtClean="0">
                <a:solidFill>
                  <a:schemeClr val="bg1"/>
                </a:solidFill>
              </a:rPr>
              <a:t>We lift them up to God.</a:t>
            </a:r>
            <a:endParaRPr lang="en-CA" sz="3600" dirty="0" smtClean="0">
              <a:solidFill>
                <a:schemeClr val="bg1"/>
              </a:solidFill>
            </a:endParaRPr>
          </a:p>
          <a:p>
            <a:r>
              <a:rPr lang="en-CA" sz="3600" b="1" dirty="0" smtClean="0">
                <a:solidFill>
                  <a:schemeClr val="bg1"/>
                </a:solidFill>
              </a:rPr>
              <a:t> </a:t>
            </a:r>
            <a:endParaRPr lang="en-CA" sz="3600" dirty="0" smtClean="0">
              <a:solidFill>
                <a:schemeClr val="bg1"/>
              </a:solidFill>
            </a:endParaRPr>
          </a:p>
          <a:p>
            <a:r>
              <a:rPr lang="en-CA" sz="3600" i="1" dirty="0" smtClean="0">
                <a:solidFill>
                  <a:schemeClr val="bg1"/>
                </a:solidFill>
              </a:rPr>
              <a:t>Celebrant </a:t>
            </a:r>
            <a:r>
              <a:rPr lang="en-CA" sz="3600" dirty="0" smtClean="0">
                <a:solidFill>
                  <a:schemeClr val="bg1"/>
                </a:solidFill>
              </a:rPr>
              <a:t>Let us give thanks to God our Creator.</a:t>
            </a:r>
          </a:p>
          <a:p>
            <a:r>
              <a:rPr lang="en-CA" sz="3600" i="1" dirty="0" smtClean="0">
                <a:solidFill>
                  <a:schemeClr val="bg1"/>
                </a:solidFill>
              </a:rPr>
              <a:t>People </a:t>
            </a:r>
            <a:r>
              <a:rPr lang="en-CA" sz="3600" b="1" dirty="0" smtClean="0">
                <a:solidFill>
                  <a:schemeClr val="bg1"/>
                </a:solidFill>
              </a:rPr>
              <a:t>It is right to give our thanks and praise.</a:t>
            </a:r>
            <a:endParaRPr lang="en-CA" sz="3600" dirty="0" smtClean="0">
              <a:solidFill>
                <a:schemeClr val="bg1"/>
              </a:solidFill>
            </a:endParaRPr>
          </a:p>
          <a:p>
            <a:r>
              <a:rPr lang="en-CA"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6740307"/>
          </a:xfrm>
          <a:prstGeom prst="rect">
            <a:avLst/>
          </a:prstGeom>
          <a:noFill/>
        </p:spPr>
        <p:txBody>
          <a:bodyPr wrap="square" rtlCol="0">
            <a:spAutoFit/>
          </a:bodyPr>
          <a:lstStyle/>
          <a:p>
            <a:r>
              <a:rPr lang="en-CA" sz="3600" i="1" dirty="0" smtClean="0">
                <a:solidFill>
                  <a:schemeClr val="bg1"/>
                </a:solidFill>
              </a:rPr>
              <a:t>Celebrant </a:t>
            </a:r>
            <a:r>
              <a:rPr lang="en-CA" sz="3600" dirty="0" smtClean="0">
                <a:solidFill>
                  <a:schemeClr val="bg1"/>
                </a:solidFill>
              </a:rPr>
              <a:t>Holy God, Lover of creation, we give you thanks and praise for in the ocean of your steadfast love you bear us and place the song of your Spirit in our hearts. When we turn from your love and defile the earth, you do not abandon us.</a:t>
            </a:r>
          </a:p>
          <a:p>
            <a:r>
              <a:rPr lang="en-CA" sz="3600" dirty="0" smtClean="0">
                <a:solidFill>
                  <a:schemeClr val="bg1"/>
                </a:solidFill>
              </a:rPr>
              <a:t>Your Spirit speaks through </a:t>
            </a:r>
            <a:r>
              <a:rPr lang="en-CA" sz="3600" dirty="0" err="1" smtClean="0">
                <a:solidFill>
                  <a:schemeClr val="bg1"/>
                </a:solidFill>
              </a:rPr>
              <a:t>Huldah</a:t>
            </a:r>
            <a:r>
              <a:rPr lang="en-CA" sz="3600" dirty="0" smtClean="0">
                <a:solidFill>
                  <a:schemeClr val="bg1"/>
                </a:solidFill>
              </a:rPr>
              <a:t> and Micah, through prophets, sages, and saints in every age, to confront our sin and reveal the vision of your new creation. Joining in the song of the universe we proclaim your glory saying (singing):</a:t>
            </a:r>
            <a:endParaRPr lang="en-CA"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496944" cy="6740307"/>
          </a:xfrm>
          <a:prstGeom prst="rect">
            <a:avLst/>
          </a:prstGeom>
          <a:noFill/>
        </p:spPr>
        <p:txBody>
          <a:bodyPr wrap="square" rtlCol="0">
            <a:spAutoFit/>
          </a:bodyPr>
          <a:lstStyle/>
          <a:p>
            <a:r>
              <a:rPr lang="en-CA" sz="3600" i="1" dirty="0" smtClean="0">
                <a:solidFill>
                  <a:schemeClr val="bg1"/>
                </a:solidFill>
              </a:rPr>
              <a:t>All </a:t>
            </a:r>
            <a:r>
              <a:rPr lang="en-CA" sz="3600" b="1" dirty="0" smtClean="0">
                <a:solidFill>
                  <a:schemeClr val="bg1"/>
                </a:solidFill>
              </a:rPr>
              <a:t>Holy, holy, holy Lord, God of power and might, heaven and earth are full of your glory. Hosanna in the highest. Blessed is the One who comes in the name of the Lord. Hosanna in the highest.</a:t>
            </a:r>
            <a:endParaRPr lang="en-CA" sz="3600" dirty="0" smtClean="0">
              <a:solidFill>
                <a:schemeClr val="bg1"/>
              </a:solidFill>
            </a:endParaRPr>
          </a:p>
          <a:p>
            <a:r>
              <a:rPr lang="en-CA" sz="3600" i="1" dirty="0" smtClean="0">
                <a:solidFill>
                  <a:schemeClr val="bg1"/>
                </a:solidFill>
              </a:rPr>
              <a:t> </a:t>
            </a:r>
            <a:endParaRPr lang="en-CA" sz="3600" dirty="0" smtClean="0">
              <a:solidFill>
                <a:schemeClr val="bg1"/>
              </a:solidFill>
            </a:endParaRPr>
          </a:p>
          <a:p>
            <a:r>
              <a:rPr lang="en-CA" sz="3600" i="1" dirty="0" smtClean="0">
                <a:solidFill>
                  <a:schemeClr val="bg1"/>
                </a:solidFill>
              </a:rPr>
              <a:t>Celebrant </a:t>
            </a:r>
            <a:r>
              <a:rPr lang="en-CA" sz="3600" dirty="0" smtClean="0">
                <a:solidFill>
                  <a:schemeClr val="bg1"/>
                </a:solidFill>
              </a:rPr>
              <a:t>Gracious God, in the fullness of time you sent Jesus the Christ to share our fragile humanity. Through Jesus’ life, death, and resurrection you open the path from brokenness to health, from fear to trust, from pride and conceit to reverence for you.</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6740307"/>
          </a:xfrm>
          <a:prstGeom prst="rect">
            <a:avLst/>
          </a:prstGeom>
          <a:noFill/>
        </p:spPr>
        <p:txBody>
          <a:bodyPr wrap="square" rtlCol="0">
            <a:spAutoFit/>
          </a:bodyPr>
          <a:lstStyle/>
          <a:p>
            <a:r>
              <a:rPr lang="en-CA" sz="3600" dirty="0" smtClean="0">
                <a:solidFill>
                  <a:schemeClr val="bg1"/>
                </a:solidFill>
              </a:rPr>
              <a:t>Rejected by a world that could not bear the Gospel of life, Jesus knew death was near. His head anointed for burial by an unknown woman, Jesus gathered together those who loved him. </a:t>
            </a:r>
          </a:p>
          <a:p>
            <a:r>
              <a:rPr lang="en-CA" sz="3600" dirty="0" smtClean="0">
                <a:solidFill>
                  <a:schemeClr val="bg1"/>
                </a:solidFill>
              </a:rPr>
              <a:t>He took bread, gave thanks to you, broke it</a:t>
            </a:r>
          </a:p>
          <a:p>
            <a:r>
              <a:rPr lang="en-CA" sz="3600" dirty="0" smtClean="0">
                <a:solidFill>
                  <a:schemeClr val="bg1"/>
                </a:solidFill>
              </a:rPr>
              <a:t>and gave it to his friends, saying, “Take and eat:</a:t>
            </a:r>
          </a:p>
          <a:p>
            <a:r>
              <a:rPr lang="en-CA" sz="3600" dirty="0" smtClean="0">
                <a:solidFill>
                  <a:schemeClr val="bg1"/>
                </a:solidFill>
              </a:rPr>
              <a:t>this is my body which is given for you. Do this for the remembrance of me.”</a:t>
            </a:r>
          </a:p>
          <a:p>
            <a:r>
              <a:rPr lang="en-CA" sz="3600" dirty="0" smtClean="0">
                <a:solidFill>
                  <a:schemeClr val="bg1"/>
                </a:solidFill>
              </a:rPr>
              <a:t>After supper, Jesus took the cup of wine, gave you thanks, and said “Drink this all of you, this is my blood of the new covenant which is shed</a:t>
            </a:r>
            <a:endParaRPr lang="en-CA"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712968" cy="5632311"/>
          </a:xfrm>
          <a:prstGeom prst="rect">
            <a:avLst/>
          </a:prstGeom>
          <a:noFill/>
        </p:spPr>
        <p:txBody>
          <a:bodyPr wrap="square" rtlCol="0">
            <a:spAutoFit/>
          </a:bodyPr>
          <a:lstStyle/>
          <a:p>
            <a:r>
              <a:rPr lang="en-CA" sz="3600" dirty="0" smtClean="0">
                <a:solidFill>
                  <a:schemeClr val="bg1"/>
                </a:solidFill>
              </a:rPr>
              <a:t>for you and for many. Whenever you drink it, do this for the remembrance of me.” </a:t>
            </a:r>
          </a:p>
          <a:p>
            <a:r>
              <a:rPr lang="en-CA" sz="3600" dirty="0" smtClean="0">
                <a:solidFill>
                  <a:schemeClr val="bg1"/>
                </a:solidFill>
              </a:rPr>
              <a:t>And now we gather at this table in response to his commandment, to share the bread and cup of Christ’s undying love, and to proclaim our faith.</a:t>
            </a:r>
          </a:p>
          <a:p>
            <a:r>
              <a:rPr lang="en-CA" sz="3600" i="1" dirty="0" smtClean="0">
                <a:solidFill>
                  <a:schemeClr val="bg1"/>
                </a:solidFill>
              </a:rPr>
              <a:t>All </a:t>
            </a:r>
            <a:r>
              <a:rPr lang="en-CA" sz="3600" b="1" dirty="0" smtClean="0">
                <a:solidFill>
                  <a:schemeClr val="bg1"/>
                </a:solidFill>
              </a:rPr>
              <a:t>Christ has died.</a:t>
            </a:r>
            <a:endParaRPr lang="en-CA" sz="3600" dirty="0" smtClean="0">
              <a:solidFill>
                <a:schemeClr val="bg1"/>
              </a:solidFill>
            </a:endParaRPr>
          </a:p>
          <a:p>
            <a:r>
              <a:rPr lang="en-CA" sz="3600" b="1" dirty="0" smtClean="0">
                <a:solidFill>
                  <a:schemeClr val="bg1"/>
                </a:solidFill>
              </a:rPr>
              <a:t>Christ is risen.</a:t>
            </a:r>
            <a:endParaRPr lang="en-CA" sz="3600" dirty="0" smtClean="0">
              <a:solidFill>
                <a:schemeClr val="bg1"/>
              </a:solidFill>
            </a:endParaRPr>
          </a:p>
          <a:p>
            <a:r>
              <a:rPr lang="en-CA" sz="3600" b="1" dirty="0" smtClean="0">
                <a:solidFill>
                  <a:schemeClr val="bg1"/>
                </a:solidFill>
              </a:rPr>
              <a:t>Christ will come again.</a:t>
            </a:r>
            <a:endParaRPr lang="en-CA" sz="3600" dirty="0" smtClean="0">
              <a:solidFill>
                <a:schemeClr val="bg1"/>
              </a:solidFill>
            </a:endParaRPr>
          </a:p>
          <a:p>
            <a:r>
              <a:rPr lang="en-CA"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352928" cy="6186309"/>
          </a:xfrm>
          <a:prstGeom prst="rect">
            <a:avLst/>
          </a:prstGeom>
          <a:noFill/>
        </p:spPr>
        <p:txBody>
          <a:bodyPr wrap="square" rtlCol="0">
            <a:spAutoFit/>
          </a:bodyPr>
          <a:lstStyle/>
          <a:p>
            <a:r>
              <a:rPr lang="en-CA" sz="3600" i="1" dirty="0" smtClean="0">
                <a:solidFill>
                  <a:schemeClr val="bg1"/>
                </a:solidFill>
              </a:rPr>
              <a:t>Celebrant </a:t>
            </a:r>
            <a:r>
              <a:rPr lang="en-CA" sz="3600" dirty="0" smtClean="0">
                <a:solidFill>
                  <a:schemeClr val="bg1"/>
                </a:solidFill>
              </a:rPr>
              <a:t>Breathe your Holy Spirit, the wisdom of the universe, upon these gifts that we bring to you: this bread, this cup, ourselves, our souls and bodies, that we may be signs of your love for all the world and ministers of your transforming purpose. Through Christ, with Christ, and in Christ, in the unity of the Holy Spirit, all glory is yours, Creator of all, and we bless your holy name for ever. </a:t>
            </a:r>
            <a:r>
              <a:rPr lang="en-CA" sz="3600" i="1" dirty="0" smtClean="0">
                <a:solidFill>
                  <a:schemeClr val="bg1"/>
                </a:solidFill>
              </a:rPr>
              <a:t>People </a:t>
            </a:r>
            <a:r>
              <a:rPr lang="en-CA" sz="3600" b="1" dirty="0" smtClean="0">
                <a:solidFill>
                  <a:schemeClr val="bg1"/>
                </a:solidFill>
              </a:rPr>
              <a:t>Amen</a:t>
            </a:r>
            <a:r>
              <a:rPr lang="en-CA" sz="3600" dirty="0" smtClean="0">
                <a:solidFill>
                  <a:schemeClr val="bg1"/>
                </a:solidFill>
              </a:rPr>
              <a:t>.</a:t>
            </a:r>
          </a:p>
          <a:p>
            <a:r>
              <a:rPr lang="en-CA" sz="3600" dirty="0" smtClean="0">
                <a:solidFill>
                  <a:schemeClr val="bg1"/>
                </a:solidFill>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820472" cy="7294305"/>
          </a:xfrm>
          <a:prstGeom prst="rect">
            <a:avLst/>
          </a:prstGeom>
          <a:noFill/>
        </p:spPr>
        <p:txBody>
          <a:bodyPr wrap="square" rtlCol="0">
            <a:spAutoFit/>
          </a:bodyPr>
          <a:lstStyle/>
          <a:p>
            <a:r>
              <a:rPr lang="en-CA" sz="3600" b="1" dirty="0" smtClean="0">
                <a:solidFill>
                  <a:schemeClr val="bg1"/>
                </a:solidFill>
              </a:rPr>
              <a:t>The Lord’s Prayer</a:t>
            </a:r>
            <a:endParaRPr lang="en-CA" sz="3600" dirty="0" smtClean="0">
              <a:solidFill>
                <a:schemeClr val="bg1"/>
              </a:solidFill>
            </a:endParaRPr>
          </a:p>
          <a:p>
            <a:r>
              <a:rPr lang="en-CA" sz="3600" i="1" dirty="0" smtClean="0">
                <a:solidFill>
                  <a:schemeClr val="bg1"/>
                </a:solidFill>
              </a:rPr>
              <a:t>Celebrant </a:t>
            </a:r>
            <a:r>
              <a:rPr lang="en-CA" sz="3600" dirty="0" smtClean="0">
                <a:solidFill>
                  <a:schemeClr val="bg1"/>
                </a:solidFill>
              </a:rPr>
              <a:t>And now, as our Saviour Christ</a:t>
            </a:r>
          </a:p>
          <a:p>
            <a:r>
              <a:rPr lang="en-CA" sz="3600" dirty="0" smtClean="0">
                <a:solidFill>
                  <a:schemeClr val="bg1"/>
                </a:solidFill>
              </a:rPr>
              <a:t>has taught us, we are bold to say,</a:t>
            </a:r>
          </a:p>
          <a:p>
            <a:r>
              <a:rPr lang="en-CA" sz="3600" i="1" dirty="0" smtClean="0">
                <a:solidFill>
                  <a:schemeClr val="bg1"/>
                </a:solidFill>
              </a:rPr>
              <a:t>All </a:t>
            </a:r>
            <a:r>
              <a:rPr lang="en-CA" sz="3600" b="1" dirty="0" smtClean="0">
                <a:solidFill>
                  <a:schemeClr val="bg1"/>
                </a:solidFill>
              </a:rPr>
              <a:t>Our Father, who art in heaven, hallowed be thy name, thy kingdom come, thy will be done, on earth as it is in heaven. Give us this day our daily bread.</a:t>
            </a:r>
            <a:endParaRPr lang="en-CA" sz="3600" dirty="0" smtClean="0">
              <a:solidFill>
                <a:schemeClr val="bg1"/>
              </a:solidFill>
            </a:endParaRPr>
          </a:p>
          <a:p>
            <a:r>
              <a:rPr lang="en-CA" sz="3600" b="1" dirty="0" smtClean="0">
                <a:solidFill>
                  <a:schemeClr val="bg1"/>
                </a:solidFill>
              </a:rPr>
              <a:t>And forgive us our trespasses, as we forgive those who trespass against us. And lead us not into  temptation, but deliver us from evil. For </a:t>
            </a:r>
            <a:r>
              <a:rPr lang="en-CA" sz="3600" b="1" dirty="0" err="1" smtClean="0">
                <a:solidFill>
                  <a:schemeClr val="bg1"/>
                </a:solidFill>
              </a:rPr>
              <a:t>thine</a:t>
            </a:r>
            <a:r>
              <a:rPr lang="en-CA" sz="3600" b="1" dirty="0" smtClean="0">
                <a:solidFill>
                  <a:schemeClr val="bg1"/>
                </a:solidFill>
              </a:rPr>
              <a:t> is the kingdom, the power, and the glory, for ever and ever. Amen.</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352928" cy="6740307"/>
          </a:xfrm>
          <a:prstGeom prst="rect">
            <a:avLst/>
          </a:prstGeom>
          <a:noFill/>
        </p:spPr>
        <p:txBody>
          <a:bodyPr wrap="square" rtlCol="0">
            <a:spAutoFit/>
          </a:bodyPr>
          <a:lstStyle/>
          <a:p>
            <a:r>
              <a:rPr lang="en-CA" sz="3600" i="1" dirty="0" smtClean="0">
                <a:solidFill>
                  <a:schemeClr val="bg1"/>
                </a:solidFill>
              </a:rPr>
              <a:t>Celebrant </a:t>
            </a:r>
            <a:r>
              <a:rPr lang="en-CA" sz="3600" dirty="0" smtClean="0">
                <a:solidFill>
                  <a:schemeClr val="bg1"/>
                </a:solidFill>
              </a:rPr>
              <a:t>Creator of all, you gave us golden fields of wheat, whose many grains we have gathered and made into this one bread.</a:t>
            </a:r>
          </a:p>
          <a:p>
            <a:r>
              <a:rPr lang="en-CA" sz="3600" i="1" dirty="0" smtClean="0">
                <a:solidFill>
                  <a:schemeClr val="bg1"/>
                </a:solidFill>
              </a:rPr>
              <a:t>All </a:t>
            </a:r>
            <a:r>
              <a:rPr lang="en-CA" sz="3600" b="1" dirty="0" smtClean="0">
                <a:solidFill>
                  <a:schemeClr val="bg1"/>
                </a:solidFill>
              </a:rPr>
              <a:t>So may your Church be gathered from the ends of the earth into your kingdom.</a:t>
            </a:r>
            <a:endParaRPr lang="en-CA" sz="3600" dirty="0" smtClean="0">
              <a:solidFill>
                <a:schemeClr val="bg1"/>
              </a:solidFill>
            </a:endParaRPr>
          </a:p>
          <a:p>
            <a:r>
              <a:rPr lang="en-US" sz="3600" b="1" dirty="0" smtClean="0">
                <a:solidFill>
                  <a:schemeClr val="bg1"/>
                </a:solidFill>
              </a:rPr>
              <a:t> </a:t>
            </a:r>
            <a:endParaRPr lang="en-CA" sz="3600" dirty="0" smtClean="0">
              <a:solidFill>
                <a:schemeClr val="bg1"/>
              </a:solidFill>
            </a:endParaRPr>
          </a:p>
          <a:p>
            <a:r>
              <a:rPr lang="en-US" sz="3600" b="1" dirty="0" smtClean="0">
                <a:solidFill>
                  <a:schemeClr val="bg1"/>
                </a:solidFill>
              </a:rPr>
              <a:t>Prayer: </a:t>
            </a:r>
            <a:r>
              <a:rPr lang="en-US" sz="3600" dirty="0" smtClean="0">
                <a:solidFill>
                  <a:schemeClr val="bg1"/>
                </a:solidFill>
              </a:rPr>
              <a:t>Lord of all Creation, </a:t>
            </a:r>
            <a:br>
              <a:rPr lang="en-US" sz="3600" dirty="0" smtClean="0">
                <a:solidFill>
                  <a:schemeClr val="bg1"/>
                </a:solidFill>
              </a:rPr>
            </a:br>
            <a:r>
              <a:rPr lang="en-US" sz="3600" dirty="0" smtClean="0">
                <a:solidFill>
                  <a:schemeClr val="bg1"/>
                </a:solidFill>
              </a:rPr>
              <a:t>as we have received the bread and wine,</a:t>
            </a:r>
            <a:endParaRPr lang="en-CA" sz="3600" dirty="0" smtClean="0">
              <a:solidFill>
                <a:schemeClr val="bg1"/>
              </a:solidFill>
            </a:endParaRPr>
          </a:p>
          <a:p>
            <a:r>
              <a:rPr lang="en-US" sz="3600" dirty="0" smtClean="0">
                <a:solidFill>
                  <a:schemeClr val="bg1"/>
                </a:solidFill>
              </a:rPr>
              <a:t>Fruits of the earth and tokens of salvation,</a:t>
            </a:r>
            <a:endParaRPr lang="en-CA" sz="3600" dirty="0" smtClean="0">
              <a:solidFill>
                <a:schemeClr val="bg1"/>
              </a:solidFill>
            </a:endParaRPr>
          </a:p>
          <a:p>
            <a:r>
              <a:rPr lang="en-US" sz="3600" dirty="0" smtClean="0">
                <a:solidFill>
                  <a:schemeClr val="bg1"/>
                </a:solidFill>
              </a:rPr>
              <a:t>So with joy we celebrate your goodness</a:t>
            </a:r>
            <a:endParaRPr lang="en-CA" sz="3600" dirty="0" smtClean="0">
              <a:solidFill>
                <a:schemeClr val="bg1"/>
              </a:solidFill>
            </a:endParaRPr>
          </a:p>
          <a:p>
            <a:r>
              <a:rPr lang="en-US" sz="3600" dirty="0" smtClean="0">
                <a:solidFill>
                  <a:schemeClr val="bg1"/>
                </a:solidFill>
              </a:rPr>
              <a:t>And commit ourselves to serve you on your earth, Through Jesus Christ our Lord. Amen.</a:t>
            </a:r>
            <a:endParaRPr lang="en-CA" sz="3600" dirty="0" smtClean="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136904" cy="5909310"/>
          </a:xfrm>
          <a:prstGeom prst="rect">
            <a:avLst/>
          </a:prstGeom>
          <a:noFill/>
        </p:spPr>
        <p:txBody>
          <a:bodyPr wrap="square" rtlCol="0">
            <a:spAutoFit/>
          </a:bodyPr>
          <a:lstStyle/>
          <a:p>
            <a:r>
              <a:rPr lang="en-US" sz="3600" b="1" dirty="0" smtClean="0">
                <a:solidFill>
                  <a:schemeClr val="bg1"/>
                </a:solidFill>
              </a:rPr>
              <a:t>Blessing</a:t>
            </a:r>
            <a:endParaRPr lang="en-CA" sz="3600" b="1" i="1" dirty="0" smtClean="0">
              <a:solidFill>
                <a:schemeClr val="bg1"/>
              </a:solidFill>
            </a:endParaRPr>
          </a:p>
          <a:p>
            <a:r>
              <a:rPr lang="en-US" sz="3600" dirty="0" smtClean="0">
                <a:solidFill>
                  <a:schemeClr val="bg1"/>
                </a:solidFill>
              </a:rPr>
              <a:t>As we leave this place, may our worship continue. May we go out with joy and be led forth in peace. May we have ears to hear the mountains and hills bursting into song around us; may we have eyes to see the trees of the field clapping their hands, and may we join with them in joyful gratitude and praise to God our creator.</a:t>
            </a:r>
            <a:endParaRPr lang="en-CA" sz="3600" dirty="0" smtClean="0">
              <a:solidFill>
                <a:schemeClr val="bg1"/>
              </a:solidFill>
            </a:endParaRPr>
          </a:p>
          <a:p>
            <a:endParaRPr lang="en-CA" sz="3600" dirty="0" smtClean="0"/>
          </a:p>
          <a:p>
            <a:endParaRPr lang="en-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7294305"/>
          </a:xfrm>
          <a:prstGeom prst="rect">
            <a:avLst/>
          </a:prstGeom>
          <a:noFill/>
        </p:spPr>
        <p:txBody>
          <a:bodyPr wrap="square" rtlCol="0">
            <a:spAutoFit/>
          </a:bodyPr>
          <a:lstStyle/>
          <a:p>
            <a:r>
              <a:rPr lang="en-US" sz="3600" dirty="0" smtClean="0">
                <a:solidFill>
                  <a:schemeClr val="bg1"/>
                </a:solidFill>
              </a:rPr>
              <a:t>Reader: God saw all that was made, and behold, it was very good.</a:t>
            </a:r>
            <a:endParaRPr lang="en-CA" sz="3600" dirty="0" smtClean="0">
              <a:solidFill>
                <a:schemeClr val="bg1"/>
              </a:solidFill>
            </a:endParaRPr>
          </a:p>
          <a:p>
            <a:r>
              <a:rPr lang="en-US" sz="3600" dirty="0" smtClean="0">
                <a:solidFill>
                  <a:schemeClr val="bg1"/>
                </a:solidFill>
              </a:rPr>
              <a:t>Reader: Whose World Is It?</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b="1" dirty="0" smtClean="0">
                <a:solidFill>
                  <a:schemeClr val="bg1"/>
                </a:solidFill>
              </a:rPr>
              <a:t>All: The world and all that is in it belong to our Creator; The earth and all who live in it are God's.</a:t>
            </a:r>
            <a:r>
              <a:rPr lang="en-US" sz="3600" dirty="0" smtClean="0">
                <a:solidFill>
                  <a:schemeClr val="bg1"/>
                </a:solidFill>
              </a:rPr>
              <a:t/>
            </a:r>
            <a:br>
              <a:rPr lang="en-US" sz="3600" dirty="0" smtClean="0">
                <a:solidFill>
                  <a:schemeClr val="bg1"/>
                </a:solidFill>
              </a:rPr>
            </a:br>
            <a:r>
              <a:rPr lang="en-US" sz="3600" dirty="0" smtClean="0">
                <a:solidFill>
                  <a:schemeClr val="bg1"/>
                </a:solidFill>
              </a:rPr>
              <a:t/>
            </a:r>
            <a:br>
              <a:rPr lang="en-US" sz="3600" dirty="0" smtClean="0">
                <a:solidFill>
                  <a:schemeClr val="bg1"/>
                </a:solidFill>
              </a:rPr>
            </a:br>
            <a:r>
              <a:rPr lang="en-US" sz="3600" dirty="0" smtClean="0">
                <a:solidFill>
                  <a:schemeClr val="bg1"/>
                </a:solidFill>
              </a:rPr>
              <a:t>Let us worship our God who calls us to cherish God's creation, so that the web of life which sustains us all may flourish and praise our Creator.</a:t>
            </a:r>
            <a:endParaRPr lang="en-CA" sz="3600" dirty="0" smtClean="0">
              <a:solidFill>
                <a:schemeClr val="bg1"/>
              </a:solidFill>
            </a:endParaRPr>
          </a:p>
          <a:p>
            <a:r>
              <a:rPr lang="en-US" sz="3600" dirty="0" smtClean="0">
                <a:solidFill>
                  <a:schemeClr val="bg1"/>
                </a:solidFill>
              </a:rPr>
              <a:t> </a:t>
            </a:r>
            <a:endParaRPr lang="en-CA" sz="3600" dirty="0" smtClean="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124744"/>
            <a:ext cx="7632848" cy="4524315"/>
          </a:xfrm>
          <a:prstGeom prst="rect">
            <a:avLst/>
          </a:prstGeom>
          <a:noFill/>
        </p:spPr>
        <p:txBody>
          <a:bodyPr wrap="square" rtlCol="0">
            <a:spAutoFit/>
          </a:bodyPr>
          <a:lstStyle/>
          <a:p>
            <a:r>
              <a:rPr lang="en-US" sz="3600" dirty="0" smtClean="0">
                <a:solidFill>
                  <a:schemeClr val="bg1"/>
                </a:solidFill>
              </a:rPr>
              <a:t>Readings: </a:t>
            </a:r>
            <a:r>
              <a:rPr lang="en-US" sz="3600" i="1" dirty="0" smtClean="0">
                <a:solidFill>
                  <a:schemeClr val="bg1"/>
                </a:solidFill>
              </a:rPr>
              <a:t>(Sitting)</a:t>
            </a:r>
          </a:p>
          <a:p>
            <a:r>
              <a:rPr lang="en-US" sz="3600" dirty="0" smtClean="0">
                <a:solidFill>
                  <a:schemeClr val="bg1"/>
                </a:solidFill>
              </a:rPr>
              <a:t> </a:t>
            </a:r>
          </a:p>
          <a:p>
            <a:r>
              <a:rPr lang="en-US" sz="3600" dirty="0" smtClean="0">
                <a:solidFill>
                  <a:schemeClr val="bg1"/>
                </a:solidFill>
              </a:rPr>
              <a:t>1</a:t>
            </a:r>
            <a:r>
              <a:rPr lang="en-US" sz="3600" baseline="30000" dirty="0" smtClean="0">
                <a:solidFill>
                  <a:schemeClr val="bg1"/>
                </a:solidFill>
              </a:rPr>
              <a:t>st</a:t>
            </a:r>
            <a:r>
              <a:rPr lang="en-US" sz="3600" dirty="0" smtClean="0">
                <a:solidFill>
                  <a:schemeClr val="bg1"/>
                </a:solidFill>
              </a:rPr>
              <a:t> reading:   Genesis</a:t>
            </a:r>
          </a:p>
          <a:p>
            <a:r>
              <a:rPr lang="en-US" sz="3600" dirty="0" smtClean="0">
                <a:solidFill>
                  <a:schemeClr val="bg1"/>
                </a:solidFill>
              </a:rPr>
              <a:t>Reader	A reading from  </a:t>
            </a:r>
          </a:p>
          <a:p>
            <a:r>
              <a:rPr lang="en-US" sz="3600" dirty="0" smtClean="0">
                <a:solidFill>
                  <a:schemeClr val="bg1"/>
                </a:solidFill>
              </a:rPr>
              <a:t>At the conclusion of the passage, the reader says, The word of the Lord.</a:t>
            </a:r>
          </a:p>
          <a:p>
            <a:r>
              <a:rPr lang="en-US" sz="3600" b="1" dirty="0" smtClean="0">
                <a:solidFill>
                  <a:schemeClr val="bg1"/>
                </a:solidFill>
              </a:rPr>
              <a:t>People	Thanks be to God.</a:t>
            </a:r>
          </a:p>
          <a:p>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6370975"/>
          </a:xfrm>
          <a:prstGeom prst="rect">
            <a:avLst/>
          </a:prstGeom>
          <a:noFill/>
        </p:spPr>
        <p:txBody>
          <a:bodyPr wrap="square" rtlCol="0">
            <a:spAutoFit/>
          </a:bodyPr>
          <a:lstStyle/>
          <a:p>
            <a:r>
              <a:rPr lang="en-CA" sz="3400" baseline="30000" dirty="0" smtClean="0">
                <a:solidFill>
                  <a:schemeClr val="bg1"/>
                </a:solidFill>
              </a:rPr>
              <a:t>17</a:t>
            </a:r>
            <a:r>
              <a:rPr lang="en-CA" sz="3400" dirty="0" smtClean="0">
                <a:solidFill>
                  <a:schemeClr val="bg1"/>
                </a:solidFill>
              </a:rPr>
              <a:t>God set them in the dome of the sky to give light upon the earth, </a:t>
            </a:r>
            <a:r>
              <a:rPr lang="en-CA" sz="3400" baseline="30000" dirty="0" smtClean="0">
                <a:solidFill>
                  <a:schemeClr val="bg1"/>
                </a:solidFill>
              </a:rPr>
              <a:t>18</a:t>
            </a:r>
            <a:r>
              <a:rPr lang="en-CA" sz="3400" dirty="0" smtClean="0">
                <a:solidFill>
                  <a:schemeClr val="bg1"/>
                </a:solidFill>
              </a:rPr>
              <a:t>to rule over the day and over the night, and to separate the light from the darkness. And God saw that it was good. </a:t>
            </a:r>
            <a:r>
              <a:rPr lang="en-CA" sz="3400" baseline="30000" dirty="0" smtClean="0">
                <a:solidFill>
                  <a:schemeClr val="bg1"/>
                </a:solidFill>
              </a:rPr>
              <a:t>19</a:t>
            </a:r>
            <a:r>
              <a:rPr lang="en-CA" sz="3400" dirty="0" smtClean="0">
                <a:solidFill>
                  <a:schemeClr val="bg1"/>
                </a:solidFill>
              </a:rPr>
              <a:t>And there was evening and there was morning, the fourth day. 20 And God said, ‘Let the waters bring forth swarms of living creatures, and let birds fly above the earth across the dome of the sky.’ </a:t>
            </a:r>
            <a:r>
              <a:rPr lang="en-CA" sz="3400" baseline="30000" dirty="0" smtClean="0">
                <a:solidFill>
                  <a:schemeClr val="bg1"/>
                </a:solidFill>
              </a:rPr>
              <a:t>21</a:t>
            </a:r>
            <a:r>
              <a:rPr lang="en-CA" sz="3400" dirty="0" smtClean="0">
                <a:solidFill>
                  <a:schemeClr val="bg1"/>
                </a:solidFill>
              </a:rPr>
              <a:t>So God created the great sea monsters and every living creature that moves, of every kind, with which the waters swarm, and every winged bird of every kind. And God saw that it was good. </a:t>
            </a:r>
            <a:endParaRPr lang="en-CA"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6740307"/>
          </a:xfrm>
          <a:prstGeom prst="rect">
            <a:avLst/>
          </a:prstGeom>
          <a:noFill/>
        </p:spPr>
        <p:txBody>
          <a:bodyPr wrap="square" rtlCol="0">
            <a:spAutoFit/>
          </a:bodyPr>
          <a:lstStyle/>
          <a:p>
            <a:r>
              <a:rPr lang="en-CA" sz="3600" baseline="30000" dirty="0" smtClean="0">
                <a:solidFill>
                  <a:schemeClr val="bg1"/>
                </a:solidFill>
              </a:rPr>
              <a:t>22</a:t>
            </a:r>
            <a:r>
              <a:rPr lang="en-CA" sz="3600" dirty="0" smtClean="0">
                <a:solidFill>
                  <a:schemeClr val="bg1"/>
                </a:solidFill>
              </a:rPr>
              <a:t>God blessed them, saying, ‘Be fruitful and multiply and fill the waters in the seas, and let birds multiply on the earth.’ </a:t>
            </a:r>
            <a:r>
              <a:rPr lang="en-CA" sz="3600" baseline="30000" dirty="0" smtClean="0">
                <a:solidFill>
                  <a:schemeClr val="bg1"/>
                </a:solidFill>
              </a:rPr>
              <a:t>23</a:t>
            </a:r>
            <a:r>
              <a:rPr lang="en-CA" sz="3600" dirty="0" smtClean="0">
                <a:solidFill>
                  <a:schemeClr val="bg1"/>
                </a:solidFill>
              </a:rPr>
              <a:t>And there was evening and there was morning, the fifth day. </a:t>
            </a:r>
          </a:p>
          <a:p>
            <a:r>
              <a:rPr lang="en-CA" sz="3600" dirty="0" smtClean="0">
                <a:solidFill>
                  <a:schemeClr val="bg1"/>
                </a:solidFill>
              </a:rPr>
              <a:t>24 And God said, ‘Let the earth bring forth living creatures of every kind: cattle and creeping things and wild animals of the earth of every kind.’ And it was so. </a:t>
            </a:r>
            <a:r>
              <a:rPr lang="en-CA" sz="3600" baseline="30000" dirty="0" smtClean="0">
                <a:solidFill>
                  <a:schemeClr val="bg1"/>
                </a:solidFill>
              </a:rPr>
              <a:t>25</a:t>
            </a:r>
            <a:r>
              <a:rPr lang="en-CA" sz="3600" dirty="0" smtClean="0">
                <a:solidFill>
                  <a:schemeClr val="bg1"/>
                </a:solidFill>
              </a:rPr>
              <a:t>God made the wild animals of the earth of every kind, and the cattle of every kind, and everything that creeps upon the ground of every kind. And God saw that it was good.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1323439"/>
          </a:xfrm>
          <a:prstGeom prst="rect">
            <a:avLst/>
          </a:prstGeom>
          <a:noFill/>
        </p:spPr>
        <p:txBody>
          <a:bodyPr wrap="square" rtlCol="0">
            <a:spAutoFit/>
          </a:bodyPr>
          <a:lstStyle/>
          <a:p>
            <a:r>
              <a:rPr lang="en-CA" sz="8000" dirty="0" smtClean="0">
                <a:solidFill>
                  <a:schemeClr val="bg1"/>
                </a:solidFill>
              </a:rPr>
              <a:t>Psalm</a:t>
            </a:r>
            <a:endParaRPr lang="en-CA" sz="80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1484784"/>
            <a:ext cx="6552728" cy="369332"/>
          </a:xfrm>
          <a:prstGeom prst="rect">
            <a:avLst/>
          </a:prstGeom>
          <a:noFill/>
        </p:spPr>
        <p:txBody>
          <a:bodyPr wrap="square" rtlCol="0">
            <a:spAutoFit/>
          </a:bodyPr>
          <a:lstStyle/>
          <a:p>
            <a:endParaRPr lang="en-CA" dirty="0"/>
          </a:p>
        </p:txBody>
      </p:sp>
      <p:sp>
        <p:nvSpPr>
          <p:cNvPr id="3" name="TextBox 2"/>
          <p:cNvSpPr txBox="1"/>
          <p:nvPr/>
        </p:nvSpPr>
        <p:spPr>
          <a:xfrm>
            <a:off x="971600" y="1268760"/>
            <a:ext cx="7560840" cy="1107996"/>
          </a:xfrm>
          <a:prstGeom prst="rect">
            <a:avLst/>
          </a:prstGeom>
          <a:noFill/>
        </p:spPr>
        <p:txBody>
          <a:bodyPr wrap="square" rtlCol="0">
            <a:spAutoFit/>
          </a:bodyPr>
          <a:lstStyle/>
          <a:p>
            <a:r>
              <a:rPr lang="en-CA" sz="6600" dirty="0" smtClean="0">
                <a:solidFill>
                  <a:schemeClr val="bg1"/>
                </a:solidFill>
              </a:rPr>
              <a:t>Jesus Remember Me</a:t>
            </a:r>
            <a:endParaRPr lang="en-CA" sz="66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052736"/>
            <a:ext cx="7558110" cy="5047536"/>
          </a:xfrm>
          <a:prstGeom prst="rect">
            <a:avLst/>
          </a:prstGeom>
          <a:noFill/>
        </p:spPr>
        <p:txBody>
          <a:bodyPr wrap="square" rtlCol="0">
            <a:spAutoFit/>
          </a:bodyPr>
          <a:lstStyle/>
          <a:p>
            <a:r>
              <a:rPr lang="en-US" sz="3600" i="1" dirty="0" smtClean="0">
                <a:solidFill>
                  <a:schemeClr val="bg1"/>
                </a:solidFill>
              </a:rPr>
              <a:t>All stand </a:t>
            </a:r>
            <a:r>
              <a:rPr lang="en-US" sz="3600" dirty="0" smtClean="0">
                <a:solidFill>
                  <a:schemeClr val="bg1"/>
                </a:solidFill>
              </a:rPr>
              <a:t>for the Gospel.</a:t>
            </a:r>
          </a:p>
          <a:p>
            <a:r>
              <a:rPr lang="en-US" sz="3600" dirty="0" smtClean="0">
                <a:solidFill>
                  <a:schemeClr val="bg1"/>
                </a:solidFill>
              </a:rPr>
              <a:t>Reader	The Lord be with you.</a:t>
            </a:r>
          </a:p>
          <a:p>
            <a:r>
              <a:rPr lang="en-US" sz="3600" b="1" dirty="0" smtClean="0">
                <a:solidFill>
                  <a:schemeClr val="bg1"/>
                </a:solidFill>
              </a:rPr>
              <a:t>People	And also with you.</a:t>
            </a:r>
          </a:p>
          <a:p>
            <a:r>
              <a:rPr lang="en-US" sz="3600" dirty="0" smtClean="0">
                <a:solidFill>
                  <a:schemeClr val="bg1"/>
                </a:solidFill>
              </a:rPr>
              <a:t> </a:t>
            </a:r>
          </a:p>
          <a:p>
            <a:r>
              <a:rPr lang="en-US" sz="3600" dirty="0" smtClean="0">
                <a:solidFill>
                  <a:schemeClr val="bg1"/>
                </a:solidFill>
              </a:rPr>
              <a:t>Reader	The Holy Gospel of our Lord Jesus Christ according to John</a:t>
            </a:r>
          </a:p>
          <a:p>
            <a:r>
              <a:rPr lang="en-US" sz="3600" b="1" dirty="0" smtClean="0">
                <a:solidFill>
                  <a:schemeClr val="bg1"/>
                </a:solidFill>
              </a:rPr>
              <a:t>People	Glory to you, Lord Jesus Christ.</a:t>
            </a:r>
          </a:p>
          <a:p>
            <a:r>
              <a:rPr lang="en-US" sz="3400" dirty="0" smtClean="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716</TotalTime>
  <Words>994</Words>
  <Application>Microsoft Office PowerPoint</Application>
  <PresentationFormat>On-screen Show (4:3)</PresentationFormat>
  <Paragraphs>129</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76</cp:revision>
  <dcterms:created xsi:type="dcterms:W3CDTF">2011-04-01T20:37:37Z</dcterms:created>
  <dcterms:modified xsi:type="dcterms:W3CDTF">2014-09-10T20:04:50Z</dcterms:modified>
</cp:coreProperties>
</file>