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p:cViewPr varScale="1">
        <p:scale>
          <a:sx n="86" d="100"/>
          <a:sy n="86" d="100"/>
        </p:scale>
        <p:origin x="30" y="6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63FBF8A-8434-4D36-9C99-319065F4D250}" type="datetimeFigureOut">
              <a:rPr lang="en-US" smtClean="0"/>
              <a:t>11/28/2014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7E6CE1-C902-4199-9572-0E5EE266D371}" type="slidenum">
              <a:rPr lang="en-US" smtClean="0"/>
              <a:t>‹#›</a:t>
            </a:fld>
            <a:endParaRPr lang="en-US"/>
          </a:p>
        </p:txBody>
      </p:sp>
    </p:spTree>
    <p:extLst>
      <p:ext uri="{BB962C8B-B14F-4D97-AF65-F5344CB8AC3E}">
        <p14:creationId xmlns:p14="http://schemas.microsoft.com/office/powerpoint/2010/main" val="209636142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3FBF8A-8434-4D36-9C99-319065F4D250}" type="datetimeFigureOut">
              <a:rPr lang="en-US" smtClean="0"/>
              <a:t>11/28/2014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7E6CE1-C902-4199-9572-0E5EE266D371}" type="slidenum">
              <a:rPr lang="en-US" smtClean="0"/>
              <a:t>‹#›</a:t>
            </a:fld>
            <a:endParaRPr lang="en-US"/>
          </a:p>
        </p:txBody>
      </p:sp>
    </p:spTree>
    <p:extLst>
      <p:ext uri="{BB962C8B-B14F-4D97-AF65-F5344CB8AC3E}">
        <p14:creationId xmlns:p14="http://schemas.microsoft.com/office/powerpoint/2010/main" val="65380872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3FBF8A-8434-4D36-9C99-319065F4D250}" type="datetimeFigureOut">
              <a:rPr lang="en-US" smtClean="0"/>
              <a:t>11/28/2014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7E6CE1-C902-4199-9572-0E5EE266D371}" type="slidenum">
              <a:rPr lang="en-US" smtClean="0"/>
              <a:t>‹#›</a:t>
            </a:fld>
            <a:endParaRPr lang="en-US"/>
          </a:p>
        </p:txBody>
      </p:sp>
    </p:spTree>
    <p:extLst>
      <p:ext uri="{BB962C8B-B14F-4D97-AF65-F5344CB8AC3E}">
        <p14:creationId xmlns:p14="http://schemas.microsoft.com/office/powerpoint/2010/main" val="233146477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3FBF8A-8434-4D36-9C99-319065F4D250}" type="datetimeFigureOut">
              <a:rPr lang="en-US" smtClean="0"/>
              <a:t>11/28/2014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7E6CE1-C902-4199-9572-0E5EE266D371}" type="slidenum">
              <a:rPr lang="en-US" smtClean="0"/>
              <a:t>‹#›</a:t>
            </a:fld>
            <a:endParaRPr lang="en-US"/>
          </a:p>
        </p:txBody>
      </p:sp>
    </p:spTree>
    <p:extLst>
      <p:ext uri="{BB962C8B-B14F-4D97-AF65-F5344CB8AC3E}">
        <p14:creationId xmlns:p14="http://schemas.microsoft.com/office/powerpoint/2010/main" val="362986828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63FBF8A-8434-4D36-9C99-319065F4D250}" type="datetimeFigureOut">
              <a:rPr lang="en-US" smtClean="0"/>
              <a:t>11/28/2014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7E6CE1-C902-4199-9572-0E5EE266D371}" type="slidenum">
              <a:rPr lang="en-US" smtClean="0"/>
              <a:t>‹#›</a:t>
            </a:fld>
            <a:endParaRPr lang="en-US"/>
          </a:p>
        </p:txBody>
      </p:sp>
    </p:spTree>
    <p:extLst>
      <p:ext uri="{BB962C8B-B14F-4D97-AF65-F5344CB8AC3E}">
        <p14:creationId xmlns:p14="http://schemas.microsoft.com/office/powerpoint/2010/main" val="400702275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63FBF8A-8434-4D36-9C99-319065F4D250}" type="datetimeFigureOut">
              <a:rPr lang="en-US" smtClean="0"/>
              <a:t>11/28/2014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7E6CE1-C902-4199-9572-0E5EE266D371}" type="slidenum">
              <a:rPr lang="en-US" smtClean="0"/>
              <a:t>‹#›</a:t>
            </a:fld>
            <a:endParaRPr lang="en-US"/>
          </a:p>
        </p:txBody>
      </p:sp>
    </p:spTree>
    <p:extLst>
      <p:ext uri="{BB962C8B-B14F-4D97-AF65-F5344CB8AC3E}">
        <p14:creationId xmlns:p14="http://schemas.microsoft.com/office/powerpoint/2010/main" val="429289649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63FBF8A-8434-4D36-9C99-319065F4D250}" type="datetimeFigureOut">
              <a:rPr lang="en-US" smtClean="0"/>
              <a:t>11/28/2014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B7E6CE1-C902-4199-9572-0E5EE266D371}" type="slidenum">
              <a:rPr lang="en-US" smtClean="0"/>
              <a:t>‹#›</a:t>
            </a:fld>
            <a:endParaRPr lang="en-US"/>
          </a:p>
        </p:txBody>
      </p:sp>
    </p:spTree>
    <p:extLst>
      <p:ext uri="{BB962C8B-B14F-4D97-AF65-F5344CB8AC3E}">
        <p14:creationId xmlns:p14="http://schemas.microsoft.com/office/powerpoint/2010/main" val="373198334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63FBF8A-8434-4D36-9C99-319065F4D250}" type="datetimeFigureOut">
              <a:rPr lang="en-US" smtClean="0"/>
              <a:t>11/28/2014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B7E6CE1-C902-4199-9572-0E5EE266D371}" type="slidenum">
              <a:rPr lang="en-US" smtClean="0"/>
              <a:t>‹#›</a:t>
            </a:fld>
            <a:endParaRPr lang="en-US"/>
          </a:p>
        </p:txBody>
      </p:sp>
    </p:spTree>
    <p:extLst>
      <p:ext uri="{BB962C8B-B14F-4D97-AF65-F5344CB8AC3E}">
        <p14:creationId xmlns:p14="http://schemas.microsoft.com/office/powerpoint/2010/main" val="349761707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3FBF8A-8434-4D36-9C99-319065F4D250}" type="datetimeFigureOut">
              <a:rPr lang="en-US" smtClean="0"/>
              <a:t>11/28/2014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B7E6CE1-C902-4199-9572-0E5EE266D371}" type="slidenum">
              <a:rPr lang="en-US" smtClean="0"/>
              <a:t>‹#›</a:t>
            </a:fld>
            <a:endParaRPr lang="en-US"/>
          </a:p>
        </p:txBody>
      </p:sp>
    </p:spTree>
    <p:extLst>
      <p:ext uri="{BB962C8B-B14F-4D97-AF65-F5344CB8AC3E}">
        <p14:creationId xmlns:p14="http://schemas.microsoft.com/office/powerpoint/2010/main" val="75609134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3FBF8A-8434-4D36-9C99-319065F4D250}" type="datetimeFigureOut">
              <a:rPr lang="en-US" smtClean="0"/>
              <a:t>11/28/2014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7E6CE1-C902-4199-9572-0E5EE266D371}" type="slidenum">
              <a:rPr lang="en-US" smtClean="0"/>
              <a:t>‹#›</a:t>
            </a:fld>
            <a:endParaRPr lang="en-US"/>
          </a:p>
        </p:txBody>
      </p:sp>
    </p:spTree>
    <p:extLst>
      <p:ext uri="{BB962C8B-B14F-4D97-AF65-F5344CB8AC3E}">
        <p14:creationId xmlns:p14="http://schemas.microsoft.com/office/powerpoint/2010/main" val="56255317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3FBF8A-8434-4D36-9C99-319065F4D250}" type="datetimeFigureOut">
              <a:rPr lang="en-US" smtClean="0"/>
              <a:t>11/28/2014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7E6CE1-C902-4199-9572-0E5EE266D371}" type="slidenum">
              <a:rPr lang="en-US" smtClean="0"/>
              <a:t>‹#›</a:t>
            </a:fld>
            <a:endParaRPr lang="en-US"/>
          </a:p>
        </p:txBody>
      </p:sp>
    </p:spTree>
    <p:extLst>
      <p:ext uri="{BB962C8B-B14F-4D97-AF65-F5344CB8AC3E}">
        <p14:creationId xmlns:p14="http://schemas.microsoft.com/office/powerpoint/2010/main" val="345598810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3FBF8A-8434-4D36-9C99-319065F4D250}" type="datetimeFigureOut">
              <a:rPr lang="en-US" smtClean="0"/>
              <a:t>11/28/2014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7E6CE1-C902-4199-9572-0E5EE266D371}" type="slidenum">
              <a:rPr lang="en-US" smtClean="0"/>
              <a:t>‹#›</a:t>
            </a:fld>
            <a:endParaRPr lang="en-US"/>
          </a:p>
        </p:txBody>
      </p:sp>
    </p:spTree>
    <p:extLst>
      <p:ext uri="{BB962C8B-B14F-4D97-AF65-F5344CB8AC3E}">
        <p14:creationId xmlns:p14="http://schemas.microsoft.com/office/powerpoint/2010/main" val="25261187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452" t="15000" r="452" b="10542"/>
          <a:stretch/>
        </p:blipFill>
        <p:spPr>
          <a:xfrm>
            <a:off x="-178420" y="0"/>
            <a:ext cx="12519102" cy="6891454"/>
          </a:xfrm>
          <a:prstGeom prst="rect">
            <a:avLst/>
          </a:prstGeom>
        </p:spPr>
      </p:pic>
      <p:sp>
        <p:nvSpPr>
          <p:cNvPr id="7" name="Rectangle 6"/>
          <p:cNvSpPr/>
          <p:nvPr/>
        </p:nvSpPr>
        <p:spPr>
          <a:xfrm>
            <a:off x="1245389" y="880946"/>
            <a:ext cx="10303398" cy="2862322"/>
          </a:xfrm>
          <a:prstGeom prst="rect">
            <a:avLst/>
          </a:prstGeom>
          <a:noFill/>
        </p:spPr>
        <p:txBody>
          <a:bodyPr wrap="none" lIns="91440" tIns="45720" rIns="91440" bIns="45720">
            <a:spAutoFit/>
          </a:bodyPr>
          <a:lstStyle/>
          <a:p>
            <a:pPr algn="ctr"/>
            <a:r>
              <a:rPr lang="en-US" sz="60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Advent 2014</a:t>
            </a:r>
            <a:br>
              <a:rPr lang="en-US" sz="60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br>
            <a:r>
              <a:rPr lang="en-US" sz="60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First Advent: Hope</a:t>
            </a:r>
            <a:br>
              <a:rPr lang="en-US" sz="60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br>
            <a:r>
              <a:rPr lang="en-US" sz="60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Sunday, November 30, 2014</a:t>
            </a:r>
            <a:endParaRPr lang="en-US" sz="60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endParaRPr>
          </a:p>
        </p:txBody>
      </p:sp>
    </p:spTree>
    <p:extLst>
      <p:ext uri="{BB962C8B-B14F-4D97-AF65-F5344CB8AC3E}">
        <p14:creationId xmlns:p14="http://schemas.microsoft.com/office/powerpoint/2010/main" val="156415775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452" t="15000" r="452" b="10542"/>
          <a:stretch/>
        </p:blipFill>
        <p:spPr>
          <a:xfrm>
            <a:off x="-178420" y="0"/>
            <a:ext cx="12519102" cy="6891454"/>
          </a:xfrm>
          <a:prstGeom prst="rect">
            <a:avLst/>
          </a:prstGeom>
        </p:spPr>
      </p:pic>
      <p:sp>
        <p:nvSpPr>
          <p:cNvPr id="7" name="Rectangle 6"/>
          <p:cNvSpPr/>
          <p:nvPr/>
        </p:nvSpPr>
        <p:spPr>
          <a:xfrm>
            <a:off x="401443" y="880946"/>
            <a:ext cx="11385395" cy="2800767"/>
          </a:xfrm>
          <a:prstGeom prst="rect">
            <a:avLst/>
          </a:prstGeom>
          <a:noFill/>
        </p:spPr>
        <p:txBody>
          <a:bodyPr wrap="square" lIns="91440" tIns="45720" rIns="91440" bIns="45720">
            <a:spAutoFit/>
          </a:bodyPr>
          <a:lstStyle/>
          <a:p>
            <a:pPr algn="ctr"/>
            <a: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Who could bring Israel and Judah back together?  Who might make them safe again?  A King like David?  Is that what </a:t>
            </a:r>
            <a:r>
              <a:rPr lang="en-US" sz="4400" b="1" i="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they</a:t>
            </a:r>
            <a: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 were hoping for?</a:t>
            </a:r>
            <a:endParaRPr lang="en-US" sz="4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endParaRPr>
          </a:p>
        </p:txBody>
      </p:sp>
    </p:spTree>
    <p:extLst>
      <p:ext uri="{BB962C8B-B14F-4D97-AF65-F5344CB8AC3E}">
        <p14:creationId xmlns:p14="http://schemas.microsoft.com/office/powerpoint/2010/main" val="354587931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452" t="15000" r="452" b="10542"/>
          <a:stretch/>
        </p:blipFill>
        <p:spPr>
          <a:xfrm>
            <a:off x="-178420" y="0"/>
            <a:ext cx="12519102" cy="6891454"/>
          </a:xfrm>
          <a:prstGeom prst="rect">
            <a:avLst/>
          </a:prstGeom>
        </p:spPr>
      </p:pic>
      <p:sp>
        <p:nvSpPr>
          <p:cNvPr id="7" name="Rectangle 6"/>
          <p:cNvSpPr/>
          <p:nvPr/>
        </p:nvSpPr>
        <p:spPr>
          <a:xfrm>
            <a:off x="401443" y="880946"/>
            <a:ext cx="11385395" cy="769441"/>
          </a:xfrm>
          <a:prstGeom prst="rect">
            <a:avLst/>
          </a:prstGeom>
          <a:noFill/>
        </p:spPr>
        <p:txBody>
          <a:bodyPr wrap="square" lIns="91440" tIns="45720" rIns="91440" bIns="45720">
            <a:spAutoFit/>
          </a:bodyPr>
          <a:lstStyle/>
          <a:p>
            <a:pPr algn="ctr"/>
            <a:r>
              <a:rPr lang="en-US" sz="4400" b="1" dirty="0" smtClean="0">
                <a:ln w="9525">
                  <a:solidFill>
                    <a:schemeClr val="bg1"/>
                  </a:solidFill>
                  <a:prstDash val="solid"/>
                </a:ln>
                <a:effectLst>
                  <a:outerShdw blurRad="12700" dist="38100" dir="2700000" algn="tl" rotWithShape="0">
                    <a:schemeClr val="bg1">
                      <a:lumMod val="50000"/>
                    </a:schemeClr>
                  </a:outerShdw>
                </a:effectLst>
                <a:latin typeface="Sansation"/>
              </a:rPr>
              <a:t>What are </a:t>
            </a:r>
            <a:r>
              <a:rPr lang="en-US" sz="4400" b="1" i="1" dirty="0" smtClean="0">
                <a:ln w="9525">
                  <a:solidFill>
                    <a:schemeClr val="bg1"/>
                  </a:solidFill>
                  <a:prstDash val="solid"/>
                </a:ln>
                <a:effectLst>
                  <a:outerShdw blurRad="12700" dist="38100" dir="2700000" algn="tl" rotWithShape="0">
                    <a:schemeClr val="bg1">
                      <a:lumMod val="50000"/>
                    </a:schemeClr>
                  </a:outerShdw>
                </a:effectLst>
                <a:latin typeface="Sansation"/>
              </a:rPr>
              <a:t>we</a:t>
            </a:r>
            <a:r>
              <a:rPr lang="en-US" sz="4400" b="1" dirty="0" smtClean="0">
                <a:ln w="9525">
                  <a:solidFill>
                    <a:schemeClr val="bg1"/>
                  </a:solidFill>
                  <a:prstDash val="solid"/>
                </a:ln>
                <a:effectLst>
                  <a:outerShdw blurRad="12700" dist="38100" dir="2700000" algn="tl" rotWithShape="0">
                    <a:schemeClr val="bg1">
                      <a:lumMod val="50000"/>
                    </a:schemeClr>
                  </a:outerShdw>
                </a:effectLst>
                <a:latin typeface="Sansation"/>
              </a:rPr>
              <a:t> hoping for this Christmas?</a:t>
            </a:r>
            <a:endParaRPr lang="en-US" sz="4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endParaRPr>
          </a:p>
        </p:txBody>
      </p:sp>
    </p:spTree>
    <p:extLst>
      <p:ext uri="{BB962C8B-B14F-4D97-AF65-F5344CB8AC3E}">
        <p14:creationId xmlns:p14="http://schemas.microsoft.com/office/powerpoint/2010/main" val="106027652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452" t="15000" r="452" b="10542"/>
          <a:stretch/>
        </p:blipFill>
        <p:spPr>
          <a:xfrm>
            <a:off x="-178420" y="0"/>
            <a:ext cx="12519102" cy="6891454"/>
          </a:xfrm>
          <a:prstGeom prst="rect">
            <a:avLst/>
          </a:prstGeom>
        </p:spPr>
      </p:pic>
      <p:sp>
        <p:nvSpPr>
          <p:cNvPr id="7" name="Rectangle 6"/>
          <p:cNvSpPr/>
          <p:nvPr/>
        </p:nvSpPr>
        <p:spPr>
          <a:xfrm>
            <a:off x="401443" y="880946"/>
            <a:ext cx="11385395" cy="4154984"/>
          </a:xfrm>
          <a:prstGeom prst="rect">
            <a:avLst/>
          </a:prstGeom>
          <a:noFill/>
        </p:spPr>
        <p:txBody>
          <a:bodyPr wrap="square" lIns="91440" tIns="45720" rIns="91440" bIns="45720">
            <a:spAutoFit/>
          </a:bodyPr>
          <a:lstStyle/>
          <a:p>
            <a:pPr algn="ctr"/>
            <a: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“Hope means hoping when things are hopeless, or it is no virtue at all … as long as matters are really hopeful, hope is mere flattery or platitude; it is only when everything is hopeless that hope begins to be a strength.”  G.K. Chesterton</a:t>
            </a:r>
            <a:endParaRPr lang="en-US" sz="4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endParaRPr>
          </a:p>
        </p:txBody>
      </p:sp>
    </p:spTree>
    <p:extLst>
      <p:ext uri="{BB962C8B-B14F-4D97-AF65-F5344CB8AC3E}">
        <p14:creationId xmlns:p14="http://schemas.microsoft.com/office/powerpoint/2010/main" val="231626956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452" t="15000" r="452" b="10542"/>
          <a:stretch/>
        </p:blipFill>
        <p:spPr>
          <a:xfrm>
            <a:off x="-178420" y="0"/>
            <a:ext cx="12519102" cy="6891454"/>
          </a:xfrm>
          <a:prstGeom prst="rect">
            <a:avLst/>
          </a:prstGeom>
        </p:spPr>
      </p:pic>
      <p:sp>
        <p:nvSpPr>
          <p:cNvPr id="7" name="Rectangle 6"/>
          <p:cNvSpPr/>
          <p:nvPr/>
        </p:nvSpPr>
        <p:spPr>
          <a:xfrm>
            <a:off x="234174" y="880946"/>
            <a:ext cx="11719934" cy="3170099"/>
          </a:xfrm>
          <a:prstGeom prst="rect">
            <a:avLst/>
          </a:prstGeom>
          <a:noFill/>
        </p:spPr>
        <p:txBody>
          <a:bodyPr wrap="square" lIns="91440" tIns="45720" rIns="91440" bIns="45720">
            <a:spAutoFit/>
          </a:bodyPr>
          <a:lstStyle/>
          <a:p>
            <a:pPr algn="ctr"/>
            <a: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When we are hopeless – the Bible says that we should turn to …</a:t>
            </a:r>
            <a:b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br>
            <a:r>
              <a:rPr lang="en-US" sz="16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
            </a:r>
            <a:br>
              <a:rPr lang="en-US" sz="16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br>
            <a:r>
              <a:rPr lang="en-US" sz="4800" b="1" dirty="0" smtClean="0">
                <a:ln w="9525">
                  <a:solidFill>
                    <a:schemeClr val="bg1"/>
                  </a:solidFill>
                  <a:prstDash val="solid"/>
                </a:ln>
                <a:effectLst>
                  <a:outerShdw blurRad="12700" dist="38100" dir="2700000" algn="tl" rotWithShape="0">
                    <a:schemeClr val="bg1">
                      <a:lumMod val="50000"/>
                    </a:schemeClr>
                  </a:outerShdw>
                </a:effectLst>
                <a:latin typeface="Sansation"/>
              </a:rPr>
              <a:t>The righteous branch of the family tree of King David: Jesus Christ.</a:t>
            </a:r>
            <a:endParaRPr lang="en-US" sz="48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endParaRPr>
          </a:p>
        </p:txBody>
      </p:sp>
    </p:spTree>
    <p:extLst>
      <p:ext uri="{BB962C8B-B14F-4D97-AF65-F5344CB8AC3E}">
        <p14:creationId xmlns:p14="http://schemas.microsoft.com/office/powerpoint/2010/main" val="272948202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452" t="15000" r="452" b="10542"/>
          <a:stretch/>
        </p:blipFill>
        <p:spPr>
          <a:xfrm>
            <a:off x="-178420" y="0"/>
            <a:ext cx="12519102" cy="6891454"/>
          </a:xfrm>
          <a:prstGeom prst="rect">
            <a:avLst/>
          </a:prstGeom>
        </p:spPr>
      </p:pic>
      <p:sp>
        <p:nvSpPr>
          <p:cNvPr id="7" name="Rectangle 6"/>
          <p:cNvSpPr/>
          <p:nvPr/>
        </p:nvSpPr>
        <p:spPr>
          <a:xfrm>
            <a:off x="234174" y="880946"/>
            <a:ext cx="11719934" cy="2123658"/>
          </a:xfrm>
          <a:prstGeom prst="rect">
            <a:avLst/>
          </a:prstGeom>
          <a:noFill/>
        </p:spPr>
        <p:txBody>
          <a:bodyPr wrap="square" lIns="91440" tIns="45720" rIns="91440" bIns="45720">
            <a:spAutoFit/>
          </a:bodyPr>
          <a:lstStyle/>
          <a:p>
            <a:pPr algn="ctr"/>
            <a:r>
              <a:rPr lang="en-US" sz="4400" b="1" i="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“The Root of Jesse will spring up, one who will arise to rule over the nations; the Gentiles will hope in him” (Isa. 52:15)</a:t>
            </a:r>
            <a:endParaRPr lang="en-US" sz="4800" b="1" i="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endParaRPr>
          </a:p>
        </p:txBody>
      </p:sp>
    </p:spTree>
    <p:extLst>
      <p:ext uri="{BB962C8B-B14F-4D97-AF65-F5344CB8AC3E}">
        <p14:creationId xmlns:p14="http://schemas.microsoft.com/office/powerpoint/2010/main" val="135430391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452" t="15000" r="452" b="10542"/>
          <a:stretch/>
        </p:blipFill>
        <p:spPr>
          <a:xfrm>
            <a:off x="-178420" y="0"/>
            <a:ext cx="12519102" cy="6891454"/>
          </a:xfrm>
          <a:prstGeom prst="rect">
            <a:avLst/>
          </a:prstGeom>
        </p:spPr>
      </p:pic>
      <p:sp>
        <p:nvSpPr>
          <p:cNvPr id="7" name="Rectangle 6"/>
          <p:cNvSpPr/>
          <p:nvPr/>
        </p:nvSpPr>
        <p:spPr>
          <a:xfrm>
            <a:off x="234174" y="880946"/>
            <a:ext cx="11719934" cy="2800767"/>
          </a:xfrm>
          <a:prstGeom prst="rect">
            <a:avLst/>
          </a:prstGeom>
          <a:noFill/>
        </p:spPr>
        <p:txBody>
          <a:bodyPr wrap="square" lIns="91440" tIns="45720" rIns="91440" bIns="45720">
            <a:spAutoFit/>
          </a:bodyPr>
          <a:lstStyle/>
          <a:p>
            <a:pPr algn="ctr"/>
            <a:r>
              <a:rPr lang="en-US" sz="4400" b="1" i="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“May the God of hope fill you with all joy and peace, as you trust in him, so that you may overflow with hope by the power of the Holy Spirit” (Romans 15:13).</a:t>
            </a:r>
            <a:endParaRPr lang="en-US" sz="4800" b="1" i="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endParaRPr>
          </a:p>
        </p:txBody>
      </p:sp>
    </p:spTree>
    <p:extLst>
      <p:ext uri="{BB962C8B-B14F-4D97-AF65-F5344CB8AC3E}">
        <p14:creationId xmlns:p14="http://schemas.microsoft.com/office/powerpoint/2010/main" val="134886058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452" t="15000" r="452" b="10542"/>
          <a:stretch/>
        </p:blipFill>
        <p:spPr>
          <a:xfrm>
            <a:off x="-178420" y="0"/>
            <a:ext cx="12519102" cy="6891454"/>
          </a:xfrm>
          <a:prstGeom prst="rect">
            <a:avLst/>
          </a:prstGeom>
        </p:spPr>
      </p:pic>
      <p:sp>
        <p:nvSpPr>
          <p:cNvPr id="7" name="Rectangle 6"/>
          <p:cNvSpPr/>
          <p:nvPr/>
        </p:nvSpPr>
        <p:spPr>
          <a:xfrm>
            <a:off x="234174" y="880946"/>
            <a:ext cx="11719934" cy="2185214"/>
          </a:xfrm>
          <a:prstGeom prst="rect">
            <a:avLst/>
          </a:prstGeom>
          <a:noFill/>
        </p:spPr>
        <p:txBody>
          <a:bodyPr wrap="square" lIns="91440" tIns="45720" rIns="91440" bIns="45720">
            <a:spAutoFit/>
          </a:bodyPr>
          <a:lstStyle/>
          <a:p>
            <a:pPr algn="ctr"/>
            <a: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When we are hopeless – the Bible says that we should turn to …</a:t>
            </a:r>
            <a:b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br>
            <a:r>
              <a:rPr lang="en-US" sz="48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The name of God.</a:t>
            </a:r>
            <a:endParaRPr lang="en-US" sz="48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endParaRPr>
          </a:p>
        </p:txBody>
      </p:sp>
    </p:spTree>
    <p:extLst>
      <p:ext uri="{BB962C8B-B14F-4D97-AF65-F5344CB8AC3E}">
        <p14:creationId xmlns:p14="http://schemas.microsoft.com/office/powerpoint/2010/main" val="313458218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452" t="15000" r="452" b="10542"/>
          <a:stretch/>
        </p:blipFill>
        <p:spPr>
          <a:xfrm>
            <a:off x="-178420" y="0"/>
            <a:ext cx="12519102" cy="6891454"/>
          </a:xfrm>
          <a:prstGeom prst="rect">
            <a:avLst/>
          </a:prstGeom>
        </p:spPr>
      </p:pic>
      <p:sp>
        <p:nvSpPr>
          <p:cNvPr id="7" name="Rectangle 6"/>
          <p:cNvSpPr/>
          <p:nvPr/>
        </p:nvSpPr>
        <p:spPr>
          <a:xfrm>
            <a:off x="234174" y="880946"/>
            <a:ext cx="11719934" cy="2185214"/>
          </a:xfrm>
          <a:prstGeom prst="rect">
            <a:avLst/>
          </a:prstGeom>
          <a:noFill/>
        </p:spPr>
        <p:txBody>
          <a:bodyPr wrap="square" lIns="91440" tIns="45720" rIns="91440" bIns="45720">
            <a:spAutoFit/>
          </a:bodyPr>
          <a:lstStyle/>
          <a:p>
            <a:pPr algn="ctr"/>
            <a:r>
              <a:rPr lang="en-US" sz="4400" b="1" i="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“I will praise you forever for what you have done; in your name I will </a:t>
            </a:r>
            <a:r>
              <a:rPr lang="en-US" sz="4800" b="1" i="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hope</a:t>
            </a:r>
            <a:r>
              <a:rPr lang="en-US" sz="4400" b="1" i="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 for your name is good” </a:t>
            </a:r>
            <a: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(Psalm 52:9).</a:t>
            </a:r>
            <a:endParaRPr lang="en-US" sz="48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endParaRPr>
          </a:p>
        </p:txBody>
      </p:sp>
    </p:spTree>
    <p:extLst>
      <p:ext uri="{BB962C8B-B14F-4D97-AF65-F5344CB8AC3E}">
        <p14:creationId xmlns:p14="http://schemas.microsoft.com/office/powerpoint/2010/main" val="349305884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452" t="15000" r="452" b="10542"/>
          <a:stretch/>
        </p:blipFill>
        <p:spPr>
          <a:xfrm>
            <a:off x="-178420" y="0"/>
            <a:ext cx="12519102" cy="6891454"/>
          </a:xfrm>
          <a:prstGeom prst="rect">
            <a:avLst/>
          </a:prstGeom>
        </p:spPr>
      </p:pic>
      <p:sp>
        <p:nvSpPr>
          <p:cNvPr id="7" name="Rectangle 6"/>
          <p:cNvSpPr/>
          <p:nvPr/>
        </p:nvSpPr>
        <p:spPr>
          <a:xfrm>
            <a:off x="234174" y="880946"/>
            <a:ext cx="11719934" cy="4216539"/>
          </a:xfrm>
          <a:prstGeom prst="rect">
            <a:avLst/>
          </a:prstGeom>
          <a:noFill/>
        </p:spPr>
        <p:txBody>
          <a:bodyPr wrap="square" lIns="91440" tIns="45720" rIns="91440" bIns="45720">
            <a:spAutoFit/>
          </a:bodyPr>
          <a:lstStyle/>
          <a:p>
            <a:r>
              <a:rPr lang="en-US" sz="4400" b="1" i="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Elohim</a:t>
            </a:r>
            <a: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 – God who is Creator and mighty and Strong</a:t>
            </a:r>
          </a:p>
          <a:p>
            <a:r>
              <a:rPr lang="en-US" sz="4400" b="1" i="1" dirty="0" smtClean="0">
                <a:ln w="9525">
                  <a:solidFill>
                    <a:schemeClr val="bg1"/>
                  </a:solidFill>
                  <a:prstDash val="solid"/>
                </a:ln>
                <a:effectLst>
                  <a:outerShdw blurRad="12700" dist="38100" dir="2700000" algn="tl" rotWithShape="0">
                    <a:schemeClr val="bg1">
                      <a:lumMod val="50000"/>
                    </a:schemeClr>
                  </a:outerShdw>
                </a:effectLst>
                <a:latin typeface="Sansation"/>
              </a:rPr>
              <a:t>Jehovah-</a:t>
            </a:r>
            <a:r>
              <a:rPr lang="en-US" sz="4400" b="1" i="1" dirty="0" err="1" smtClean="0">
                <a:ln w="9525">
                  <a:solidFill>
                    <a:schemeClr val="bg1"/>
                  </a:solidFill>
                  <a:prstDash val="solid"/>
                </a:ln>
                <a:effectLst>
                  <a:outerShdw blurRad="12700" dist="38100" dir="2700000" algn="tl" rotWithShape="0">
                    <a:schemeClr val="bg1">
                      <a:lumMod val="50000"/>
                    </a:schemeClr>
                  </a:outerShdw>
                </a:effectLst>
                <a:latin typeface="Sansation"/>
              </a:rPr>
              <a:t>Jireh</a:t>
            </a:r>
            <a:r>
              <a:rPr lang="en-US" sz="4400" b="1" i="1" dirty="0" smtClean="0">
                <a:ln w="9525">
                  <a:solidFill>
                    <a:schemeClr val="bg1"/>
                  </a:solidFill>
                  <a:prstDash val="solid"/>
                </a:ln>
                <a:effectLst>
                  <a:outerShdw blurRad="12700" dist="38100" dir="2700000" algn="tl" rotWithShape="0">
                    <a:schemeClr val="bg1">
                      <a:lumMod val="50000"/>
                    </a:schemeClr>
                  </a:outerShdw>
                </a:effectLst>
                <a:latin typeface="Sansation"/>
              </a:rPr>
              <a:t> – </a:t>
            </a:r>
            <a:r>
              <a:rPr lang="en-US" sz="4400" b="1" dirty="0" smtClean="0">
                <a:ln w="9525">
                  <a:solidFill>
                    <a:schemeClr val="bg1"/>
                  </a:solidFill>
                  <a:prstDash val="solid"/>
                </a:ln>
                <a:effectLst>
                  <a:outerShdw blurRad="12700" dist="38100" dir="2700000" algn="tl" rotWithShape="0">
                    <a:schemeClr val="bg1">
                      <a:lumMod val="50000"/>
                    </a:schemeClr>
                  </a:outerShdw>
                </a:effectLst>
                <a:latin typeface="Sansation"/>
              </a:rPr>
              <a:t>“The Lord Will Provide.”</a:t>
            </a:r>
          </a:p>
          <a:p>
            <a:r>
              <a:rPr lang="en-US" sz="4400" b="1" i="1" dirty="0" smtClean="0">
                <a:ln w="9525">
                  <a:solidFill>
                    <a:schemeClr val="bg1"/>
                  </a:solidFill>
                  <a:prstDash val="solid"/>
                </a:ln>
                <a:effectLst>
                  <a:outerShdw blurRad="12700" dist="38100" dir="2700000" algn="tl" rotWithShape="0">
                    <a:schemeClr val="bg1">
                      <a:lumMod val="50000"/>
                    </a:schemeClr>
                  </a:outerShdw>
                </a:effectLst>
                <a:latin typeface="Sansation"/>
              </a:rPr>
              <a:t>Jehovah-</a:t>
            </a:r>
            <a:r>
              <a:rPr lang="en-US" sz="4400" b="1" i="1" dirty="0" err="1" smtClean="0">
                <a:ln w="9525">
                  <a:solidFill>
                    <a:schemeClr val="bg1"/>
                  </a:solidFill>
                  <a:prstDash val="solid"/>
                </a:ln>
                <a:effectLst>
                  <a:outerShdw blurRad="12700" dist="38100" dir="2700000" algn="tl" rotWithShape="0">
                    <a:schemeClr val="bg1">
                      <a:lumMod val="50000"/>
                    </a:schemeClr>
                  </a:outerShdw>
                </a:effectLst>
                <a:latin typeface="Sansation"/>
              </a:rPr>
              <a:t>Nissi</a:t>
            </a:r>
            <a:r>
              <a:rPr lang="en-US" sz="4400" b="1" dirty="0" smtClean="0">
                <a:ln w="9525">
                  <a:solidFill>
                    <a:schemeClr val="bg1"/>
                  </a:solidFill>
                  <a:prstDash val="solid"/>
                </a:ln>
                <a:effectLst>
                  <a:outerShdw blurRad="12700" dist="38100" dir="2700000" algn="tl" rotWithShape="0">
                    <a:schemeClr val="bg1">
                      <a:lumMod val="50000"/>
                    </a:schemeClr>
                  </a:outerShdw>
                </a:effectLst>
                <a:latin typeface="Sansation"/>
              </a:rPr>
              <a:t> – “The Lord Our Banner.”</a:t>
            </a:r>
          </a:p>
          <a:p>
            <a:r>
              <a:rPr lang="en-US" sz="4400" b="1" i="1" dirty="0" smtClean="0">
                <a:ln w="9525">
                  <a:solidFill>
                    <a:schemeClr val="bg1"/>
                  </a:solidFill>
                  <a:prstDash val="solid"/>
                </a:ln>
                <a:effectLst>
                  <a:outerShdw blurRad="12700" dist="38100" dir="2700000" algn="tl" rotWithShape="0">
                    <a:schemeClr val="bg1">
                      <a:lumMod val="50000"/>
                    </a:schemeClr>
                  </a:outerShdw>
                </a:effectLst>
                <a:latin typeface="Sansation"/>
              </a:rPr>
              <a:t>Jehovah-Shalom</a:t>
            </a:r>
            <a:r>
              <a:rPr lang="en-US" sz="4400" b="1" dirty="0" smtClean="0">
                <a:ln w="9525">
                  <a:solidFill>
                    <a:schemeClr val="bg1"/>
                  </a:solidFill>
                  <a:prstDash val="solid"/>
                </a:ln>
                <a:effectLst>
                  <a:outerShdw blurRad="12700" dist="38100" dir="2700000" algn="tl" rotWithShape="0">
                    <a:schemeClr val="bg1">
                      <a:lumMod val="50000"/>
                    </a:schemeClr>
                  </a:outerShdw>
                </a:effectLst>
                <a:latin typeface="Sansation"/>
              </a:rPr>
              <a:t> – “The Lord Our Peace.”</a:t>
            </a:r>
          </a:p>
          <a:p>
            <a:r>
              <a:rPr lang="en-US" sz="4400" b="1" i="1" dirty="0" smtClean="0">
                <a:ln w="9525">
                  <a:solidFill>
                    <a:schemeClr val="bg1"/>
                  </a:solidFill>
                  <a:prstDash val="solid"/>
                </a:ln>
                <a:effectLst>
                  <a:outerShdw blurRad="12700" dist="38100" dir="2700000" algn="tl" rotWithShape="0">
                    <a:schemeClr val="bg1">
                      <a:lumMod val="50000"/>
                    </a:schemeClr>
                  </a:outerShdw>
                </a:effectLst>
                <a:latin typeface="Sansation"/>
              </a:rPr>
              <a:t>El-</a:t>
            </a:r>
            <a:r>
              <a:rPr lang="en-US" sz="4400" b="1" i="1" dirty="0" err="1" smtClean="0">
                <a:ln w="9525">
                  <a:solidFill>
                    <a:schemeClr val="bg1"/>
                  </a:solidFill>
                  <a:prstDash val="solid"/>
                </a:ln>
                <a:effectLst>
                  <a:outerShdw blurRad="12700" dist="38100" dir="2700000" algn="tl" rotWithShape="0">
                    <a:schemeClr val="bg1">
                      <a:lumMod val="50000"/>
                    </a:schemeClr>
                  </a:outerShdw>
                </a:effectLst>
                <a:latin typeface="Sansation"/>
              </a:rPr>
              <a:t>Roi</a:t>
            </a:r>
            <a:r>
              <a:rPr lang="en-US" sz="4400" b="1" dirty="0">
                <a:ln w="9525">
                  <a:solidFill>
                    <a:schemeClr val="bg1"/>
                  </a:solidFill>
                  <a:prstDash val="solid"/>
                </a:ln>
                <a:effectLst>
                  <a:outerShdw blurRad="12700" dist="38100" dir="2700000" algn="tl" rotWithShape="0">
                    <a:schemeClr val="bg1">
                      <a:lumMod val="50000"/>
                    </a:schemeClr>
                  </a:outerShdw>
                </a:effectLst>
                <a:latin typeface="Sansation"/>
              </a:rPr>
              <a:t> </a:t>
            </a:r>
            <a:r>
              <a:rPr lang="en-US" sz="4400" b="1" dirty="0" smtClean="0">
                <a:ln w="9525">
                  <a:solidFill>
                    <a:schemeClr val="bg1"/>
                  </a:solidFill>
                  <a:prstDash val="solid"/>
                </a:ln>
                <a:effectLst>
                  <a:outerShdw blurRad="12700" dist="38100" dir="2700000" algn="tl" rotWithShape="0">
                    <a:schemeClr val="bg1">
                      <a:lumMod val="50000"/>
                    </a:schemeClr>
                  </a:outerShdw>
                </a:effectLst>
                <a:latin typeface="Sansation"/>
              </a:rPr>
              <a:t>– “The God Who Sees.”</a:t>
            </a:r>
            <a:endParaRPr lang="en-US" sz="4800" b="1" i="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endParaRPr>
          </a:p>
        </p:txBody>
      </p:sp>
    </p:spTree>
    <p:extLst>
      <p:ext uri="{BB962C8B-B14F-4D97-AF65-F5344CB8AC3E}">
        <p14:creationId xmlns:p14="http://schemas.microsoft.com/office/powerpoint/2010/main" val="134858271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452" t="15000" r="452" b="10542"/>
          <a:stretch/>
        </p:blipFill>
        <p:spPr>
          <a:xfrm>
            <a:off x="-178420" y="0"/>
            <a:ext cx="12519102" cy="6891454"/>
          </a:xfrm>
          <a:prstGeom prst="rect">
            <a:avLst/>
          </a:prstGeom>
        </p:spPr>
      </p:pic>
      <p:sp>
        <p:nvSpPr>
          <p:cNvPr id="7" name="Rectangle 6"/>
          <p:cNvSpPr/>
          <p:nvPr/>
        </p:nvSpPr>
        <p:spPr>
          <a:xfrm>
            <a:off x="234174" y="880946"/>
            <a:ext cx="11719934" cy="2923877"/>
          </a:xfrm>
          <a:prstGeom prst="rect">
            <a:avLst/>
          </a:prstGeom>
          <a:noFill/>
        </p:spPr>
        <p:txBody>
          <a:bodyPr wrap="square" lIns="91440" tIns="45720" rIns="91440" bIns="45720">
            <a:spAutoFit/>
          </a:bodyPr>
          <a:lstStyle/>
          <a:p>
            <a:pPr algn="ctr"/>
            <a: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When we are hopeless – the Bible says that we should turn to …</a:t>
            </a:r>
          </a:p>
          <a:p>
            <a:pPr algn="ctr"/>
            <a:r>
              <a:rPr lang="en-US" sz="4800" b="1" dirty="0" smtClean="0">
                <a:ln w="9525">
                  <a:solidFill>
                    <a:schemeClr val="bg1"/>
                  </a:solidFill>
                  <a:prstDash val="solid"/>
                </a:ln>
                <a:effectLst>
                  <a:outerShdw blurRad="12700" dist="38100" dir="2700000" algn="tl" rotWithShape="0">
                    <a:schemeClr val="bg1">
                      <a:lumMod val="50000"/>
                    </a:schemeClr>
                  </a:outerShdw>
                </a:effectLst>
                <a:latin typeface="Sansation"/>
              </a:rPr>
              <a:t>The promises of God.</a:t>
            </a:r>
            <a:r>
              <a:rPr lang="en-US" sz="4400" b="1" i="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
            </a:r>
            <a:br>
              <a:rPr lang="en-US" sz="4400" b="1" i="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br>
            <a:endParaRPr lang="en-US" sz="4800" b="1" i="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endParaRPr>
          </a:p>
        </p:txBody>
      </p:sp>
    </p:spTree>
    <p:extLst>
      <p:ext uri="{BB962C8B-B14F-4D97-AF65-F5344CB8AC3E}">
        <p14:creationId xmlns:p14="http://schemas.microsoft.com/office/powerpoint/2010/main" val="230144973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452" t="15000" r="452" b="10542"/>
          <a:stretch/>
        </p:blipFill>
        <p:spPr>
          <a:xfrm>
            <a:off x="-178420" y="0"/>
            <a:ext cx="12519102" cy="6891454"/>
          </a:xfrm>
          <a:prstGeom prst="rect">
            <a:avLst/>
          </a:prstGeom>
        </p:spPr>
      </p:pic>
      <p:sp>
        <p:nvSpPr>
          <p:cNvPr id="7" name="Rectangle 6"/>
          <p:cNvSpPr/>
          <p:nvPr/>
        </p:nvSpPr>
        <p:spPr>
          <a:xfrm>
            <a:off x="401443" y="880946"/>
            <a:ext cx="11385395" cy="5878532"/>
          </a:xfrm>
          <a:prstGeom prst="rect">
            <a:avLst/>
          </a:prstGeom>
          <a:noFill/>
        </p:spPr>
        <p:txBody>
          <a:bodyPr wrap="square" lIns="91440" tIns="45720" rIns="91440" bIns="45720">
            <a:spAutoFit/>
          </a:bodyPr>
          <a:lstStyle/>
          <a:p>
            <a: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Grades 5-6 Read:</a:t>
            </a:r>
            <a:b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br>
            <a:r>
              <a:rPr lang="en-US" sz="4800" b="1" i="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 ‘The days are coming,’ declares the Lord, ‘when I will fulfill the good promise I made to the people of Israel and Judah. “ ‘In those days and at that time I will make a righteous Branch sprout from David’s line; </a:t>
            </a:r>
            <a: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
            </a:r>
            <a:b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br>
            <a:endParaRPr lang="en-US" sz="4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endParaRPr>
          </a:p>
        </p:txBody>
      </p:sp>
    </p:spTree>
    <p:extLst>
      <p:ext uri="{BB962C8B-B14F-4D97-AF65-F5344CB8AC3E}">
        <p14:creationId xmlns:p14="http://schemas.microsoft.com/office/powerpoint/2010/main" val="285394212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452" t="15000" r="452" b="10542"/>
          <a:stretch/>
        </p:blipFill>
        <p:spPr>
          <a:xfrm>
            <a:off x="-178420" y="0"/>
            <a:ext cx="12519102" cy="6891454"/>
          </a:xfrm>
          <a:prstGeom prst="rect">
            <a:avLst/>
          </a:prstGeom>
        </p:spPr>
      </p:pic>
      <p:sp>
        <p:nvSpPr>
          <p:cNvPr id="7" name="Rectangle 6"/>
          <p:cNvSpPr/>
          <p:nvPr/>
        </p:nvSpPr>
        <p:spPr>
          <a:xfrm>
            <a:off x="234174" y="880946"/>
            <a:ext cx="11719934" cy="2862322"/>
          </a:xfrm>
          <a:prstGeom prst="rect">
            <a:avLst/>
          </a:prstGeom>
          <a:noFill/>
        </p:spPr>
        <p:txBody>
          <a:bodyPr wrap="square" lIns="91440" tIns="45720" rIns="91440" bIns="45720">
            <a:spAutoFit/>
          </a:bodyPr>
          <a:lstStyle/>
          <a:p>
            <a:pPr algn="ctr"/>
            <a: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God’s promises never fail.</a:t>
            </a:r>
            <a:b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br>
            <a:r>
              <a:rPr lang="en-US" sz="4400" b="1" i="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“I will not violate my covenant or alter what my lips have uttered” (Psalm 89:34).</a:t>
            </a:r>
            <a:br>
              <a:rPr lang="en-US" sz="4400" b="1" i="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br>
            <a:endParaRPr lang="en-US" sz="4800" b="1" i="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endParaRPr>
          </a:p>
        </p:txBody>
      </p:sp>
    </p:spTree>
    <p:extLst>
      <p:ext uri="{BB962C8B-B14F-4D97-AF65-F5344CB8AC3E}">
        <p14:creationId xmlns:p14="http://schemas.microsoft.com/office/powerpoint/2010/main" val="123293406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452" t="15000" r="452" b="10542"/>
          <a:stretch/>
        </p:blipFill>
        <p:spPr>
          <a:xfrm>
            <a:off x="-178420" y="0"/>
            <a:ext cx="12519102" cy="6891454"/>
          </a:xfrm>
          <a:prstGeom prst="rect">
            <a:avLst/>
          </a:prstGeom>
        </p:spPr>
      </p:pic>
      <p:sp>
        <p:nvSpPr>
          <p:cNvPr id="7" name="Rectangle 6"/>
          <p:cNvSpPr/>
          <p:nvPr/>
        </p:nvSpPr>
        <p:spPr>
          <a:xfrm>
            <a:off x="234174" y="880946"/>
            <a:ext cx="11719934" cy="4216539"/>
          </a:xfrm>
          <a:prstGeom prst="rect">
            <a:avLst/>
          </a:prstGeom>
          <a:noFill/>
        </p:spPr>
        <p:txBody>
          <a:bodyPr wrap="square" lIns="91440" tIns="45720" rIns="91440" bIns="45720">
            <a:spAutoFit/>
          </a:bodyPr>
          <a:lstStyle/>
          <a:p>
            <a:pPr algn="ctr"/>
            <a:r>
              <a:rPr lang="en-US" sz="4400" b="1" i="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“You know with all your heart and soul that not one of all the good promises the Lord your God gave you has failed. Every promise has been fulfilled; not one has failed” (Jos. 23:14).</a:t>
            </a:r>
            <a:br>
              <a:rPr lang="en-US" sz="4400" b="1" i="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br>
            <a:endParaRPr lang="en-US" sz="4800" b="1" i="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endParaRPr>
          </a:p>
        </p:txBody>
      </p:sp>
    </p:spTree>
    <p:extLst>
      <p:ext uri="{BB962C8B-B14F-4D97-AF65-F5344CB8AC3E}">
        <p14:creationId xmlns:p14="http://schemas.microsoft.com/office/powerpoint/2010/main" val="117544269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452" t="15000" r="452" b="10542"/>
          <a:stretch/>
        </p:blipFill>
        <p:spPr>
          <a:xfrm>
            <a:off x="-178420" y="0"/>
            <a:ext cx="12519102" cy="6891454"/>
          </a:xfrm>
          <a:prstGeom prst="rect">
            <a:avLst/>
          </a:prstGeom>
        </p:spPr>
      </p:pic>
      <p:sp>
        <p:nvSpPr>
          <p:cNvPr id="7" name="Rectangle 6"/>
          <p:cNvSpPr/>
          <p:nvPr/>
        </p:nvSpPr>
        <p:spPr>
          <a:xfrm>
            <a:off x="401443" y="880946"/>
            <a:ext cx="11385395" cy="5878532"/>
          </a:xfrm>
          <a:prstGeom prst="rect">
            <a:avLst/>
          </a:prstGeom>
          <a:noFill/>
        </p:spPr>
        <p:txBody>
          <a:bodyPr wrap="square" lIns="91440" tIns="45720" rIns="91440" bIns="45720">
            <a:spAutoFit/>
          </a:bodyPr>
          <a:lstStyle/>
          <a:p>
            <a: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Grades 5-6 Read:</a:t>
            </a:r>
            <a:b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br>
            <a:r>
              <a:rPr lang="en-US" sz="4800" b="1" i="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He will do what is just and right in the land.  </a:t>
            </a:r>
            <a:r>
              <a:rPr lang="en-US" sz="4800" b="1" i="1" dirty="0" smtClean="0">
                <a:ln w="9525">
                  <a:solidFill>
                    <a:schemeClr val="bg1"/>
                  </a:solidFill>
                  <a:prstDash val="solid"/>
                </a:ln>
                <a:effectLst>
                  <a:outerShdw blurRad="12700" dist="38100" dir="2700000" algn="tl" rotWithShape="0">
                    <a:schemeClr val="bg1">
                      <a:lumMod val="50000"/>
                    </a:schemeClr>
                  </a:outerShdw>
                </a:effectLst>
                <a:latin typeface="Sansation"/>
              </a:rPr>
              <a:t>In those days Judah will be saved and Jerusalem will live in safety.  This is the name by which it will be called: The Lord Our Righteous Savior.’”</a:t>
            </a:r>
            <a:r>
              <a:rPr lang="en-US" sz="4000" b="1" i="1" dirty="0" smtClean="0">
                <a:ln w="9525">
                  <a:solidFill>
                    <a:schemeClr val="bg1"/>
                  </a:solidFill>
                  <a:prstDash val="solid"/>
                </a:ln>
                <a:effectLst>
                  <a:outerShdw blurRad="12700" dist="38100" dir="2700000" algn="tl" rotWithShape="0">
                    <a:schemeClr val="bg1">
                      <a:lumMod val="50000"/>
                    </a:schemeClr>
                  </a:outerShdw>
                </a:effectLst>
                <a:latin typeface="Sansation"/>
              </a:rPr>
              <a:t>(Jeremiah 33:14-16)</a:t>
            </a:r>
            <a: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
            </a:r>
            <a:b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br>
            <a:endParaRPr lang="en-US" sz="4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endParaRPr>
          </a:p>
        </p:txBody>
      </p:sp>
    </p:spTree>
    <p:extLst>
      <p:ext uri="{BB962C8B-B14F-4D97-AF65-F5344CB8AC3E}">
        <p14:creationId xmlns:p14="http://schemas.microsoft.com/office/powerpoint/2010/main" val="422005228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452" t="15000" r="452" b="10542"/>
          <a:stretch/>
        </p:blipFill>
        <p:spPr>
          <a:xfrm>
            <a:off x="-178420" y="0"/>
            <a:ext cx="12519102" cy="6891454"/>
          </a:xfrm>
          <a:prstGeom prst="rect">
            <a:avLst/>
          </a:prstGeom>
        </p:spPr>
      </p:pic>
      <p:sp>
        <p:nvSpPr>
          <p:cNvPr id="7" name="Rectangle 6"/>
          <p:cNvSpPr/>
          <p:nvPr/>
        </p:nvSpPr>
        <p:spPr>
          <a:xfrm>
            <a:off x="401443" y="880946"/>
            <a:ext cx="11385395" cy="3016210"/>
          </a:xfrm>
          <a:prstGeom prst="rect">
            <a:avLst/>
          </a:prstGeom>
          <a:noFill/>
        </p:spPr>
        <p:txBody>
          <a:bodyPr wrap="square" lIns="91440" tIns="45720" rIns="91440" bIns="45720">
            <a:spAutoFit/>
          </a:bodyPr>
          <a:lstStyle/>
          <a:p>
            <a: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CCC Reads:</a:t>
            </a:r>
            <a:b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br>
            <a: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a:t>
            </a:r>
            <a:r>
              <a:rPr lang="en-US" sz="4800" b="1" i="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We wait in </a:t>
            </a:r>
            <a:r>
              <a:rPr lang="en-US" sz="5400" b="1" i="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hope</a:t>
            </a:r>
            <a:r>
              <a:rPr lang="en-US" sz="4400" b="1" i="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 </a:t>
            </a:r>
            <a:r>
              <a:rPr lang="en-US" sz="4800" b="1" i="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for the Lord; he is our help and our shield” (Ps. 33:20).</a:t>
            </a:r>
            <a: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
            </a:r>
            <a:b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br>
            <a:endParaRPr lang="en-US" sz="4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endParaRPr>
          </a:p>
        </p:txBody>
      </p:sp>
    </p:spTree>
    <p:extLst>
      <p:ext uri="{BB962C8B-B14F-4D97-AF65-F5344CB8AC3E}">
        <p14:creationId xmlns:p14="http://schemas.microsoft.com/office/powerpoint/2010/main" val="284330311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452" t="15000" r="452" b="10542"/>
          <a:stretch/>
        </p:blipFill>
        <p:spPr>
          <a:xfrm>
            <a:off x="-178420" y="0"/>
            <a:ext cx="12519102" cy="6891454"/>
          </a:xfrm>
          <a:prstGeom prst="rect">
            <a:avLst/>
          </a:prstGeom>
        </p:spPr>
      </p:pic>
      <p:sp>
        <p:nvSpPr>
          <p:cNvPr id="7" name="Rectangle 6"/>
          <p:cNvSpPr/>
          <p:nvPr/>
        </p:nvSpPr>
        <p:spPr>
          <a:xfrm>
            <a:off x="401443" y="880946"/>
            <a:ext cx="11385395" cy="5878532"/>
          </a:xfrm>
          <a:prstGeom prst="rect">
            <a:avLst/>
          </a:prstGeom>
          <a:noFill/>
        </p:spPr>
        <p:txBody>
          <a:bodyPr wrap="square" lIns="91440" tIns="45720" rIns="91440" bIns="45720">
            <a:spAutoFit/>
          </a:bodyPr>
          <a:lstStyle/>
          <a:p>
            <a: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Grades 5-6 Read:</a:t>
            </a:r>
            <a:b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br>
            <a: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a:t>
            </a:r>
            <a:r>
              <a:rPr lang="en-US" sz="4800" b="1" i="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In the beginning was the Word, and the Word was with God, and the Word was God.  He was with God in the beginning.  Through him all things were made; without him nothing was made that has been made.</a:t>
            </a:r>
            <a: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
            </a:r>
            <a:b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br>
            <a:endParaRPr lang="en-US" sz="4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endParaRPr>
          </a:p>
        </p:txBody>
      </p:sp>
    </p:spTree>
    <p:extLst>
      <p:ext uri="{BB962C8B-B14F-4D97-AF65-F5344CB8AC3E}">
        <p14:creationId xmlns:p14="http://schemas.microsoft.com/office/powerpoint/2010/main" val="329261515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452" t="15000" r="452" b="10542"/>
          <a:stretch/>
        </p:blipFill>
        <p:spPr>
          <a:xfrm>
            <a:off x="-178420" y="0"/>
            <a:ext cx="12519102" cy="6891454"/>
          </a:xfrm>
          <a:prstGeom prst="rect">
            <a:avLst/>
          </a:prstGeom>
        </p:spPr>
      </p:pic>
      <p:sp>
        <p:nvSpPr>
          <p:cNvPr id="7" name="Rectangle 6"/>
          <p:cNvSpPr/>
          <p:nvPr/>
        </p:nvSpPr>
        <p:spPr>
          <a:xfrm>
            <a:off x="401443" y="880946"/>
            <a:ext cx="11385395" cy="4154984"/>
          </a:xfrm>
          <a:prstGeom prst="rect">
            <a:avLst/>
          </a:prstGeom>
          <a:noFill/>
        </p:spPr>
        <p:txBody>
          <a:bodyPr wrap="square" lIns="91440" tIns="45720" rIns="91440" bIns="45720">
            <a:spAutoFit/>
          </a:bodyPr>
          <a:lstStyle/>
          <a:p>
            <a: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Grades 5-6 Read:</a:t>
            </a:r>
            <a:b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br>
            <a:r>
              <a:rPr lang="en-US" sz="4400" b="1" i="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In him was life, and that life was the light of all mankind.  The light shines in the darkness, and the darkness has not overcome it” (John 1:1-5).</a:t>
            </a:r>
            <a: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
            </a:r>
            <a:b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br>
            <a:endParaRPr lang="en-US" sz="4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endParaRPr>
          </a:p>
        </p:txBody>
      </p:sp>
    </p:spTree>
    <p:extLst>
      <p:ext uri="{BB962C8B-B14F-4D97-AF65-F5344CB8AC3E}">
        <p14:creationId xmlns:p14="http://schemas.microsoft.com/office/powerpoint/2010/main" val="159077734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452" t="15000" r="452" b="10542"/>
          <a:stretch/>
        </p:blipFill>
        <p:spPr>
          <a:xfrm>
            <a:off x="-178420" y="0"/>
            <a:ext cx="12519102" cy="6891454"/>
          </a:xfrm>
          <a:prstGeom prst="rect">
            <a:avLst/>
          </a:prstGeom>
        </p:spPr>
      </p:pic>
      <p:sp>
        <p:nvSpPr>
          <p:cNvPr id="7" name="Rectangle 6"/>
          <p:cNvSpPr/>
          <p:nvPr/>
        </p:nvSpPr>
        <p:spPr>
          <a:xfrm>
            <a:off x="401443" y="880946"/>
            <a:ext cx="11385395" cy="5232202"/>
          </a:xfrm>
          <a:prstGeom prst="rect">
            <a:avLst/>
          </a:prstGeom>
          <a:noFill/>
        </p:spPr>
        <p:txBody>
          <a:bodyPr wrap="square" lIns="91440" tIns="45720" rIns="91440" bIns="45720">
            <a:spAutoFit/>
          </a:bodyPr>
          <a:lstStyle/>
          <a:p>
            <a: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CCC Reads:</a:t>
            </a:r>
            <a:b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br>
            <a: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a:t>
            </a:r>
            <a:r>
              <a:rPr lang="en-US" sz="4800" b="1" i="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Show me your ways, Lord, teach me your paths.  Guide me in your truth and teach me, for you are God my Savior, and my </a:t>
            </a:r>
            <a:r>
              <a:rPr lang="en-US" sz="5400" b="1" i="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hope</a:t>
            </a:r>
            <a:r>
              <a:rPr lang="en-US" sz="4800" b="1" i="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 is in you all day long” (Psalm 25:4-5).</a:t>
            </a:r>
            <a: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
            </a:r>
            <a:b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br>
            <a:endParaRPr lang="en-US" sz="4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endParaRPr>
          </a:p>
        </p:txBody>
      </p:sp>
    </p:spTree>
    <p:extLst>
      <p:ext uri="{BB962C8B-B14F-4D97-AF65-F5344CB8AC3E}">
        <p14:creationId xmlns:p14="http://schemas.microsoft.com/office/powerpoint/2010/main" val="241493315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452" t="15000" r="452" b="10542"/>
          <a:stretch/>
        </p:blipFill>
        <p:spPr>
          <a:xfrm>
            <a:off x="-178420" y="0"/>
            <a:ext cx="12519102" cy="6891454"/>
          </a:xfrm>
          <a:prstGeom prst="rect">
            <a:avLst/>
          </a:prstGeom>
        </p:spPr>
      </p:pic>
      <p:sp>
        <p:nvSpPr>
          <p:cNvPr id="7" name="Rectangle 6"/>
          <p:cNvSpPr/>
          <p:nvPr/>
        </p:nvSpPr>
        <p:spPr>
          <a:xfrm>
            <a:off x="401443" y="880946"/>
            <a:ext cx="11385395" cy="4247317"/>
          </a:xfrm>
          <a:prstGeom prst="rect">
            <a:avLst/>
          </a:prstGeom>
          <a:noFill/>
        </p:spPr>
        <p:txBody>
          <a:bodyPr wrap="square" lIns="91440" tIns="45720" rIns="91440" bIns="45720">
            <a:spAutoFit/>
          </a:bodyPr>
          <a:lstStyle/>
          <a:p>
            <a: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Together:</a:t>
            </a:r>
            <a:b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br>
            <a: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a:t>
            </a:r>
            <a:r>
              <a:rPr lang="en-US" sz="4400" b="1" i="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Yes, my soul, find rest in God; my </a:t>
            </a:r>
            <a:r>
              <a:rPr lang="en-US" sz="4800" b="1" i="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hope</a:t>
            </a:r>
            <a:r>
              <a:rPr lang="en-US" sz="4400" b="1" i="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 comes from him.  Truly he is my rock and my salvation; he is my fortress, I will not be shaken” (Psalm 62:5-6).</a:t>
            </a:r>
            <a: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
            </a:r>
            <a:b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br>
            <a:endParaRPr lang="en-US" sz="4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endParaRPr>
          </a:p>
        </p:txBody>
      </p:sp>
    </p:spTree>
    <p:extLst>
      <p:ext uri="{BB962C8B-B14F-4D97-AF65-F5344CB8AC3E}">
        <p14:creationId xmlns:p14="http://schemas.microsoft.com/office/powerpoint/2010/main" val="360741914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452" t="15000" r="452" b="10542"/>
          <a:stretch/>
        </p:blipFill>
        <p:spPr>
          <a:xfrm>
            <a:off x="-178420" y="0"/>
            <a:ext cx="12519102" cy="6891454"/>
          </a:xfrm>
          <a:prstGeom prst="rect">
            <a:avLst/>
          </a:prstGeom>
        </p:spPr>
      </p:pic>
      <p:sp>
        <p:nvSpPr>
          <p:cNvPr id="7" name="Rectangle 6"/>
          <p:cNvSpPr/>
          <p:nvPr/>
        </p:nvSpPr>
        <p:spPr>
          <a:xfrm>
            <a:off x="401443" y="880946"/>
            <a:ext cx="11385395" cy="1446550"/>
          </a:xfrm>
          <a:prstGeom prst="rect">
            <a:avLst/>
          </a:prstGeom>
          <a:noFill/>
        </p:spPr>
        <p:txBody>
          <a:bodyPr wrap="square" lIns="91440" tIns="45720" rIns="91440" bIns="45720">
            <a:spAutoFit/>
          </a:bodyPr>
          <a:lstStyle/>
          <a:p>
            <a:pPr algn="ctr"/>
            <a: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t>The days are coming …</a:t>
            </a:r>
            <a:br>
              <a:rPr lang="en-US" sz="4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rPr>
            </a:br>
            <a:endParaRPr lang="en-US" sz="4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Sansation"/>
            </a:endParaRPr>
          </a:p>
        </p:txBody>
      </p:sp>
    </p:spTree>
    <p:extLst>
      <p:ext uri="{BB962C8B-B14F-4D97-AF65-F5344CB8AC3E}">
        <p14:creationId xmlns:p14="http://schemas.microsoft.com/office/powerpoint/2010/main" val="419627008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TotalTime>
  <Words>353</Words>
  <Application>Microsoft Office PowerPoint</Application>
  <PresentationFormat>Widescreen</PresentationFormat>
  <Paragraphs>26</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Sansation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Shirley Esau</dc:creator>
  <cp:lastModifiedBy>Shirley Esau</cp:lastModifiedBy>
  <cp:revision>13</cp:revision>
  <dcterms:created xsi:type="dcterms:W3CDTF">2014-11-28T20:29:41Z</dcterms:created>
  <dcterms:modified xsi:type="dcterms:W3CDTF">2014-11-28T21:06:51Z</dcterms:modified>
</cp:coreProperties>
</file>