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315" r:id="rId3"/>
    <p:sldId id="317" r:id="rId4"/>
    <p:sldId id="304" r:id="rId5"/>
    <p:sldId id="316" r:id="rId6"/>
    <p:sldId id="307" r:id="rId7"/>
    <p:sldId id="318" r:id="rId8"/>
    <p:sldId id="327" r:id="rId9"/>
    <p:sldId id="319" r:id="rId10"/>
    <p:sldId id="320" r:id="rId11"/>
    <p:sldId id="321" r:id="rId12"/>
    <p:sldId id="322" r:id="rId13"/>
    <p:sldId id="323" r:id="rId14"/>
    <p:sldId id="325" r:id="rId15"/>
    <p:sldId id="326" r:id="rId16"/>
    <p:sldId id="324" r:id="rId17"/>
    <p:sldId id="328" r:id="rId18"/>
    <p:sldId id="32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956" autoAdjust="0"/>
    <p:restoredTop sz="94660"/>
  </p:normalViewPr>
  <p:slideViewPr>
    <p:cSldViewPr snapToGrid="0" showGuides="1">
      <p:cViewPr varScale="1">
        <p:scale>
          <a:sx n="85" d="100"/>
          <a:sy n="85" d="100"/>
        </p:scale>
        <p:origin x="96" y="612"/>
      </p:cViewPr>
      <p:guideLst>
        <p:guide orient="horz" pos="2160"/>
        <p:guide pos="3840"/>
      </p:guideLst>
    </p:cSldViewPr>
  </p:slideViewPr>
  <p:notesTextViewPr>
    <p:cViewPr>
      <p:scale>
        <a:sx n="1" d="1"/>
        <a:sy n="1" d="1"/>
      </p:scale>
      <p:origin x="0" y="0"/>
    </p:cViewPr>
  </p:notesTextViewPr>
  <p:sorterViewPr>
    <p:cViewPr>
      <p:scale>
        <a:sx n="110" d="100"/>
        <a:sy n="110" d="100"/>
      </p:scale>
      <p:origin x="0" y="-58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35025002"/>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07663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3182430" cy="1767840"/>
          </a:xfrm>
          <a:prstGeom prst="rect">
            <a:avLst/>
          </a:prstGeom>
        </p:spPr>
      </p:pic>
    </p:spTree>
    <p:extLst>
      <p:ext uri="{BB962C8B-B14F-4D97-AF65-F5344CB8AC3E}">
        <p14:creationId xmlns:p14="http://schemas.microsoft.com/office/powerpoint/2010/main" val="668347982"/>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737072"/>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1147725"/>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C9CE321-7316-4DC8-8D8F-931B1F272B8A}" type="datetimeFigureOut">
              <a:rPr lang="en-CA" smtClean="0"/>
              <a:t>2018-02-26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3294E82-68E3-4270-AC92-32DCE9873A13}" type="slidenum">
              <a:rPr lang="en-CA" smtClean="0"/>
              <a:t>‹#›</a:t>
            </a:fld>
            <a:endParaRPr lang="en-CA"/>
          </a:p>
        </p:txBody>
      </p:sp>
    </p:spTree>
    <p:extLst>
      <p:ext uri="{BB962C8B-B14F-4D97-AF65-F5344CB8AC3E}">
        <p14:creationId xmlns:p14="http://schemas.microsoft.com/office/powerpoint/2010/main" val="1815957952"/>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CE321-7316-4DC8-8D8F-931B1F272B8A}" type="datetimeFigureOut">
              <a:rPr lang="en-CA" smtClean="0"/>
              <a:t>2018-02-26</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294E82-68E3-4270-AC92-32DCE9873A13}" type="slidenum">
              <a:rPr lang="en-CA" smtClean="0"/>
              <a:t>‹#›</a:t>
            </a:fld>
            <a:endParaRPr lang="en-CA"/>
          </a:p>
        </p:txBody>
      </p:sp>
    </p:spTree>
    <p:extLst>
      <p:ext uri="{BB962C8B-B14F-4D97-AF65-F5344CB8AC3E}">
        <p14:creationId xmlns:p14="http://schemas.microsoft.com/office/powerpoint/2010/main" val="83939512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5" r:id="rId3"/>
    <p:sldLayoutId id="2147483658" r:id="rId4"/>
    <p:sldLayoutId id="2147483657" r:id="rId5"/>
    <p:sldLayoutId id="2147483659" r:id="rId6"/>
  </p:sldLayoutIdLst>
  <p:transition spd="med">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81625" y="279318"/>
            <a:ext cx="2372756" cy="1107996"/>
          </a:xfrm>
          <a:prstGeom prst="rect">
            <a:avLst/>
          </a:prstGeom>
          <a:noFill/>
        </p:spPr>
        <p:txBody>
          <a:bodyPr wrap="square" lIns="91440" tIns="45720" rIns="91440" bIns="45720">
            <a:spAutoFit/>
          </a:bodyPr>
          <a:lstStyle/>
          <a:p>
            <a:pPr algn="ctr" defTabSz="540000">
              <a:spcBef>
                <a:spcPts val="300"/>
              </a:spcBef>
              <a:spcAft>
                <a:spcPts val="300"/>
              </a:spcAft>
            </a:pPr>
            <a:r>
              <a:rPr lang="en-CA" sz="66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687404436"/>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018" y="1814102"/>
            <a:ext cx="11774658" cy="3046988"/>
          </a:xfrm>
          <a:prstGeom prst="rect">
            <a:avLst/>
          </a:prstGeom>
          <a:noFill/>
        </p:spPr>
        <p:txBody>
          <a:bodyPr wrap="square" lIns="91440" tIns="45720" rIns="91440" bIns="45720">
            <a:spAutoFit/>
          </a:bodyPr>
          <a:lstStyle/>
          <a:p>
            <a:pPr defTabSz="540000">
              <a:spcBef>
                <a:spcPts val="300"/>
              </a:spcBef>
              <a:spcAft>
                <a:spcPts val="300"/>
              </a:spcAft>
            </a:pPr>
            <a:r>
              <a:rPr lang="en-CA" sz="3200" b="1" baseline="30000" dirty="0">
                <a:ln w="9525">
                  <a:solidFill>
                    <a:schemeClr val="tx1"/>
                  </a:solidFill>
                  <a:prstDash val="solid"/>
                </a:ln>
                <a:solidFill>
                  <a:schemeClr val="bg1"/>
                </a:solidFill>
              </a:rPr>
              <a:t>1</a:t>
            </a:r>
            <a:r>
              <a:rPr lang="en-CA" sz="3200" b="1" dirty="0">
                <a:ln w="9525">
                  <a:solidFill>
                    <a:schemeClr val="tx1"/>
                  </a:solidFill>
                  <a:prstDash val="solid"/>
                </a:ln>
                <a:solidFill>
                  <a:schemeClr val="bg1"/>
                </a:solidFill>
              </a:rPr>
              <a:t> </a:t>
            </a:r>
            <a:r>
              <a:rPr lang="en-CA" sz="3200" b="1" baseline="30000" dirty="0" err="1">
                <a:ln w="9525">
                  <a:solidFill>
                    <a:schemeClr val="tx1"/>
                  </a:solidFill>
                  <a:prstDash val="solid"/>
                </a:ln>
                <a:solidFill>
                  <a:schemeClr val="bg1"/>
                </a:solidFill>
              </a:rPr>
              <a:t>Cor</a:t>
            </a:r>
            <a:r>
              <a:rPr lang="en-CA" sz="3200" b="1" baseline="30000" dirty="0">
                <a:ln w="9525">
                  <a:solidFill>
                    <a:schemeClr val="tx1"/>
                  </a:solidFill>
                  <a:prstDash val="solid"/>
                </a:ln>
                <a:solidFill>
                  <a:schemeClr val="bg1"/>
                </a:solidFill>
              </a:rPr>
              <a:t> 10:19 -21</a:t>
            </a:r>
            <a:r>
              <a:rPr lang="en-CA" sz="3200" b="1" dirty="0">
                <a:ln w="9525">
                  <a:solidFill>
                    <a:schemeClr val="tx1"/>
                  </a:solidFill>
                  <a:prstDash val="solid"/>
                </a:ln>
                <a:solidFill>
                  <a:schemeClr val="bg1"/>
                </a:solidFill>
              </a:rPr>
              <a:t> “What am I trying to say? Am I saying that food offered to idols has some significance, or that idols are real gods? No, not at all. I am saying that these sacrifices are offered to demons, not to God. And I don’t want you to participate with demons. You cannot drink from the cup of the Lord and from the cup of demons, too. You cannot eat at the Lord’s Table and at the table of demons, too. </a:t>
            </a:r>
          </a:p>
        </p:txBody>
      </p:sp>
      <p:sp>
        <p:nvSpPr>
          <p:cNvPr id="3" name="Rectangle 2"/>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4018462865"/>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018" y="1814102"/>
            <a:ext cx="11774658" cy="2554545"/>
          </a:xfrm>
          <a:prstGeom prst="rect">
            <a:avLst/>
          </a:prstGeom>
          <a:noFill/>
        </p:spPr>
        <p:txBody>
          <a:bodyPr wrap="square" lIns="91440" tIns="45720" rIns="91440" bIns="45720">
            <a:spAutoFit/>
          </a:bodyPr>
          <a:lstStyle/>
          <a:p>
            <a:pPr defTabSz="540000">
              <a:spcBef>
                <a:spcPts val="300"/>
              </a:spcBef>
              <a:spcAft>
                <a:spcPts val="300"/>
              </a:spcAft>
            </a:pPr>
            <a:r>
              <a:rPr lang="en-CA" sz="3200" b="1" baseline="30000" dirty="0">
                <a:ln w="9525">
                  <a:solidFill>
                    <a:schemeClr val="tx1"/>
                  </a:solidFill>
                  <a:prstDash val="solid"/>
                </a:ln>
                <a:solidFill>
                  <a:schemeClr val="bg1"/>
                </a:solidFill>
              </a:rPr>
              <a:t>1</a:t>
            </a:r>
            <a:r>
              <a:rPr lang="en-CA" sz="3200" b="1" dirty="0">
                <a:ln w="9525">
                  <a:solidFill>
                    <a:schemeClr val="tx1"/>
                  </a:solidFill>
                  <a:prstDash val="solid"/>
                </a:ln>
                <a:solidFill>
                  <a:schemeClr val="bg1"/>
                </a:solidFill>
              </a:rPr>
              <a:t> </a:t>
            </a:r>
            <a:r>
              <a:rPr lang="en-CA" sz="3200" b="1" baseline="30000" dirty="0" err="1">
                <a:ln w="9525">
                  <a:solidFill>
                    <a:schemeClr val="tx1"/>
                  </a:solidFill>
                  <a:prstDash val="solid"/>
                </a:ln>
                <a:solidFill>
                  <a:schemeClr val="bg1"/>
                </a:solidFill>
              </a:rPr>
              <a:t>Cor</a:t>
            </a:r>
            <a:r>
              <a:rPr lang="en-CA" sz="3200" b="1" baseline="30000" dirty="0">
                <a:ln w="9525">
                  <a:solidFill>
                    <a:schemeClr val="tx1"/>
                  </a:solidFill>
                  <a:prstDash val="solid"/>
                </a:ln>
                <a:solidFill>
                  <a:schemeClr val="bg1"/>
                </a:solidFill>
              </a:rPr>
              <a:t> 10:22 -24 </a:t>
            </a:r>
            <a:r>
              <a:rPr lang="en-CA" sz="3200" b="1" dirty="0">
                <a:ln w="9525">
                  <a:solidFill>
                    <a:schemeClr val="tx1"/>
                  </a:solidFill>
                  <a:prstDash val="solid"/>
                </a:ln>
                <a:solidFill>
                  <a:schemeClr val="bg1"/>
                </a:solidFill>
              </a:rPr>
              <a:t>What? Do we dare to rouse the Lord’s jealousy? Do you think we are stronger than he is? You say, “I am allowed to do anything —but not everything is good for you. You say, “I am allowed to do anything”—but not everything is beneficial. Don’t be concerned for your own good but for the good of others.</a:t>
            </a:r>
          </a:p>
        </p:txBody>
      </p:sp>
      <p:sp>
        <p:nvSpPr>
          <p:cNvPr id="3" name="Rectangle 2"/>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849440126"/>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018" y="1814102"/>
            <a:ext cx="11774658" cy="4108817"/>
          </a:xfrm>
          <a:prstGeom prst="rect">
            <a:avLst/>
          </a:prstGeom>
          <a:noFill/>
        </p:spPr>
        <p:txBody>
          <a:bodyPr wrap="square" lIns="91440" tIns="45720" rIns="91440" bIns="45720">
            <a:spAutoFit/>
          </a:bodyPr>
          <a:lstStyle/>
          <a:p>
            <a:pPr defTabSz="540000">
              <a:spcBef>
                <a:spcPts val="300"/>
              </a:spcBef>
              <a:spcAft>
                <a:spcPts val="300"/>
              </a:spcAft>
            </a:pPr>
            <a:r>
              <a:rPr lang="en-CA" sz="3200" b="1" baseline="30000" dirty="0">
                <a:ln w="9525">
                  <a:solidFill>
                    <a:schemeClr val="tx1"/>
                  </a:solidFill>
                  <a:prstDash val="solid"/>
                </a:ln>
                <a:solidFill>
                  <a:schemeClr val="bg1"/>
                </a:solidFill>
              </a:rPr>
              <a:t>1</a:t>
            </a:r>
            <a:r>
              <a:rPr lang="en-CA" sz="3200" b="1" dirty="0">
                <a:ln w="9525">
                  <a:solidFill>
                    <a:schemeClr val="tx1"/>
                  </a:solidFill>
                  <a:prstDash val="solid"/>
                </a:ln>
                <a:solidFill>
                  <a:schemeClr val="bg1"/>
                </a:solidFill>
              </a:rPr>
              <a:t> </a:t>
            </a:r>
            <a:r>
              <a:rPr lang="en-CA" sz="3200" b="1" baseline="30000" dirty="0">
                <a:ln w="9525">
                  <a:solidFill>
                    <a:schemeClr val="tx1"/>
                  </a:solidFill>
                  <a:prstDash val="solid"/>
                </a:ln>
                <a:solidFill>
                  <a:schemeClr val="bg1"/>
                </a:solidFill>
              </a:rPr>
              <a:t>John 2:1a, 3-6</a:t>
            </a:r>
            <a:r>
              <a:rPr lang="en-CA" sz="3200" b="1" dirty="0">
                <a:ln w="9525">
                  <a:solidFill>
                    <a:schemeClr val="tx1"/>
                  </a:solidFill>
                  <a:prstDash val="solid"/>
                </a:ln>
                <a:solidFill>
                  <a:schemeClr val="bg1"/>
                </a:solidFill>
              </a:rPr>
              <a:t> My dear children, I am writing this to you so that you will not sin…</a:t>
            </a:r>
          </a:p>
          <a:p>
            <a:pPr defTabSz="540000">
              <a:spcBef>
                <a:spcPts val="300"/>
              </a:spcBef>
              <a:spcAft>
                <a:spcPts val="300"/>
              </a:spcAft>
            </a:pPr>
            <a:r>
              <a:rPr lang="en-CA" sz="3200" b="1" dirty="0">
                <a:ln w="9525">
                  <a:solidFill>
                    <a:schemeClr val="tx1"/>
                  </a:solidFill>
                  <a:prstDash val="solid"/>
                </a:ln>
                <a:solidFill>
                  <a:schemeClr val="bg1"/>
                </a:solidFill>
              </a:rPr>
              <a:t>And we can be sure that we know him if we obey his commandments. If someone claims, “I know God,” but doesn’t obey God’s commandments, that person is a liar and is not living in the truth. But those who obey God’s word truly show how completely they love him. That is how we know we are living in him. Those who say they live in God should live their lives as Jesus did.</a:t>
            </a:r>
          </a:p>
        </p:txBody>
      </p:sp>
      <p:sp>
        <p:nvSpPr>
          <p:cNvPr id="3" name="Rectangle 2"/>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1923483123"/>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1889" y="1991557"/>
            <a:ext cx="11268221" cy="1646605"/>
          </a:xfrm>
          <a:prstGeom prst="rect">
            <a:avLst/>
          </a:prstGeom>
          <a:noFill/>
        </p:spPr>
        <p:txBody>
          <a:bodyPr wrap="square" lIns="91440" tIns="45720" rIns="91440" bIns="45720">
            <a:spAutoFit/>
          </a:bodyPr>
          <a:lstStyle/>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Pursue Holiness</a:t>
            </a:r>
          </a:p>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God’s grace empowers us</a:t>
            </a:r>
          </a:p>
        </p:txBody>
      </p:sp>
      <p:sp>
        <p:nvSpPr>
          <p:cNvPr id="4" name="Rectangle 3"/>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
        <p:nvSpPr>
          <p:cNvPr id="5" name="Rectangle 4"/>
          <p:cNvSpPr/>
          <p:nvPr/>
        </p:nvSpPr>
        <p:spPr>
          <a:xfrm>
            <a:off x="4669999" y="275678"/>
            <a:ext cx="2852002" cy="830997"/>
          </a:xfrm>
          <a:prstGeom prst="rect">
            <a:avLst/>
          </a:prstGeom>
          <a:noFill/>
        </p:spPr>
        <p:txBody>
          <a:bodyPr wrap="square" lIns="91440" tIns="45720" rIns="91440" bIns="45720">
            <a:spAutoFit/>
          </a:bodyPr>
          <a:lstStyle/>
          <a:p>
            <a:pPr algn="ctr" defTabSz="540000">
              <a:spcBef>
                <a:spcPts val="300"/>
              </a:spcBef>
              <a:spcAft>
                <a:spcPts val="300"/>
              </a:spcAft>
            </a:pPr>
            <a:r>
              <a:rPr lang="en-CA" sz="4800" b="1" u="sng" dirty="0">
                <a:ln w="9525">
                  <a:solidFill>
                    <a:schemeClr val="tx1"/>
                  </a:solidFill>
                  <a:prstDash val="solid"/>
                </a:ln>
                <a:solidFill>
                  <a:schemeClr val="bg1"/>
                </a:solidFill>
              </a:rPr>
              <a:t>This Week</a:t>
            </a:r>
          </a:p>
        </p:txBody>
      </p:sp>
      <p:sp>
        <p:nvSpPr>
          <p:cNvPr id="7" name="Rectangle 6"/>
          <p:cNvSpPr/>
          <p:nvPr/>
        </p:nvSpPr>
        <p:spPr>
          <a:xfrm>
            <a:off x="208670" y="4046134"/>
            <a:ext cx="11774658" cy="2554545"/>
          </a:xfrm>
          <a:prstGeom prst="rect">
            <a:avLst/>
          </a:prstGeom>
          <a:noFill/>
        </p:spPr>
        <p:txBody>
          <a:bodyPr wrap="square" lIns="91440" tIns="45720" rIns="91440" bIns="45720">
            <a:spAutoFit/>
          </a:bodyPr>
          <a:lstStyle/>
          <a:p>
            <a:pPr defTabSz="540000">
              <a:spcBef>
                <a:spcPts val="300"/>
              </a:spcBef>
              <a:spcAft>
                <a:spcPts val="300"/>
              </a:spcAft>
            </a:pPr>
            <a:r>
              <a:rPr lang="en-CA" sz="3200" b="1" baseline="30000" dirty="0">
                <a:ln w="9525">
                  <a:solidFill>
                    <a:schemeClr val="tx1"/>
                  </a:solidFill>
                  <a:prstDash val="solid"/>
                </a:ln>
                <a:solidFill>
                  <a:schemeClr val="bg1"/>
                </a:solidFill>
              </a:rPr>
              <a:t> 2 Cor.</a:t>
            </a:r>
            <a:r>
              <a:rPr lang="en-CA" sz="3200" b="1" dirty="0">
                <a:ln w="9525">
                  <a:solidFill>
                    <a:schemeClr val="tx1"/>
                  </a:solidFill>
                  <a:prstDash val="solid"/>
                </a:ln>
                <a:solidFill>
                  <a:schemeClr val="bg1"/>
                </a:solidFill>
              </a:rPr>
              <a:t> </a:t>
            </a:r>
            <a:r>
              <a:rPr lang="en-CA" sz="3200" b="1" baseline="30000" dirty="0">
                <a:ln w="9525">
                  <a:solidFill>
                    <a:schemeClr val="tx1"/>
                  </a:solidFill>
                  <a:prstDash val="solid"/>
                </a:ln>
                <a:solidFill>
                  <a:schemeClr val="bg1"/>
                </a:solidFill>
              </a:rPr>
              <a:t>12:7-9</a:t>
            </a:r>
            <a:r>
              <a:rPr lang="en-CA" sz="3200" b="1" dirty="0">
                <a:ln w="9525">
                  <a:solidFill>
                    <a:schemeClr val="tx1"/>
                  </a:solidFill>
                  <a:prstDash val="solid"/>
                </a:ln>
                <a:solidFill>
                  <a:schemeClr val="bg1"/>
                </a:solidFill>
              </a:rPr>
              <a:t> “…To keep me from becoming proud, I was given a thorn in my flesh, a messenger from Satan to torment me and keep me from becoming proud.”.. Three different times I begged the Lord to take it away. Each time he said, “My grace is all you need. My power works best in weakness...”</a:t>
            </a:r>
          </a:p>
        </p:txBody>
      </p:sp>
    </p:spTree>
    <p:extLst>
      <p:ext uri="{BB962C8B-B14F-4D97-AF65-F5344CB8AC3E}">
        <p14:creationId xmlns:p14="http://schemas.microsoft.com/office/powerpoint/2010/main" val="4189591"/>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018" y="1996986"/>
            <a:ext cx="11774658" cy="3123932"/>
          </a:xfrm>
          <a:prstGeom prst="rect">
            <a:avLst/>
          </a:prstGeom>
          <a:noFill/>
        </p:spPr>
        <p:txBody>
          <a:bodyPr wrap="square" lIns="91440" tIns="45720" rIns="91440" bIns="45720">
            <a:spAutoFit/>
          </a:bodyPr>
          <a:lstStyle/>
          <a:p>
            <a:pPr defTabSz="540000">
              <a:spcBef>
                <a:spcPts val="300"/>
              </a:spcBef>
              <a:spcAft>
                <a:spcPts val="300"/>
              </a:spcAft>
            </a:pPr>
            <a:r>
              <a:rPr lang="en-CA" sz="3200" b="1" baseline="30000" dirty="0">
                <a:ln w="9525">
                  <a:solidFill>
                    <a:schemeClr val="tx1"/>
                  </a:solidFill>
                  <a:prstDash val="solid"/>
                </a:ln>
                <a:solidFill>
                  <a:schemeClr val="bg1"/>
                </a:solidFill>
              </a:rPr>
              <a:t>Peter 1:2,3</a:t>
            </a:r>
            <a:r>
              <a:rPr lang="en-CA" sz="3200" b="1" dirty="0">
                <a:ln w="9525">
                  <a:solidFill>
                    <a:schemeClr val="tx1"/>
                  </a:solidFill>
                  <a:prstDash val="solid"/>
                </a:ln>
                <a:solidFill>
                  <a:schemeClr val="bg1"/>
                </a:solidFill>
              </a:rPr>
              <a:t> May God give you </a:t>
            </a:r>
            <a:r>
              <a:rPr lang="en-CA" sz="3200" b="1" i="1" u="sng" dirty="0">
                <a:ln w="9525">
                  <a:solidFill>
                    <a:schemeClr val="tx1"/>
                  </a:solidFill>
                  <a:prstDash val="solid"/>
                </a:ln>
                <a:solidFill>
                  <a:schemeClr val="bg1"/>
                </a:solidFill>
              </a:rPr>
              <a:t>more and more grace and peace as you grow</a:t>
            </a:r>
            <a:r>
              <a:rPr lang="en-CA" sz="3200" b="1" dirty="0">
                <a:ln w="9525">
                  <a:solidFill>
                    <a:schemeClr val="tx1"/>
                  </a:solidFill>
                  <a:prstDash val="solid"/>
                </a:ln>
                <a:solidFill>
                  <a:schemeClr val="bg1"/>
                </a:solidFill>
              </a:rPr>
              <a:t> in your knowledge of God and Jesus our Lord.</a:t>
            </a:r>
          </a:p>
          <a:p>
            <a:pPr defTabSz="540000">
              <a:spcBef>
                <a:spcPts val="300"/>
              </a:spcBef>
              <a:spcAft>
                <a:spcPts val="300"/>
              </a:spcAft>
            </a:pPr>
            <a:r>
              <a:rPr lang="en-CA" sz="3200" b="1" i="1" u="sng" dirty="0">
                <a:ln w="9525">
                  <a:solidFill>
                    <a:schemeClr val="tx1"/>
                  </a:solidFill>
                  <a:prstDash val="solid"/>
                </a:ln>
                <a:solidFill>
                  <a:schemeClr val="bg1"/>
                </a:solidFill>
              </a:rPr>
              <a:t>By his divine power, God has given us everything we need for living a godly life. </a:t>
            </a:r>
            <a:r>
              <a:rPr lang="en-CA" sz="3200" b="1" dirty="0">
                <a:ln w="9525">
                  <a:solidFill>
                    <a:schemeClr val="tx1"/>
                  </a:solidFill>
                  <a:prstDash val="solid"/>
                </a:ln>
                <a:solidFill>
                  <a:schemeClr val="bg1"/>
                </a:solidFill>
              </a:rPr>
              <a:t>We have received all of this by coming to know him, the one who called us to himself by means of his marvelous glory and excellence. </a:t>
            </a:r>
          </a:p>
        </p:txBody>
      </p:sp>
      <p:sp>
        <p:nvSpPr>
          <p:cNvPr id="3" name="Rectangle 2"/>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2472300213"/>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018" y="1996986"/>
            <a:ext cx="11774658" cy="3123932"/>
          </a:xfrm>
          <a:prstGeom prst="rect">
            <a:avLst/>
          </a:prstGeom>
          <a:noFill/>
        </p:spPr>
        <p:txBody>
          <a:bodyPr wrap="square" lIns="91440" tIns="45720" rIns="91440" bIns="45720">
            <a:spAutoFit/>
          </a:bodyPr>
          <a:lstStyle/>
          <a:p>
            <a:pPr defTabSz="540000">
              <a:spcBef>
                <a:spcPts val="300"/>
              </a:spcBef>
              <a:spcAft>
                <a:spcPts val="300"/>
              </a:spcAft>
            </a:pPr>
            <a:r>
              <a:rPr lang="en-CA" sz="3200" b="1" dirty="0">
                <a:ln w="9525">
                  <a:solidFill>
                    <a:schemeClr val="tx1"/>
                  </a:solidFill>
                  <a:prstDash val="solid"/>
                </a:ln>
                <a:solidFill>
                  <a:schemeClr val="bg1"/>
                </a:solidFill>
              </a:rPr>
              <a:t>“It would seem that grace gives us the ability to go beyond our normal abilities. We didn’t have the ability to deliver ourselves from hell; grace did. We shouldn’t live in freedom but grace enables us. We couldn’t change our nature; grace did. We don’t have the ability to live holy, but grace enables us!” </a:t>
            </a:r>
          </a:p>
          <a:p>
            <a:pPr defTabSz="540000">
              <a:spcBef>
                <a:spcPts val="300"/>
              </a:spcBef>
              <a:spcAft>
                <a:spcPts val="300"/>
              </a:spcAft>
            </a:pPr>
            <a:r>
              <a:rPr lang="en-CA" sz="3200" b="1" dirty="0">
                <a:ln w="9525">
                  <a:solidFill>
                    <a:schemeClr val="tx1"/>
                  </a:solidFill>
                  <a:prstDash val="solid"/>
                </a:ln>
                <a:solidFill>
                  <a:schemeClr val="bg1"/>
                </a:solidFill>
              </a:rPr>
              <a:t>									~ John </a:t>
            </a:r>
            <a:r>
              <a:rPr lang="en-CA" sz="3200" b="1" dirty="0" err="1">
                <a:ln w="9525">
                  <a:solidFill>
                    <a:schemeClr val="tx1"/>
                  </a:solidFill>
                  <a:prstDash val="solid"/>
                </a:ln>
                <a:solidFill>
                  <a:schemeClr val="bg1"/>
                </a:solidFill>
              </a:rPr>
              <a:t>Bevere</a:t>
            </a:r>
            <a:r>
              <a:rPr lang="en-CA" sz="3200" b="1" dirty="0">
                <a:ln w="9525">
                  <a:solidFill>
                    <a:schemeClr val="tx1"/>
                  </a:solidFill>
                  <a:prstDash val="solid"/>
                </a:ln>
                <a:solidFill>
                  <a:schemeClr val="bg1"/>
                </a:solidFill>
              </a:rPr>
              <a:t> ‘Good or God’ pp. 142</a:t>
            </a:r>
          </a:p>
        </p:txBody>
      </p:sp>
      <p:sp>
        <p:nvSpPr>
          <p:cNvPr id="3" name="Rectangle 2"/>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1039307325"/>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1889" y="1991551"/>
            <a:ext cx="11268221" cy="3939540"/>
          </a:xfrm>
          <a:prstGeom prst="rect">
            <a:avLst/>
          </a:prstGeom>
          <a:noFill/>
        </p:spPr>
        <p:txBody>
          <a:bodyPr wrap="square" lIns="91440" tIns="45720" rIns="91440" bIns="45720">
            <a:spAutoFit/>
          </a:bodyPr>
          <a:lstStyle/>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Recognize God is Good- Learn that from the scriptures.</a:t>
            </a:r>
          </a:p>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Live on Jesus Terms-TOTALLY surrendered to God</a:t>
            </a:r>
          </a:p>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Avoid shortcuts.</a:t>
            </a:r>
          </a:p>
        </p:txBody>
      </p:sp>
      <p:sp>
        <p:nvSpPr>
          <p:cNvPr id="4" name="Rectangle 3"/>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3546605549"/>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1889" y="1991557"/>
            <a:ext cx="11268221" cy="2462213"/>
          </a:xfrm>
          <a:prstGeom prst="rect">
            <a:avLst/>
          </a:prstGeom>
          <a:noFill/>
        </p:spPr>
        <p:txBody>
          <a:bodyPr wrap="square" lIns="91440" tIns="45720" rIns="91440" bIns="45720">
            <a:spAutoFit/>
          </a:bodyPr>
          <a:lstStyle/>
          <a:p>
            <a:pPr marL="914400" indent="-914400">
              <a:spcBef>
                <a:spcPts val="300"/>
              </a:spcBef>
              <a:spcAft>
                <a:spcPts val="300"/>
              </a:spcAft>
              <a:buFont typeface="+mj-lt"/>
              <a:buAutoNum type="arabicPeriod" startAt="4"/>
            </a:pPr>
            <a:r>
              <a:rPr lang="en-CA" sz="4800" b="1" kern="800" dirty="0">
                <a:ln w="9525">
                  <a:solidFill>
                    <a:schemeClr val="tx1"/>
                  </a:solidFill>
                  <a:prstDash val="solid"/>
                </a:ln>
                <a:solidFill>
                  <a:schemeClr val="bg1"/>
                </a:solidFill>
              </a:rPr>
              <a:t>Pursue Holiness</a:t>
            </a:r>
          </a:p>
          <a:p>
            <a:pPr marL="914400" indent="-914400">
              <a:spcBef>
                <a:spcPts val="300"/>
              </a:spcBef>
              <a:spcAft>
                <a:spcPts val="300"/>
              </a:spcAft>
              <a:buFont typeface="+mj-lt"/>
              <a:buAutoNum type="arabicPeriod" startAt="4"/>
            </a:pPr>
            <a:r>
              <a:rPr lang="en-CA" sz="4800" b="1" kern="800" dirty="0">
                <a:ln w="9525">
                  <a:solidFill>
                    <a:schemeClr val="tx1"/>
                  </a:solidFill>
                  <a:prstDash val="solid"/>
                </a:ln>
                <a:solidFill>
                  <a:schemeClr val="bg1"/>
                </a:solidFill>
              </a:rPr>
              <a:t>God’s grace empowers us</a:t>
            </a:r>
          </a:p>
          <a:p>
            <a:pPr marL="914400" indent="-914400">
              <a:spcBef>
                <a:spcPts val="300"/>
              </a:spcBef>
              <a:spcAft>
                <a:spcPts val="300"/>
              </a:spcAft>
              <a:buFont typeface="+mj-lt"/>
              <a:buAutoNum type="arabicPeriod" startAt="4"/>
            </a:pPr>
            <a:r>
              <a:rPr lang="en-CA" sz="4800" b="1" kern="800" dirty="0">
                <a:ln w="9525">
                  <a:solidFill>
                    <a:schemeClr val="tx1"/>
                  </a:solidFill>
                  <a:prstDash val="solid"/>
                </a:ln>
                <a:solidFill>
                  <a:schemeClr val="bg1"/>
                </a:solidFill>
              </a:rPr>
              <a:t>Live in anticipation of what God will do.</a:t>
            </a:r>
          </a:p>
        </p:txBody>
      </p:sp>
      <p:sp>
        <p:nvSpPr>
          <p:cNvPr id="4" name="Rectangle 3"/>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2553161692"/>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3682636"/>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1889" y="1625798"/>
            <a:ext cx="11268221" cy="2308324"/>
          </a:xfrm>
          <a:prstGeom prst="rect">
            <a:avLst/>
          </a:prstGeom>
          <a:noFill/>
        </p:spPr>
        <p:txBody>
          <a:bodyPr wrap="square" lIns="91440" tIns="45720" rIns="91440" bIns="45720">
            <a:spAutoFit/>
          </a:bodyPr>
          <a:lstStyle/>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Recognise GOD is himself good; and the scriptures are the best tool to know the truth of what is right.</a:t>
            </a:r>
          </a:p>
        </p:txBody>
      </p:sp>
      <p:sp>
        <p:nvSpPr>
          <p:cNvPr id="3" name="Rectangle 2"/>
          <p:cNvSpPr/>
          <p:nvPr/>
        </p:nvSpPr>
        <p:spPr>
          <a:xfrm>
            <a:off x="4430371" y="279316"/>
            <a:ext cx="3331256" cy="830997"/>
          </a:xfrm>
          <a:prstGeom prst="rect">
            <a:avLst/>
          </a:prstGeom>
          <a:noFill/>
        </p:spPr>
        <p:txBody>
          <a:bodyPr wrap="square" lIns="91440" tIns="45720" rIns="91440" bIns="45720">
            <a:spAutoFit/>
          </a:bodyPr>
          <a:lstStyle/>
          <a:p>
            <a:pPr algn="ctr" defTabSz="540000">
              <a:spcBef>
                <a:spcPts val="300"/>
              </a:spcBef>
              <a:spcAft>
                <a:spcPts val="300"/>
              </a:spcAft>
            </a:pPr>
            <a:r>
              <a:rPr lang="en-CA" sz="4800" b="1" u="sng" dirty="0">
                <a:ln w="9525">
                  <a:solidFill>
                    <a:schemeClr val="tx1"/>
                  </a:solidFill>
                  <a:prstDash val="solid"/>
                </a:ln>
                <a:solidFill>
                  <a:schemeClr val="bg1"/>
                </a:solidFill>
              </a:rPr>
              <a:t>Recap</a:t>
            </a:r>
          </a:p>
        </p:txBody>
      </p:sp>
      <p:sp>
        <p:nvSpPr>
          <p:cNvPr id="4" name="Rectangle 3"/>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
        <p:nvSpPr>
          <p:cNvPr id="5" name="Rectangle 4"/>
          <p:cNvSpPr/>
          <p:nvPr/>
        </p:nvSpPr>
        <p:spPr>
          <a:xfrm>
            <a:off x="154746" y="4290018"/>
            <a:ext cx="11873132" cy="2308324"/>
          </a:xfrm>
          <a:prstGeom prst="rect">
            <a:avLst/>
          </a:prstGeom>
          <a:noFill/>
        </p:spPr>
        <p:txBody>
          <a:bodyPr wrap="square" lIns="91440" tIns="45720" rIns="91440" bIns="45720">
            <a:spAutoFit/>
          </a:bodyPr>
          <a:lstStyle/>
          <a:p>
            <a:pPr defTabSz="540000">
              <a:spcBef>
                <a:spcPts val="300"/>
              </a:spcBef>
              <a:spcAft>
                <a:spcPts val="300"/>
              </a:spcAft>
            </a:pPr>
            <a:r>
              <a:rPr lang="en-CA" sz="3600" b="1" baseline="30000" dirty="0">
                <a:ln w="9525">
                  <a:solidFill>
                    <a:schemeClr val="tx1"/>
                  </a:solidFill>
                  <a:prstDash val="solid"/>
                </a:ln>
                <a:solidFill>
                  <a:schemeClr val="bg1"/>
                </a:solidFill>
              </a:rPr>
              <a:t>	2 Timothy 3:16</a:t>
            </a:r>
            <a:r>
              <a:rPr lang="en-CA" sz="3600" b="1" dirty="0">
                <a:ln w="9525">
                  <a:solidFill>
                    <a:schemeClr val="tx1"/>
                  </a:solidFill>
                  <a:prstDash val="solid"/>
                </a:ln>
                <a:solidFill>
                  <a:schemeClr val="bg1"/>
                </a:solidFill>
              </a:rPr>
              <a:t> </a:t>
            </a:r>
            <a:r>
              <a:rPr lang="en-CA" sz="3600" b="1" baseline="30000" dirty="0">
                <a:ln w="9525">
                  <a:solidFill>
                    <a:schemeClr val="tx1"/>
                  </a:solidFill>
                  <a:prstDash val="solid"/>
                </a:ln>
                <a:solidFill>
                  <a:schemeClr val="bg1"/>
                </a:solidFill>
              </a:rPr>
              <a:t> </a:t>
            </a:r>
            <a:r>
              <a:rPr lang="en-CA" sz="3600" b="1" dirty="0">
                <a:ln w="9525">
                  <a:solidFill>
                    <a:schemeClr val="tx1"/>
                  </a:solidFill>
                  <a:prstDash val="solid"/>
                </a:ln>
                <a:solidFill>
                  <a:schemeClr val="bg1"/>
                </a:solidFill>
              </a:rPr>
              <a:t>“All scripture is inspired by God and is useful to teach us what is true [right], and to make us realize what is wrong in our lives. It corrects us when we are wrong and teach us to do what is right.” </a:t>
            </a:r>
          </a:p>
        </p:txBody>
      </p:sp>
    </p:spTree>
    <p:extLst>
      <p:ext uri="{BB962C8B-B14F-4D97-AF65-F5344CB8AC3E}">
        <p14:creationId xmlns:p14="http://schemas.microsoft.com/office/powerpoint/2010/main" val="3487810949"/>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1889" y="1625798"/>
            <a:ext cx="11268221" cy="4678204"/>
          </a:xfrm>
          <a:prstGeom prst="rect">
            <a:avLst/>
          </a:prstGeom>
          <a:noFill/>
        </p:spPr>
        <p:txBody>
          <a:bodyPr wrap="square" lIns="91440" tIns="45720" rIns="91440" bIns="45720">
            <a:spAutoFit/>
          </a:bodyPr>
          <a:lstStyle/>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Recognise GOD is himself good; and the scriptures are the best tool to know the truth of what is right.</a:t>
            </a:r>
          </a:p>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Live on Jesus’ terms, be TOTALLY submitted.</a:t>
            </a:r>
          </a:p>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Avoid shortcuts.</a:t>
            </a:r>
            <a:endParaRPr lang="en-CA" sz="3600" b="1" kern="800" dirty="0">
              <a:ln w="9525">
                <a:solidFill>
                  <a:schemeClr val="tx1"/>
                </a:solidFill>
                <a:prstDash val="solid"/>
              </a:ln>
              <a:solidFill>
                <a:schemeClr val="bg1"/>
              </a:solidFill>
            </a:endParaRPr>
          </a:p>
        </p:txBody>
      </p:sp>
      <p:sp>
        <p:nvSpPr>
          <p:cNvPr id="3" name="Rectangle 2"/>
          <p:cNvSpPr/>
          <p:nvPr/>
        </p:nvSpPr>
        <p:spPr>
          <a:xfrm>
            <a:off x="4430371" y="279316"/>
            <a:ext cx="3331256" cy="830997"/>
          </a:xfrm>
          <a:prstGeom prst="rect">
            <a:avLst/>
          </a:prstGeom>
          <a:noFill/>
        </p:spPr>
        <p:txBody>
          <a:bodyPr wrap="square" lIns="91440" tIns="45720" rIns="91440" bIns="45720">
            <a:spAutoFit/>
          </a:bodyPr>
          <a:lstStyle/>
          <a:p>
            <a:pPr algn="ctr" defTabSz="540000">
              <a:spcBef>
                <a:spcPts val="300"/>
              </a:spcBef>
              <a:spcAft>
                <a:spcPts val="300"/>
              </a:spcAft>
            </a:pPr>
            <a:r>
              <a:rPr lang="en-CA" sz="4800" b="1" u="sng" dirty="0">
                <a:ln w="9525">
                  <a:solidFill>
                    <a:schemeClr val="tx1"/>
                  </a:solidFill>
                  <a:prstDash val="solid"/>
                </a:ln>
                <a:solidFill>
                  <a:schemeClr val="bg1"/>
                </a:solidFill>
              </a:rPr>
              <a:t>Recap</a:t>
            </a:r>
          </a:p>
        </p:txBody>
      </p:sp>
      <p:sp>
        <p:nvSpPr>
          <p:cNvPr id="4" name="Rectangle 3"/>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666395466"/>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1889" y="1991557"/>
            <a:ext cx="11268221" cy="2462213"/>
          </a:xfrm>
          <a:prstGeom prst="rect">
            <a:avLst/>
          </a:prstGeom>
          <a:noFill/>
        </p:spPr>
        <p:txBody>
          <a:bodyPr wrap="square" lIns="91440" tIns="45720" rIns="91440" bIns="45720">
            <a:spAutoFit/>
          </a:bodyPr>
          <a:lstStyle/>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Pursue Holiness</a:t>
            </a:r>
          </a:p>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God’s grace empowers us</a:t>
            </a:r>
          </a:p>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Live in anticipation of what God will do.</a:t>
            </a:r>
          </a:p>
        </p:txBody>
      </p:sp>
      <p:sp>
        <p:nvSpPr>
          <p:cNvPr id="4" name="Rectangle 3"/>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
        <p:nvSpPr>
          <p:cNvPr id="5" name="Rectangle 4"/>
          <p:cNvSpPr/>
          <p:nvPr/>
        </p:nvSpPr>
        <p:spPr>
          <a:xfrm>
            <a:off x="4669999" y="275678"/>
            <a:ext cx="2852002" cy="830997"/>
          </a:xfrm>
          <a:prstGeom prst="rect">
            <a:avLst/>
          </a:prstGeom>
          <a:noFill/>
        </p:spPr>
        <p:txBody>
          <a:bodyPr wrap="square" lIns="91440" tIns="45720" rIns="91440" bIns="45720">
            <a:spAutoFit/>
          </a:bodyPr>
          <a:lstStyle/>
          <a:p>
            <a:pPr algn="ctr" defTabSz="540000">
              <a:spcBef>
                <a:spcPts val="300"/>
              </a:spcBef>
              <a:spcAft>
                <a:spcPts val="300"/>
              </a:spcAft>
            </a:pPr>
            <a:r>
              <a:rPr lang="en-CA" sz="4800" b="1" u="sng" dirty="0">
                <a:ln w="9525">
                  <a:solidFill>
                    <a:schemeClr val="tx1"/>
                  </a:solidFill>
                  <a:prstDash val="solid"/>
                </a:ln>
                <a:solidFill>
                  <a:schemeClr val="bg1"/>
                </a:solidFill>
              </a:rPr>
              <a:t>This Week</a:t>
            </a:r>
          </a:p>
        </p:txBody>
      </p:sp>
    </p:spTree>
    <p:extLst>
      <p:ext uri="{BB962C8B-B14F-4D97-AF65-F5344CB8AC3E}">
        <p14:creationId xmlns:p14="http://schemas.microsoft.com/office/powerpoint/2010/main" val="359908052"/>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1889" y="1991566"/>
            <a:ext cx="11268221" cy="830997"/>
          </a:xfrm>
          <a:prstGeom prst="rect">
            <a:avLst/>
          </a:prstGeom>
          <a:noFill/>
        </p:spPr>
        <p:txBody>
          <a:bodyPr wrap="square" lIns="91440" tIns="45720" rIns="91440" bIns="45720">
            <a:spAutoFit/>
          </a:bodyPr>
          <a:lstStyle/>
          <a:p>
            <a:pPr marL="742950" indent="-742950">
              <a:spcBef>
                <a:spcPts val="300"/>
              </a:spcBef>
              <a:spcAft>
                <a:spcPts val="300"/>
              </a:spcAft>
              <a:buFont typeface="+mj-lt"/>
              <a:buAutoNum type="arabicPeriod"/>
            </a:pPr>
            <a:r>
              <a:rPr lang="en-CA" sz="4800" b="1" kern="800" dirty="0">
                <a:ln w="9525">
                  <a:solidFill>
                    <a:schemeClr val="tx1"/>
                  </a:solidFill>
                  <a:prstDash val="solid"/>
                </a:ln>
                <a:solidFill>
                  <a:schemeClr val="bg1"/>
                </a:solidFill>
              </a:rPr>
              <a:t>Pursue Holiness</a:t>
            </a:r>
          </a:p>
        </p:txBody>
      </p:sp>
      <p:sp>
        <p:nvSpPr>
          <p:cNvPr id="15" name="Rectangle 14"/>
          <p:cNvSpPr/>
          <p:nvPr/>
        </p:nvSpPr>
        <p:spPr>
          <a:xfrm>
            <a:off x="461889" y="3727313"/>
            <a:ext cx="10954087" cy="1200329"/>
          </a:xfrm>
          <a:prstGeom prst="rect">
            <a:avLst/>
          </a:prstGeom>
          <a:noFill/>
        </p:spPr>
        <p:txBody>
          <a:bodyPr wrap="square" lIns="91440" tIns="45720" rIns="91440" bIns="45720">
            <a:spAutoFit/>
          </a:bodyPr>
          <a:lstStyle/>
          <a:p>
            <a:pPr defTabSz="540000">
              <a:spcBef>
                <a:spcPts val="300"/>
              </a:spcBef>
              <a:spcAft>
                <a:spcPts val="300"/>
              </a:spcAft>
            </a:pPr>
            <a:r>
              <a:rPr lang="en-CA" sz="3600" b="1" baseline="30000" dirty="0">
                <a:ln w="9525">
                  <a:solidFill>
                    <a:schemeClr val="tx1"/>
                  </a:solidFill>
                  <a:prstDash val="solid"/>
                </a:ln>
                <a:solidFill>
                  <a:schemeClr val="bg1"/>
                </a:solidFill>
              </a:rPr>
              <a:t>	Hebrews 12:14 </a:t>
            </a:r>
            <a:r>
              <a:rPr lang="en-CA" sz="3600" b="1" dirty="0">
                <a:ln w="9525">
                  <a:solidFill>
                    <a:schemeClr val="tx1"/>
                  </a:solidFill>
                  <a:prstDash val="solid"/>
                </a:ln>
                <a:solidFill>
                  <a:schemeClr val="bg1"/>
                </a:solidFill>
              </a:rPr>
              <a:t>… and work [pursue] living a holy life, for those who are not holy will not see the Lord.</a:t>
            </a:r>
          </a:p>
        </p:txBody>
      </p:sp>
      <p:sp>
        <p:nvSpPr>
          <p:cNvPr id="4" name="Rectangle 3"/>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4207801722"/>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15704" y="1740009"/>
            <a:ext cx="11760591" cy="830997"/>
          </a:xfrm>
          <a:prstGeom prst="rect">
            <a:avLst/>
          </a:prstGeom>
          <a:noFill/>
        </p:spPr>
        <p:txBody>
          <a:bodyPr wrap="square" lIns="91440" tIns="45720" rIns="91440" bIns="45720">
            <a:spAutoFit/>
          </a:bodyPr>
          <a:lstStyle/>
          <a:p>
            <a:pPr marL="914400" indent="-914400" defTabSz="540000">
              <a:spcBef>
                <a:spcPts val="300"/>
              </a:spcBef>
              <a:spcAft>
                <a:spcPts val="300"/>
              </a:spcAft>
              <a:buFont typeface="+mj-lt"/>
              <a:buAutoNum type="alphaLcParenR"/>
            </a:pPr>
            <a:r>
              <a:rPr lang="en-CA" sz="4800" b="1" dirty="0">
                <a:ln w="9525">
                  <a:solidFill>
                    <a:schemeClr val="tx1"/>
                  </a:solidFill>
                  <a:prstDash val="solid"/>
                </a:ln>
                <a:solidFill>
                  <a:schemeClr val="bg1"/>
                </a:solidFill>
              </a:rPr>
              <a:t>Positional Holiness</a:t>
            </a:r>
          </a:p>
        </p:txBody>
      </p:sp>
      <p:sp>
        <p:nvSpPr>
          <p:cNvPr id="4" name="Rectangle 3"/>
          <p:cNvSpPr/>
          <p:nvPr/>
        </p:nvSpPr>
        <p:spPr>
          <a:xfrm>
            <a:off x="4724400" y="560671"/>
            <a:ext cx="2743197" cy="830997"/>
          </a:xfrm>
          <a:prstGeom prst="rect">
            <a:avLst/>
          </a:prstGeom>
          <a:noFill/>
        </p:spPr>
        <p:txBody>
          <a:bodyPr wrap="square" lIns="91440" tIns="45720" rIns="91440" bIns="45720">
            <a:spAutoFit/>
          </a:bodyPr>
          <a:lstStyle/>
          <a:p>
            <a:pPr algn="ctr" defTabSz="540000">
              <a:spcBef>
                <a:spcPts val="300"/>
              </a:spcBef>
              <a:spcAft>
                <a:spcPts val="300"/>
              </a:spcAft>
            </a:pPr>
            <a:r>
              <a:rPr lang="en-CA" sz="4800" b="1" u="sng" dirty="0">
                <a:ln w="9525">
                  <a:solidFill>
                    <a:schemeClr val="tx1"/>
                  </a:solidFill>
                  <a:prstDash val="solid"/>
                </a:ln>
                <a:solidFill>
                  <a:schemeClr val="bg1"/>
                </a:solidFill>
              </a:rPr>
              <a:t>Holiness</a:t>
            </a:r>
          </a:p>
        </p:txBody>
      </p:sp>
      <p:sp>
        <p:nvSpPr>
          <p:cNvPr id="5" name="Rectangle 4"/>
          <p:cNvSpPr/>
          <p:nvPr/>
        </p:nvSpPr>
        <p:spPr>
          <a:xfrm>
            <a:off x="1364565" y="3445958"/>
            <a:ext cx="9509759" cy="1200329"/>
          </a:xfrm>
          <a:prstGeom prst="rect">
            <a:avLst/>
          </a:prstGeom>
          <a:noFill/>
        </p:spPr>
        <p:txBody>
          <a:bodyPr wrap="square" lIns="91440" tIns="45720" rIns="91440" bIns="45720">
            <a:spAutoFit/>
          </a:bodyPr>
          <a:lstStyle/>
          <a:p>
            <a:pPr defTabSz="540000">
              <a:spcBef>
                <a:spcPts val="300"/>
              </a:spcBef>
              <a:spcAft>
                <a:spcPts val="300"/>
              </a:spcAft>
            </a:pPr>
            <a:r>
              <a:rPr lang="en-CA" sz="3600" b="1" baseline="30000" dirty="0">
                <a:ln w="9525">
                  <a:solidFill>
                    <a:schemeClr val="tx1"/>
                  </a:solidFill>
                  <a:prstDash val="solid"/>
                </a:ln>
                <a:solidFill>
                  <a:schemeClr val="bg1"/>
                </a:solidFill>
              </a:rPr>
              <a:t>	Ephesians 1:4</a:t>
            </a:r>
            <a:r>
              <a:rPr lang="en-CA" sz="3600" b="1" dirty="0">
                <a:ln w="9525">
                  <a:solidFill>
                    <a:schemeClr val="tx1"/>
                  </a:solidFill>
                  <a:prstDash val="solid"/>
                </a:ln>
                <a:solidFill>
                  <a:schemeClr val="bg1"/>
                </a:solidFill>
              </a:rPr>
              <a:t> “…God loved us and chose us in Christ to be holy and without fault in his eyes.”</a:t>
            </a:r>
          </a:p>
        </p:txBody>
      </p:sp>
      <p:sp>
        <p:nvSpPr>
          <p:cNvPr id="6" name="Rectangle 5"/>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551053785"/>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15704" y="1725941"/>
            <a:ext cx="11760591" cy="830997"/>
          </a:xfrm>
          <a:prstGeom prst="rect">
            <a:avLst/>
          </a:prstGeom>
          <a:noFill/>
        </p:spPr>
        <p:txBody>
          <a:bodyPr wrap="square" lIns="91440" tIns="45720" rIns="91440" bIns="45720">
            <a:spAutoFit/>
          </a:bodyPr>
          <a:lstStyle/>
          <a:p>
            <a:pPr marL="914400" indent="-914400" defTabSz="540000">
              <a:spcBef>
                <a:spcPts val="300"/>
              </a:spcBef>
              <a:spcAft>
                <a:spcPts val="300"/>
              </a:spcAft>
              <a:buFont typeface="+mj-lt"/>
              <a:buAutoNum type="alphaLcParenR" startAt="2"/>
            </a:pPr>
            <a:r>
              <a:rPr lang="en-CA" sz="4800" b="1" dirty="0">
                <a:ln w="9525">
                  <a:solidFill>
                    <a:schemeClr val="tx1"/>
                  </a:solidFill>
                  <a:prstDash val="solid"/>
                </a:ln>
                <a:solidFill>
                  <a:schemeClr val="bg1"/>
                </a:solidFill>
              </a:rPr>
              <a:t>Behavioral Holiness. </a:t>
            </a:r>
          </a:p>
        </p:txBody>
      </p:sp>
      <p:sp>
        <p:nvSpPr>
          <p:cNvPr id="4" name="Rectangle 3"/>
          <p:cNvSpPr/>
          <p:nvPr/>
        </p:nvSpPr>
        <p:spPr>
          <a:xfrm>
            <a:off x="4724400" y="560671"/>
            <a:ext cx="2743197" cy="830997"/>
          </a:xfrm>
          <a:prstGeom prst="rect">
            <a:avLst/>
          </a:prstGeom>
          <a:noFill/>
        </p:spPr>
        <p:txBody>
          <a:bodyPr wrap="square" lIns="91440" tIns="45720" rIns="91440" bIns="45720">
            <a:spAutoFit/>
          </a:bodyPr>
          <a:lstStyle/>
          <a:p>
            <a:pPr algn="ctr" defTabSz="540000">
              <a:spcBef>
                <a:spcPts val="300"/>
              </a:spcBef>
              <a:spcAft>
                <a:spcPts val="300"/>
              </a:spcAft>
            </a:pPr>
            <a:r>
              <a:rPr lang="en-CA" sz="4800" b="1" u="sng" dirty="0">
                <a:ln w="9525">
                  <a:solidFill>
                    <a:schemeClr val="tx1"/>
                  </a:solidFill>
                  <a:prstDash val="solid"/>
                </a:ln>
                <a:solidFill>
                  <a:schemeClr val="bg1"/>
                </a:solidFill>
              </a:rPr>
              <a:t>Holiness</a:t>
            </a:r>
          </a:p>
        </p:txBody>
      </p:sp>
      <p:sp>
        <p:nvSpPr>
          <p:cNvPr id="6" name="Rectangle 5"/>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1837133712"/>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15704" y="1725941"/>
            <a:ext cx="11760591" cy="830997"/>
          </a:xfrm>
          <a:prstGeom prst="rect">
            <a:avLst/>
          </a:prstGeom>
          <a:noFill/>
        </p:spPr>
        <p:txBody>
          <a:bodyPr wrap="square" lIns="91440" tIns="45720" rIns="91440" bIns="45720">
            <a:spAutoFit/>
          </a:bodyPr>
          <a:lstStyle/>
          <a:p>
            <a:pPr marL="914400" indent="-914400" defTabSz="540000">
              <a:spcBef>
                <a:spcPts val="300"/>
              </a:spcBef>
              <a:spcAft>
                <a:spcPts val="300"/>
              </a:spcAft>
              <a:buFont typeface="+mj-lt"/>
              <a:buAutoNum type="alphaLcParenR" startAt="2"/>
            </a:pPr>
            <a:r>
              <a:rPr lang="en-CA" sz="4800" b="1" dirty="0">
                <a:ln w="9525">
                  <a:solidFill>
                    <a:schemeClr val="tx1"/>
                  </a:solidFill>
                  <a:prstDash val="solid"/>
                </a:ln>
                <a:solidFill>
                  <a:schemeClr val="bg1"/>
                </a:solidFill>
              </a:rPr>
              <a:t>Behavioral Holiness. </a:t>
            </a:r>
          </a:p>
        </p:txBody>
      </p:sp>
      <p:sp>
        <p:nvSpPr>
          <p:cNvPr id="4" name="Rectangle 3"/>
          <p:cNvSpPr/>
          <p:nvPr/>
        </p:nvSpPr>
        <p:spPr>
          <a:xfrm>
            <a:off x="4724400" y="560671"/>
            <a:ext cx="2743197" cy="830997"/>
          </a:xfrm>
          <a:prstGeom prst="rect">
            <a:avLst/>
          </a:prstGeom>
          <a:noFill/>
        </p:spPr>
        <p:txBody>
          <a:bodyPr wrap="square" lIns="91440" tIns="45720" rIns="91440" bIns="45720">
            <a:spAutoFit/>
          </a:bodyPr>
          <a:lstStyle/>
          <a:p>
            <a:pPr algn="ctr" defTabSz="540000">
              <a:spcBef>
                <a:spcPts val="300"/>
              </a:spcBef>
              <a:spcAft>
                <a:spcPts val="300"/>
              </a:spcAft>
            </a:pPr>
            <a:r>
              <a:rPr lang="en-CA" sz="4800" b="1" u="sng" dirty="0">
                <a:ln w="9525">
                  <a:solidFill>
                    <a:schemeClr val="tx1"/>
                  </a:solidFill>
                  <a:prstDash val="solid"/>
                </a:ln>
                <a:solidFill>
                  <a:schemeClr val="bg1"/>
                </a:solidFill>
              </a:rPr>
              <a:t>Holiness</a:t>
            </a:r>
          </a:p>
        </p:txBody>
      </p:sp>
      <p:sp>
        <p:nvSpPr>
          <p:cNvPr id="5" name="Rectangle 4"/>
          <p:cNvSpPr/>
          <p:nvPr/>
        </p:nvSpPr>
        <p:spPr>
          <a:xfrm>
            <a:off x="173499" y="2891211"/>
            <a:ext cx="11844997" cy="3539430"/>
          </a:xfrm>
          <a:prstGeom prst="rect">
            <a:avLst/>
          </a:prstGeom>
          <a:noFill/>
        </p:spPr>
        <p:txBody>
          <a:bodyPr wrap="square" lIns="91440" tIns="45720" rIns="91440" bIns="45720">
            <a:spAutoFit/>
          </a:bodyPr>
          <a:lstStyle/>
          <a:p>
            <a:pPr defTabSz="540000">
              <a:spcBef>
                <a:spcPts val="300"/>
              </a:spcBef>
              <a:spcAft>
                <a:spcPts val="300"/>
              </a:spcAft>
            </a:pPr>
            <a:r>
              <a:rPr lang="en-CA" sz="3200" b="1" baseline="30000" dirty="0">
                <a:ln w="9525">
                  <a:solidFill>
                    <a:schemeClr val="tx1"/>
                  </a:solidFill>
                  <a:prstDash val="solid"/>
                </a:ln>
                <a:solidFill>
                  <a:schemeClr val="bg1"/>
                </a:solidFill>
              </a:rPr>
              <a:t>	1 Peter 1:14-17 </a:t>
            </a:r>
            <a:r>
              <a:rPr lang="en-CA" sz="3200" b="1" dirty="0">
                <a:ln w="9525">
                  <a:solidFill>
                    <a:schemeClr val="tx1"/>
                  </a:solidFill>
                  <a:prstDash val="solid"/>
                </a:ln>
                <a:solidFill>
                  <a:schemeClr val="bg1"/>
                </a:solidFill>
              </a:rPr>
              <a:t> “So you must live as God’s obedient children. Don’t slip back into your old ways of living to satisfy your own desires. You didn’t know any better then. But now you must be holy in everything you do, just as God who chose you is holy. For the Scriptures say, You must be holy because I am holy. And remember that the heavenly Father to whom you pray has no favorites. He will judge or reward you according to what you do.”</a:t>
            </a:r>
          </a:p>
        </p:txBody>
      </p:sp>
      <p:sp>
        <p:nvSpPr>
          <p:cNvPr id="6" name="Rectangle 5"/>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2248434581"/>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018" y="1814102"/>
            <a:ext cx="11774658" cy="3693319"/>
          </a:xfrm>
          <a:prstGeom prst="rect">
            <a:avLst/>
          </a:prstGeom>
          <a:noFill/>
        </p:spPr>
        <p:txBody>
          <a:bodyPr wrap="square" lIns="91440" tIns="45720" rIns="91440" bIns="45720">
            <a:spAutoFit/>
          </a:bodyPr>
          <a:lstStyle/>
          <a:p>
            <a:pPr defTabSz="540000">
              <a:spcBef>
                <a:spcPts val="300"/>
              </a:spcBef>
              <a:spcAft>
                <a:spcPts val="300"/>
              </a:spcAft>
            </a:pPr>
            <a:r>
              <a:rPr lang="en-CA" sz="3200" b="1" baseline="30000" dirty="0">
                <a:ln w="9525">
                  <a:solidFill>
                    <a:schemeClr val="tx1"/>
                  </a:solidFill>
                  <a:prstDash val="solid"/>
                </a:ln>
                <a:solidFill>
                  <a:schemeClr val="bg1"/>
                </a:solidFill>
              </a:rPr>
              <a:t>2 </a:t>
            </a:r>
            <a:r>
              <a:rPr lang="en-CA" sz="3200" b="1" baseline="30000" dirty="0" err="1">
                <a:ln w="9525">
                  <a:solidFill>
                    <a:schemeClr val="tx1"/>
                  </a:solidFill>
                  <a:prstDash val="solid"/>
                </a:ln>
                <a:solidFill>
                  <a:schemeClr val="bg1"/>
                </a:solidFill>
              </a:rPr>
              <a:t>Cor</a:t>
            </a:r>
            <a:r>
              <a:rPr lang="en-CA" sz="3200" b="1" baseline="30000" dirty="0">
                <a:ln w="9525">
                  <a:solidFill>
                    <a:schemeClr val="tx1"/>
                  </a:solidFill>
                  <a:prstDash val="solid"/>
                </a:ln>
                <a:solidFill>
                  <a:schemeClr val="bg1"/>
                </a:solidFill>
              </a:rPr>
              <a:t> 7:1 </a:t>
            </a:r>
            <a:r>
              <a:rPr lang="en-CA" sz="3200" b="1" dirty="0">
                <a:ln w="9525">
                  <a:solidFill>
                    <a:schemeClr val="tx1"/>
                  </a:solidFill>
                  <a:prstDash val="solid"/>
                </a:ln>
                <a:solidFill>
                  <a:schemeClr val="bg1"/>
                </a:solidFill>
              </a:rPr>
              <a:t>Therefore, since we have these promises, dear friends, let us purify ourselves from everything that contaminates body and spirit, perfecting holiness out of reverence for God.</a:t>
            </a:r>
            <a:endParaRPr lang="en-CA" sz="1400" b="1" dirty="0">
              <a:ln w="9525">
                <a:solidFill>
                  <a:schemeClr val="tx1"/>
                </a:solidFill>
                <a:prstDash val="solid"/>
              </a:ln>
              <a:solidFill>
                <a:schemeClr val="bg1"/>
              </a:solidFill>
            </a:endParaRPr>
          </a:p>
          <a:p>
            <a:pPr defTabSz="540000">
              <a:spcBef>
                <a:spcPts val="300"/>
              </a:spcBef>
              <a:spcAft>
                <a:spcPts val="300"/>
              </a:spcAft>
            </a:pPr>
            <a:r>
              <a:rPr lang="en-CA" sz="3200" b="1" baseline="30000" dirty="0">
                <a:ln w="9525">
                  <a:solidFill>
                    <a:schemeClr val="tx1"/>
                  </a:solidFill>
                  <a:prstDash val="solid"/>
                </a:ln>
                <a:solidFill>
                  <a:schemeClr val="bg1"/>
                </a:solidFill>
              </a:rPr>
              <a:t>1 John 5:21</a:t>
            </a:r>
            <a:r>
              <a:rPr lang="en-CA" sz="3200" b="1" dirty="0">
                <a:ln w="9525">
                  <a:solidFill>
                    <a:schemeClr val="tx1"/>
                  </a:solidFill>
                  <a:prstDash val="solid"/>
                </a:ln>
                <a:solidFill>
                  <a:schemeClr val="bg1"/>
                </a:solidFill>
              </a:rPr>
              <a:t> Dear Children keep away from anything that might take God’s place in your heart.</a:t>
            </a:r>
            <a:endParaRPr lang="en-CA" sz="1400" b="1" baseline="30000" dirty="0">
              <a:ln w="9525">
                <a:solidFill>
                  <a:schemeClr val="tx1"/>
                </a:solidFill>
                <a:prstDash val="solid"/>
              </a:ln>
              <a:solidFill>
                <a:schemeClr val="bg1"/>
              </a:solidFill>
            </a:endParaRPr>
          </a:p>
          <a:p>
            <a:pPr defTabSz="540000">
              <a:spcBef>
                <a:spcPts val="300"/>
              </a:spcBef>
              <a:spcAft>
                <a:spcPts val="300"/>
              </a:spcAft>
            </a:pPr>
            <a:r>
              <a:rPr lang="en-CA" sz="3200" b="1" baseline="30000" dirty="0">
                <a:ln w="9525">
                  <a:solidFill>
                    <a:schemeClr val="tx1"/>
                  </a:solidFill>
                  <a:prstDash val="solid"/>
                </a:ln>
                <a:solidFill>
                  <a:schemeClr val="bg1"/>
                </a:solidFill>
              </a:rPr>
              <a:t>2 Timothy 3:5 </a:t>
            </a:r>
            <a:r>
              <a:rPr lang="en-CA" sz="3200" b="1" dirty="0">
                <a:ln w="9525">
                  <a:solidFill>
                    <a:schemeClr val="tx1"/>
                  </a:solidFill>
                  <a:prstDash val="solid"/>
                </a:ln>
                <a:solidFill>
                  <a:schemeClr val="bg1"/>
                </a:solidFill>
              </a:rPr>
              <a:t>They will act religious, but they reject the power that could make them Godly. Stay away from people like that!</a:t>
            </a:r>
          </a:p>
        </p:txBody>
      </p:sp>
      <p:sp>
        <p:nvSpPr>
          <p:cNvPr id="3" name="Rectangle 2"/>
          <p:cNvSpPr/>
          <p:nvPr/>
        </p:nvSpPr>
        <p:spPr>
          <a:xfrm>
            <a:off x="2053883" y="0"/>
            <a:ext cx="1134798" cy="523220"/>
          </a:xfrm>
          <a:prstGeom prst="rect">
            <a:avLst/>
          </a:prstGeom>
          <a:noFill/>
        </p:spPr>
        <p:txBody>
          <a:bodyPr wrap="square" lIns="91440" tIns="45720" rIns="91440" bIns="45720">
            <a:spAutoFit/>
          </a:bodyPr>
          <a:lstStyle/>
          <a:p>
            <a:pPr algn="ctr" defTabSz="540000">
              <a:spcBef>
                <a:spcPts val="300"/>
              </a:spcBef>
              <a:spcAft>
                <a:spcPts val="300"/>
              </a:spcAft>
            </a:pPr>
            <a:r>
              <a:rPr lang="en-CA" sz="2800" b="1" u="sng" dirty="0">
                <a:ln w="9525">
                  <a:solidFill>
                    <a:schemeClr val="tx1"/>
                  </a:solidFill>
                  <a:prstDash val="solid"/>
                </a:ln>
                <a:solidFill>
                  <a:schemeClr val="bg1"/>
                </a:solidFill>
              </a:rPr>
              <a:t>Part 2</a:t>
            </a:r>
          </a:p>
        </p:txBody>
      </p:sp>
    </p:spTree>
    <p:extLst>
      <p:ext uri="{BB962C8B-B14F-4D97-AF65-F5344CB8AC3E}">
        <p14:creationId xmlns:p14="http://schemas.microsoft.com/office/powerpoint/2010/main" val="3977497714"/>
      </p:ext>
    </p:extLst>
  </p:cSld>
  <p:clrMapOvr>
    <a:masterClrMapping/>
  </p:clrMapOvr>
  <p:transition spd="med">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13837</TotalTime>
  <Words>725</Words>
  <Application>Microsoft Office PowerPoint</Application>
  <PresentationFormat>Widescreen</PresentationFormat>
  <Paragraphs>59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Ray Cymbaluk</dc:creator>
  <cp:lastModifiedBy>Shirley Esau</cp:lastModifiedBy>
  <cp:revision>119</cp:revision>
  <dcterms:created xsi:type="dcterms:W3CDTF">2017-06-30T06:00:01Z</dcterms:created>
  <dcterms:modified xsi:type="dcterms:W3CDTF">2018-02-26T17:13:15Z</dcterms:modified>
</cp:coreProperties>
</file>