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68" r:id="rId3"/>
    <p:sldId id="398" r:id="rId4"/>
    <p:sldId id="365" r:id="rId5"/>
    <p:sldId id="399" r:id="rId6"/>
    <p:sldId id="307" r:id="rId7"/>
    <p:sldId id="400" r:id="rId8"/>
    <p:sldId id="401" r:id="rId9"/>
    <p:sldId id="375" r:id="rId10"/>
    <p:sldId id="366" r:id="rId11"/>
    <p:sldId id="397" r:id="rId12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00"/>
    <a:srgbClr val="FFFFC9"/>
    <a:srgbClr val="CCFFFF"/>
    <a:srgbClr val="D1F4B2"/>
    <a:srgbClr val="AAEB6F"/>
    <a:srgbClr val="008200"/>
    <a:srgbClr val="00FF00"/>
    <a:srgbClr val="92D050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7167" autoAdjust="0"/>
  </p:normalViewPr>
  <p:slideViewPr>
    <p:cSldViewPr>
      <p:cViewPr varScale="1">
        <p:scale>
          <a:sx n="90" d="100"/>
          <a:sy n="90" d="100"/>
        </p:scale>
        <p:origin x="-51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31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31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70DF1A-BB20-4B46-B9C3-D8F652B178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9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r">
              <a:defRPr sz="1200"/>
            </a:lvl1pPr>
          </a:lstStyle>
          <a:p>
            <a:fld id="{69140F07-2A30-43E4-84A6-37C1E57D02E2}" type="datetimeFigureOut">
              <a:rPr lang="en-CA" smtClean="0"/>
              <a:pPr/>
              <a:t>2019-03-17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4850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1" tIns="45696" rIns="91391" bIns="45696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90"/>
            <a:ext cx="5683250" cy="4224337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9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r">
              <a:defRPr sz="1200"/>
            </a:lvl1pPr>
          </a:lstStyle>
          <a:p>
            <a:fld id="{E50207D6-1AA2-4D4B-9054-87025440064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650295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60047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9378189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397189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2562498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0490020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851003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112962"/>
            <a:ext cx="8991600" cy="1470025"/>
          </a:xfrm>
        </p:spPr>
        <p:txBody>
          <a:bodyPr/>
          <a:lstStyle>
            <a:lvl1pPr>
              <a:defRPr sz="4800" b="0" spc="180" baseline="0">
                <a:latin typeface="AR ESSENCE" panose="02000000000000000000" pitchFamily="2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 i="0" spc="30" baseline="0">
                <a:effectLst/>
                <a:latin typeface="HP Simplified" panose="020B0604020204020204" pitchFamily="34" charset="0"/>
                <a:cs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158E150-32AE-46F7-82B8-31006C3805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E7101AF-2D11-40AD-A9E7-6D38D73817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7BAB84F-D8B3-4CCF-819B-3046248603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 b="0">
                <a:latin typeface="AR ESSENCE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>
            <a:lvl1pPr marL="457200" indent="-457200">
              <a:spcBef>
                <a:spcPts val="3600"/>
              </a:spcBef>
              <a:buFont typeface="Wingdings 2" panose="05020102010507070707" pitchFamily="18" charset="2"/>
              <a:buChar char=""/>
              <a:defRPr sz="3200" b="0" i="0" spc="30" baseline="0">
                <a:latin typeface="HP Simplified" panose="020B0604020204020204" pitchFamily="34" charset="0"/>
                <a:cs typeface="Calibri" pitchFamily="34" charset="0"/>
              </a:defRPr>
            </a:lvl1pPr>
            <a:lvl2pPr marL="966788" indent="-395288">
              <a:spcBef>
                <a:spcPts val="1200"/>
              </a:spcBef>
              <a:buFont typeface="Wingdings 2" panose="05020102010507070707" pitchFamily="18" charset="2"/>
              <a:buChar char=""/>
              <a:defRPr sz="2800" b="0" i="0" spc="30" baseline="0">
                <a:latin typeface="HP Simplified" panose="020B0604020204020204" pitchFamily="34" charset="0"/>
                <a:cs typeface="Calibri" pitchFamily="34" charset="0"/>
              </a:defRPr>
            </a:lvl2pPr>
            <a:lvl3pPr>
              <a:spcBef>
                <a:spcPts val="600"/>
              </a:spcBef>
              <a:defRPr sz="2400" b="0" i="0" spc="30" baseline="0">
                <a:latin typeface="HP Simplified" panose="020B0604020204020204" pitchFamily="34" charset="0"/>
                <a:cs typeface="Calibri" pitchFamily="34" charset="0"/>
              </a:defRPr>
            </a:lvl3pPr>
            <a:lvl4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4pPr>
            <a:lvl5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083A51C-24FD-44F0-91B1-6587313B41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EBE76D8-71AB-44CE-BF7C-A1AC5A2238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64E55D5-A210-45DC-B7EF-8097ACF0D9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B454841-D190-4620-B44B-7E63186149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D5AC295-1EDB-46BA-9903-369501A4F1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83FD8B4-C984-4FB0-BC40-D067C1E86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BD45905-0FE3-4154-8707-05D89E789B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914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7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66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0" i="0" spc="150" baseline="0">
          <a:solidFill>
            <a:srgbClr val="CCFFFF"/>
          </a:solidFill>
          <a:effectLst/>
          <a:latin typeface="AR ESSENCE" panose="02000000000000000000" pitchFamily="2" charset="0"/>
          <a:ea typeface="Verdana" pitchFamily="34" charset="0"/>
          <a:cs typeface="Calibri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9pPr>
    </p:titleStyle>
    <p:bodyStyle>
      <a:lvl1pPr marL="457200" indent="-457200" algn="l" rtl="0" fontAlgn="base">
        <a:spcBef>
          <a:spcPts val="3600"/>
        </a:spcBef>
        <a:spcAft>
          <a:spcPct val="0"/>
        </a:spcAft>
        <a:buSzPct val="80000"/>
        <a:buFont typeface="Wingdings" pitchFamily="2" charset="2"/>
        <a:buChar char="q"/>
        <a:defRPr sz="3200" b="0" i="0" spc="30" baseline="0">
          <a:solidFill>
            <a:schemeClr val="tx1"/>
          </a:solidFill>
          <a:effectLst/>
          <a:latin typeface="HP Simplified" panose="020B0604020204020204" pitchFamily="34" charset="0"/>
          <a:ea typeface="+mn-ea"/>
          <a:cs typeface="Calibri" pitchFamily="34" charset="0"/>
        </a:defRPr>
      </a:lvl1pPr>
      <a:lvl2pPr marL="966788" indent="-395288" algn="l" rtl="0" fontAlgn="base">
        <a:spcBef>
          <a:spcPts val="1200"/>
        </a:spcBef>
        <a:spcAft>
          <a:spcPct val="0"/>
        </a:spcAft>
        <a:buFont typeface="Wingdings" pitchFamily="2" charset="2"/>
        <a:buChar char="§"/>
        <a:defRPr sz="28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2pPr>
      <a:lvl3pPr marL="1423988" indent="-342900" algn="l" rtl="0" fontAlgn="base">
        <a:spcBef>
          <a:spcPts val="600"/>
        </a:spcBef>
        <a:spcAft>
          <a:spcPct val="0"/>
        </a:spcAft>
        <a:buChar char="•"/>
        <a:defRPr sz="24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3pPr>
      <a:lvl4pPr marL="1766888" indent="-228600" algn="l" rtl="0" fontAlgn="base">
        <a:spcBef>
          <a:spcPct val="20000"/>
        </a:spcBef>
        <a:spcAft>
          <a:spcPct val="0"/>
        </a:spcAft>
        <a:buChar char="–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4pPr>
      <a:lvl5pPr marL="2109788" indent="-228600" algn="l" rtl="0" fontAlgn="base">
        <a:spcBef>
          <a:spcPct val="20000"/>
        </a:spcBef>
        <a:spcAft>
          <a:spcPct val="0"/>
        </a:spcAft>
        <a:buChar char="»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5pPr>
      <a:lvl6pPr marL="25669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30241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813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9385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429000"/>
            <a:ext cx="9144000" cy="1870006"/>
          </a:xfrm>
        </p:spPr>
        <p:txBody>
          <a:bodyPr/>
          <a:lstStyle/>
          <a:p>
            <a:r>
              <a:rPr lang="en-US" b="1" spc="0" dirty="0" smtClean="0">
                <a:solidFill>
                  <a:srgbClr val="FFFFC9"/>
                </a:solidFill>
                <a:latin typeface="Pare" panose="00000400000000000000" pitchFamily="2" charset="0"/>
              </a:rPr>
              <a:t>3. </a:t>
            </a:r>
            <a:r>
              <a:rPr lang="en-US" b="1" spc="0" dirty="0">
                <a:solidFill>
                  <a:srgbClr val="FFFFC9"/>
                </a:solidFill>
                <a:latin typeface="Pare" panose="00000400000000000000" pitchFamily="2" charset="0"/>
              </a:rPr>
              <a:t>GLUTTONY 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7200" y="5486400"/>
            <a:ext cx="822960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kern="0" spc="100" dirty="0">
                <a:latin typeface="HP Simplified" panose="020B0604020204020204" pitchFamily="34" charset="0"/>
              </a:rPr>
              <a:t>1 Corinthians 10:23-33</a:t>
            </a:r>
          </a:p>
          <a:p>
            <a:pPr algn="ctr">
              <a:spcBef>
                <a:spcPts val="600"/>
              </a:spcBef>
            </a:pPr>
            <a:r>
              <a:rPr lang="en-US" sz="3200" kern="0" spc="100" dirty="0">
                <a:latin typeface="HP Simplified" panose="020B0604020204020204" pitchFamily="34" charset="0"/>
              </a:rPr>
              <a:t>p. 1059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9ACC455E-A4FE-45C2-A0A2-01A2DE85786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788" b="6120"/>
          <a:stretch/>
        </p:blipFill>
        <p:spPr>
          <a:xfrm>
            <a:off x="69178" y="105612"/>
            <a:ext cx="9005643" cy="35163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>– Living it 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953000"/>
          </a:xfrm>
        </p:spPr>
        <p:txBody>
          <a:bodyPr/>
          <a:lstStyle/>
          <a:p>
            <a:r>
              <a:rPr lang="en-US" dirty="0"/>
              <a:t>SIMPLICITY</a:t>
            </a:r>
          </a:p>
          <a:p>
            <a:pPr lvl="1"/>
            <a:r>
              <a:rPr lang="en-US" dirty="0"/>
              <a:t>Easy to be distracted.  E.g.  Water vs luxuries</a:t>
            </a:r>
          </a:p>
          <a:p>
            <a:pPr lvl="1"/>
            <a:r>
              <a:rPr lang="en-US" dirty="0"/>
              <a:t>Simplicity when alone, luxury with others</a:t>
            </a:r>
          </a:p>
          <a:p>
            <a:pPr lvl="1"/>
            <a:r>
              <a:rPr lang="en-US" dirty="0"/>
              <a:t>Joyfully eat what others serve us.  (not fussy)</a:t>
            </a:r>
          </a:p>
          <a:p>
            <a:r>
              <a:rPr lang="en-US" dirty="0"/>
              <a:t>GENEROSITY</a:t>
            </a:r>
          </a:p>
          <a:p>
            <a:pPr lvl="1"/>
            <a:r>
              <a:rPr lang="en-US" dirty="0"/>
              <a:t>Bring out your best for others</a:t>
            </a:r>
          </a:p>
          <a:p>
            <a:pPr lvl="1"/>
            <a:r>
              <a:rPr lang="en-US" dirty="0"/>
              <a:t>Bring more than you consume.  </a:t>
            </a:r>
          </a:p>
          <a:p>
            <a:pPr lvl="1"/>
            <a:r>
              <a:rPr lang="en-US" dirty="0"/>
              <a:t>Help more than is your share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CA" sz="4400" dirty="0">
                <a:solidFill>
                  <a:srgbClr val="FFFFC9"/>
                </a:solidFill>
                <a:latin typeface="Pare" panose="00000400000000000000" pitchFamily="2" charset="0"/>
              </a:rPr>
              <a:t>– Living it 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953000"/>
          </a:xfrm>
        </p:spPr>
        <p:txBody>
          <a:bodyPr/>
          <a:lstStyle/>
          <a:p>
            <a:r>
              <a:rPr lang="en-US" dirty="0"/>
              <a:t>MODERATION</a:t>
            </a:r>
          </a:p>
          <a:p>
            <a:pPr lvl="1"/>
            <a:r>
              <a:rPr lang="en-US" dirty="0"/>
              <a:t>Eat to be healthy, energetic and sociable</a:t>
            </a:r>
          </a:p>
          <a:p>
            <a:pPr lvl="1"/>
            <a:r>
              <a:rPr lang="en-US" dirty="0"/>
              <a:t>Self discipline is a gift of the Spirit  (2 Tim 1:7)</a:t>
            </a:r>
          </a:p>
          <a:p>
            <a:pPr lvl="1"/>
            <a:r>
              <a:rPr lang="en-US" dirty="0"/>
              <a:t>It is part of maturity </a:t>
            </a:r>
            <a:r>
              <a:rPr lang="en-US"/>
              <a:t>(Titus 1:8)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756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r>
              <a:rPr lang="en-US" dirty="0"/>
              <a:t>Ethiopian airlines crash – 157 killed</a:t>
            </a:r>
          </a:p>
          <a:p>
            <a:r>
              <a:rPr lang="en-US" dirty="0"/>
              <a:t>New Zealand Mosque attack – 50 dead</a:t>
            </a:r>
          </a:p>
          <a:p>
            <a:pPr lvl="1"/>
            <a:r>
              <a:rPr lang="en-US" dirty="0"/>
              <a:t>Mass murderers – embody themes of culture</a:t>
            </a:r>
          </a:p>
          <a:p>
            <a:r>
              <a:rPr lang="en-US" dirty="0"/>
              <a:t>Sin is not taken seriously.  It should be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>A Week of Tragedy</a:t>
            </a:r>
          </a:p>
        </p:txBody>
      </p:sp>
    </p:spTree>
    <p:extLst>
      <p:ext uri="{BB962C8B-B14F-4D97-AF65-F5344CB8AC3E}">
        <p14:creationId xmlns:p14="http://schemas.microsoft.com/office/powerpoint/2010/main" xmlns="" val="419193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r>
              <a:rPr lang="en-US" dirty="0"/>
              <a:t>Public Health Agency, Canada:</a:t>
            </a:r>
          </a:p>
          <a:p>
            <a:pPr lvl="1"/>
            <a:r>
              <a:rPr lang="en-US" dirty="0"/>
              <a:t>Overweight/Obese:  49% (1978), 64% (2017)</a:t>
            </a:r>
          </a:p>
          <a:p>
            <a:r>
              <a:rPr lang="en-US" dirty="0"/>
              <a:t>Gluttony is not a simple as being fat – 							not cured by being slim</a:t>
            </a:r>
          </a:p>
          <a:p>
            <a:r>
              <a:rPr lang="en-US" dirty="0"/>
              <a:t>It is about disordered consumption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400" dirty="0">
                <a:solidFill>
                  <a:srgbClr val="FFFFC9"/>
                </a:solidFill>
                <a:latin typeface="Pare" panose="00000400000000000000" pitchFamily="2" charset="0"/>
              </a:rPr>
              <a:t>Obesity</a:t>
            </a:r>
          </a:p>
        </p:txBody>
      </p:sp>
    </p:spTree>
    <p:extLst>
      <p:ext uri="{BB962C8B-B14F-4D97-AF65-F5344CB8AC3E}">
        <p14:creationId xmlns:p14="http://schemas.microsoft.com/office/powerpoint/2010/main" xmlns="" val="3009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C9"/>
                </a:solidFill>
                <a:latin typeface="Pare" panose="00000400000000000000" pitchFamily="2" charset="0"/>
              </a:rPr>
              <a:t>1. Was Jesus a Glutton?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r>
              <a:rPr lang="en-US" dirty="0"/>
              <a:t>He was accused of it  (Luke 7:34)</a:t>
            </a:r>
          </a:p>
          <a:p>
            <a:pPr lvl="1"/>
            <a:r>
              <a:rPr lang="en-US" dirty="0"/>
              <a:t>Told parables about feasts and banquets.</a:t>
            </a:r>
          </a:p>
          <a:p>
            <a:pPr lvl="1"/>
            <a:r>
              <a:rPr lang="en-US" dirty="0"/>
              <a:t>Bible puts positive spin on eating  (Eccl 5:18, 9:7)</a:t>
            </a:r>
          </a:p>
          <a:p>
            <a:r>
              <a:rPr lang="en-US" dirty="0"/>
              <a:t>Wonder how Gluttony became a deadly sin?</a:t>
            </a:r>
          </a:p>
          <a:p>
            <a:pPr lvl="1"/>
            <a:r>
              <a:rPr lang="en-US" dirty="0"/>
              <a:t>Besides  Proverbs (e.g. 23:21, 28:7) not much said</a:t>
            </a:r>
          </a:p>
          <a:p>
            <a:r>
              <a:rPr lang="en-US" dirty="0"/>
              <a:t>God is generous</a:t>
            </a:r>
          </a:p>
          <a:p>
            <a:pPr lvl="1"/>
            <a:r>
              <a:rPr lang="en-US" dirty="0"/>
              <a:t>Jesus spent much time at meals  (Luke 15:2)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FFFFC9"/>
                </a:solidFill>
                <a:latin typeface="Pare" panose="00000400000000000000" pitchFamily="2" charset="0"/>
              </a:rPr>
              <a:t>1. Was Jesus a Glutton?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r>
              <a:rPr lang="en-US" dirty="0"/>
              <a:t>Gluttony not as simple as obesity.</a:t>
            </a:r>
          </a:p>
          <a:p>
            <a:pPr lvl="1"/>
            <a:r>
              <a:rPr lang="en-US" dirty="0"/>
              <a:t>Thin people can have excessive emphasis on food</a:t>
            </a:r>
          </a:p>
          <a:p>
            <a:pPr lvl="1"/>
            <a:r>
              <a:rPr lang="en-US" dirty="0"/>
              <a:t>Genetic &amp; socio-economic elements</a:t>
            </a:r>
          </a:p>
          <a:p>
            <a:pPr lvl="1"/>
            <a:r>
              <a:rPr lang="en-US" dirty="0"/>
              <a:t>Eating disorders destroy lives</a:t>
            </a:r>
          </a:p>
          <a:p>
            <a:pPr lvl="1"/>
            <a:r>
              <a:rPr lang="en-US" dirty="0"/>
              <a:t>E.g.  C S Lewis, “</a:t>
            </a:r>
            <a:r>
              <a:rPr lang="en-US" i="1" dirty="0"/>
              <a:t>Screwtape Letters”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76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pc="0" dirty="0">
                <a:solidFill>
                  <a:srgbClr val="FFFFC9"/>
                </a:solidFill>
                <a:latin typeface="Pare" panose="00000400000000000000" pitchFamily="2" charset="0"/>
              </a:rPr>
              <a:t>2. Gluttony as Indulgence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Two favourite verses (Rom 16:18, Phil 3:19)</a:t>
            </a:r>
          </a:p>
          <a:p>
            <a:pPr lvl="1"/>
            <a:r>
              <a:rPr lang="en-CA" dirty="0"/>
              <a:t>Emphasis personal indulgence – 					doing, getting, having what I want</a:t>
            </a:r>
          </a:p>
          <a:p>
            <a:r>
              <a:rPr lang="en-CA" dirty="0"/>
              <a:t>How does gluttony get on the list?</a:t>
            </a:r>
          </a:p>
          <a:p>
            <a:pPr lvl="1"/>
            <a:r>
              <a:rPr lang="en-CA" dirty="0"/>
              <a:t>Sin is a misuse or excessive focus</a:t>
            </a:r>
          </a:p>
          <a:p>
            <a:pPr lvl="2"/>
            <a:r>
              <a:rPr lang="en-CA" dirty="0"/>
              <a:t>LUST – Seeking self-gratification without regard</a:t>
            </a:r>
          </a:p>
          <a:p>
            <a:pPr lvl="2"/>
            <a:r>
              <a:rPr lang="en-CA" dirty="0"/>
              <a:t>GREED – Making God’s provision what we worship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2. Gluttony as Indulgence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Two favourite verses (Rom 16:18, Phil 3:19)</a:t>
            </a:r>
          </a:p>
          <a:p>
            <a:pPr lvl="1"/>
            <a:r>
              <a:rPr lang="en-CA" dirty="0"/>
              <a:t>Emphasis personal indulgence – 					doing, getting, having what I want</a:t>
            </a:r>
          </a:p>
          <a:p>
            <a:r>
              <a:rPr lang="en-CA" dirty="0"/>
              <a:t>How does gluttony get on the list?</a:t>
            </a:r>
          </a:p>
          <a:p>
            <a:pPr lvl="1"/>
            <a:r>
              <a:rPr lang="en-CA" dirty="0"/>
              <a:t>Sin is a misuse or excessive focus</a:t>
            </a:r>
          </a:p>
          <a:p>
            <a:pPr lvl="2"/>
            <a:r>
              <a:rPr lang="en-CA" dirty="0"/>
              <a:t>LUST – Seeking self-gratification without regard</a:t>
            </a:r>
          </a:p>
          <a:p>
            <a:pPr lvl="2"/>
            <a:r>
              <a:rPr lang="en-CA" dirty="0"/>
              <a:t>GREED – Making God’s provision what we worship</a:t>
            </a:r>
          </a:p>
          <a:p>
            <a:pPr lvl="2"/>
            <a:r>
              <a:rPr lang="en-CA" dirty="0"/>
              <a:t>GLUTTONY – God’s gift of food dominates us</a:t>
            </a:r>
          </a:p>
        </p:txBody>
      </p:sp>
    </p:spTree>
    <p:extLst>
      <p:ext uri="{BB962C8B-B14F-4D97-AF65-F5344CB8AC3E}">
        <p14:creationId xmlns:p14="http://schemas.microsoft.com/office/powerpoint/2010/main" xmlns="" val="151689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2. Gluttony as Indulgence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Physical health is not the sole issue</a:t>
            </a:r>
          </a:p>
          <a:p>
            <a:pPr lvl="1"/>
            <a:r>
              <a:rPr lang="en-CA" dirty="0"/>
              <a:t>$bn. gym, diet, health industries can be unhelpful</a:t>
            </a:r>
          </a:p>
          <a:p>
            <a:r>
              <a:rPr lang="en-CA" dirty="0"/>
              <a:t>Gluttony: disordering of very real human need</a:t>
            </a:r>
          </a:p>
          <a:p>
            <a:pPr lvl="1"/>
            <a:r>
              <a:rPr lang="en-CA" dirty="0"/>
              <a:t>God’s word as food (Matt 4:4)</a:t>
            </a:r>
          </a:p>
          <a:p>
            <a:pPr lvl="1"/>
            <a:r>
              <a:rPr lang="en-CA" dirty="0"/>
              <a:t>Desire for God as thirst (Ps 63:1)</a:t>
            </a:r>
          </a:p>
          <a:p>
            <a:pPr lvl="1"/>
            <a:r>
              <a:rPr lang="en-CA" dirty="0"/>
              <a:t>Try to satisfy hunger for God with food.</a:t>
            </a:r>
          </a:p>
        </p:txBody>
      </p:sp>
    </p:spTree>
    <p:extLst>
      <p:ext uri="{BB962C8B-B14F-4D97-AF65-F5344CB8AC3E}">
        <p14:creationId xmlns:p14="http://schemas.microsoft.com/office/powerpoint/2010/main" xmlns="" val="25414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pc="0" dirty="0">
                <a:solidFill>
                  <a:srgbClr val="FFFFC9"/>
                </a:solidFill>
                <a:latin typeface="Pare" panose="00000400000000000000" pitchFamily="2" charset="0"/>
              </a:rPr>
              <a:t>3. Gluttony as Disorder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Right eating:</a:t>
            </a:r>
          </a:p>
          <a:p>
            <a:pPr lvl="1"/>
            <a:r>
              <a:rPr lang="en-CA" dirty="0"/>
              <a:t>SELF: health &amp; well-being.  </a:t>
            </a:r>
          </a:p>
          <a:p>
            <a:pPr lvl="1"/>
            <a:r>
              <a:rPr lang="en-CA" dirty="0"/>
              <a:t>OTHERS: Eating is social.  Not causing stumbling.</a:t>
            </a:r>
          </a:p>
          <a:p>
            <a:pPr lvl="1"/>
            <a:r>
              <a:rPr lang="en-CA" dirty="0"/>
              <a:t>GOD:  Not satisfying spiritual hunger with food.</a:t>
            </a:r>
          </a:p>
          <a:p>
            <a:pPr lvl="1"/>
            <a:r>
              <a:rPr lang="en-CA" dirty="0"/>
              <a:t>CREATION: Consider impact on environment</a:t>
            </a:r>
          </a:p>
          <a:p>
            <a:r>
              <a:rPr lang="en-CA" dirty="0"/>
              <a:t>Eating needs to be rightly controlled</a:t>
            </a:r>
          </a:p>
        </p:txBody>
      </p:sp>
    </p:spTree>
    <p:extLst>
      <p:ext uri="{BB962C8B-B14F-4D97-AF65-F5344CB8AC3E}">
        <p14:creationId xmlns:p14="http://schemas.microsoft.com/office/powerpoint/2010/main" xmlns="" val="8344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Persia"/>
        <a:ea typeface=""/>
        <a:cs typeface="Arial"/>
      </a:majorFont>
      <a:minorFont>
        <a:latin typeface="Bangle Condense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18714</TotalTime>
  <Words>420</Words>
  <Application>Microsoft Office PowerPoint</Application>
  <PresentationFormat>On-screen Show (4:3)</PresentationFormat>
  <Paragraphs>81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3. GLUTTONY </vt:lpstr>
      <vt:lpstr>A Week of Tragedy</vt:lpstr>
      <vt:lpstr>Obesity</vt:lpstr>
      <vt:lpstr>1. Was Jesus a Glutton?</vt:lpstr>
      <vt:lpstr>1. Was Jesus a Glutton? …</vt:lpstr>
      <vt:lpstr>2. Gluttony as Indulgence</vt:lpstr>
      <vt:lpstr>2. Gluttony as Indulgence …</vt:lpstr>
      <vt:lpstr>2. Gluttony as Indulgence …</vt:lpstr>
      <vt:lpstr>3. Gluttony as Disorder</vt:lpstr>
      <vt:lpstr>– Living it –</vt:lpstr>
      <vt:lpstr>– Living it –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“Observe the Sabbath day”</dc:title>
  <dc:creator>Geoff Chapman</dc:creator>
  <cp:lastModifiedBy>Media</cp:lastModifiedBy>
  <cp:revision>824</cp:revision>
  <cp:lastPrinted>2019-03-17T16:40:03Z</cp:lastPrinted>
  <dcterms:created xsi:type="dcterms:W3CDTF">2004-10-10T15:01:29Z</dcterms:created>
  <dcterms:modified xsi:type="dcterms:W3CDTF">2019-03-17T17:58:09Z</dcterms:modified>
</cp:coreProperties>
</file>