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383" r:id="rId2"/>
    <p:sldId id="373" r:id="rId3"/>
    <p:sldId id="372" r:id="rId4"/>
    <p:sldId id="323" r:id="rId5"/>
    <p:sldId id="375" r:id="rId6"/>
    <p:sldId id="329" r:id="rId7"/>
    <p:sldId id="378" r:id="rId8"/>
    <p:sldId id="376" r:id="rId9"/>
    <p:sldId id="377" r:id="rId10"/>
    <p:sldId id="379" r:id="rId11"/>
    <p:sldId id="380" r:id="rId12"/>
    <p:sldId id="381" r:id="rId1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241AF3"/>
    <a:srgbClr val="FF1AAC"/>
    <a:srgbClr val="5050F3"/>
    <a:srgbClr val="FFFFFF"/>
    <a:srgbClr val="FF06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p:cViewPr varScale="1">
        <p:scale>
          <a:sx n="97" d="100"/>
          <a:sy n="97" d="100"/>
        </p:scale>
        <p:origin x="-300" y="-102"/>
      </p:cViewPr>
      <p:guideLst>
        <p:guide orient="horz" pos="2160"/>
        <p:guide pos="2880"/>
      </p:guideLst>
    </p:cSldViewPr>
  </p:slideViewPr>
  <p:outlineViewPr>
    <p:cViewPr>
      <p:scale>
        <a:sx n="33" d="100"/>
        <a:sy n="33" d="100"/>
      </p:scale>
      <p:origin x="0" y="17656"/>
    </p:cViewPr>
  </p:outlineViewPr>
  <p:notesTextViewPr>
    <p:cViewPr>
      <p:scale>
        <a:sx n="100" d="100"/>
        <a:sy n="100" d="100"/>
      </p:scale>
      <p:origin x="0" y="0"/>
    </p:cViewPr>
  </p:notesTextViewPr>
  <p:sorterViewPr>
    <p:cViewPr>
      <p:scale>
        <a:sx n="200" d="100"/>
        <a:sy n="200" d="100"/>
      </p:scale>
      <p:origin x="0" y="145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dirty="0">
              <a:latin typeface="Times"/>
            </a:endParaRPr>
          </a:p>
        </p:txBody>
      </p:sp>
      <p:sp>
        <p:nvSpPr>
          <p:cNvPr id="4301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dirty="0">
              <a:latin typeface="Times"/>
            </a:endParaRPr>
          </a:p>
        </p:txBody>
      </p:sp>
      <p:sp>
        <p:nvSpPr>
          <p:cNvPr id="4301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dirty="0">
              <a:latin typeface="Times"/>
            </a:endParaRPr>
          </a:p>
        </p:txBody>
      </p:sp>
      <p:sp>
        <p:nvSpPr>
          <p:cNvPr id="4301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cs typeface="ＭＳ Ｐゴシック" charset="0"/>
              </a:defRPr>
            </a:lvl1pPr>
          </a:lstStyle>
          <a:p>
            <a:fld id="{F362457F-9AE8-BA47-87E0-E11E55A5D8C3}" type="slidenum">
              <a:rPr lang="en-US">
                <a:latin typeface="Times"/>
              </a:rPr>
              <a:pPr/>
              <a:t>‹#›</a:t>
            </a:fld>
            <a:endParaRPr lang="en-US" dirty="0">
              <a:latin typeface="Times"/>
            </a:endParaRPr>
          </a:p>
        </p:txBody>
      </p:sp>
    </p:spTree>
    <p:extLst>
      <p:ext uri="{BB962C8B-B14F-4D97-AF65-F5344CB8AC3E}">
        <p14:creationId xmlns:p14="http://schemas.microsoft.com/office/powerpoint/2010/main" xmlns="" val="662966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Times"/>
                <a:ea typeface="+mn-ea"/>
                <a:cs typeface="+mn-cs"/>
              </a:defRPr>
            </a:lvl1pPr>
          </a:lstStyle>
          <a:p>
            <a:pPr>
              <a:defRPr/>
            </a:pPr>
            <a:endParaRPr lang="en-US" dirty="0"/>
          </a:p>
        </p:txBody>
      </p:sp>
      <p:sp>
        <p:nvSpPr>
          <p:cNvPr id="583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Times"/>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83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Times"/>
                <a:ea typeface="+mn-ea"/>
                <a:cs typeface="+mn-cs"/>
              </a:defRPr>
            </a:lvl1pPr>
          </a:lstStyle>
          <a:p>
            <a:pPr>
              <a:defRPr/>
            </a:pPr>
            <a:endParaRPr lang="en-US" dirty="0"/>
          </a:p>
        </p:txBody>
      </p:sp>
      <p:sp>
        <p:nvSpPr>
          <p:cNvPr id="583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Times"/>
                <a:cs typeface="ＭＳ Ｐゴシック" charset="0"/>
              </a:defRPr>
            </a:lvl1pPr>
          </a:lstStyle>
          <a:p>
            <a:fld id="{C3EBFDE5-3A39-5041-8799-A3C7898C20E0}" type="slidenum">
              <a:rPr lang="en-US" smtClean="0"/>
              <a:pPr/>
              <a:t>‹#›</a:t>
            </a:fld>
            <a:endParaRPr lang="en-US" dirty="0"/>
          </a:p>
        </p:txBody>
      </p:sp>
    </p:spTree>
    <p:extLst>
      <p:ext uri="{BB962C8B-B14F-4D97-AF65-F5344CB8AC3E}">
        <p14:creationId xmlns:p14="http://schemas.microsoft.com/office/powerpoint/2010/main" xmlns="" val="281182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1</a:t>
            </a:fld>
            <a:endParaRPr lang="en-US" sz="1200" dirty="0">
              <a:latin typeface="Time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11</a:t>
            </a:fld>
            <a:endParaRPr lang="en-US" sz="1200" dirty="0">
              <a:latin typeface="Times"/>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12</a:t>
            </a:fld>
            <a:endParaRPr lang="en-US" sz="1200" dirty="0">
              <a:latin typeface="Times"/>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2</a:t>
            </a:fld>
            <a:endParaRPr lang="en-US" sz="1200" dirty="0">
              <a:latin typeface="Times"/>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400" dirty="0">
                <a:ea typeface="ＭＳ Ｐゴシック" charset="0"/>
                <a:cs typeface="ＭＳ Ｐゴシック" charset="0"/>
              </a:rPr>
              <a:t>Communal Image-bearing</a:t>
            </a:r>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572E7BBF-BBEF-1945-A85C-5A654B9A1BF4}" type="slidenum">
              <a:rPr lang="en-US" sz="1200">
                <a:latin typeface="Times"/>
                <a:cs typeface="ＭＳ Ｐゴシック" charset="0"/>
              </a:rPr>
              <a:pPr/>
              <a:t>3</a:t>
            </a:fld>
            <a:endParaRPr lang="en-US" sz="1200" dirty="0">
              <a:latin typeface="Time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A2634B3F-6FA0-0446-A444-3634B0F02030}" type="slidenum">
              <a:rPr lang="en-US" sz="1200">
                <a:latin typeface="Times"/>
                <a:cs typeface="ＭＳ Ｐゴシック" charset="0"/>
              </a:rPr>
              <a:pPr/>
              <a:t>4</a:t>
            </a:fld>
            <a:endParaRPr lang="en-US" sz="1200" dirty="0">
              <a:latin typeface="Time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
        <p:nvSpPr>
          <p:cNvPr id="430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3E834916-24A1-7C42-AA66-9A367FE97B7E}" type="slidenum">
              <a:rPr lang="en-US" sz="1200">
                <a:latin typeface="Times"/>
                <a:cs typeface="ＭＳ Ｐゴシック" charset="0"/>
              </a:rPr>
              <a:pPr/>
              <a:t>5</a:t>
            </a:fld>
            <a:endParaRPr lang="en-US" sz="1200" dirty="0">
              <a:latin typeface="Times"/>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7</a:t>
            </a:fld>
            <a:endParaRPr lang="en-US" sz="1200" dirty="0">
              <a:latin typeface="Times"/>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8</a:t>
            </a:fld>
            <a:endParaRPr lang="en-US" sz="1200" dirty="0">
              <a:latin typeface="Times"/>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9</a:t>
            </a:fld>
            <a:endParaRPr lang="en-US" sz="1200" dirty="0">
              <a:latin typeface="Times"/>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90000"/>
              </a:lnSpc>
            </a:pPr>
            <a:r>
              <a:rPr lang="en-US" sz="1600" u="sng" dirty="0">
                <a:latin typeface="Papyrus Condensed" charset="0"/>
                <a:ea typeface="ＭＳ Ｐゴシック" charset="0"/>
                <a:cs typeface="ＭＳ Ｐゴシック" charset="0"/>
              </a:rPr>
              <a:t>Part 1: </a:t>
            </a:r>
            <a:r>
              <a:rPr lang="en-US" sz="1600" b="1" u="sng" dirty="0">
                <a:latin typeface="Papyrus Condensed" charset="0"/>
                <a:ea typeface="ＭＳ Ｐゴシック" charset="0"/>
                <a:cs typeface="ＭＳ Ｐゴシック" charset="0"/>
              </a:rPr>
              <a:t>Intro (15 minutes): </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Realizing Jesus</a:t>
            </a:r>
            <a:r>
              <a:rPr lang="ja-JP" altLang="en-US" sz="1600" u="sng" dirty="0">
                <a:latin typeface="Papyrus Condensed" charset="0"/>
                <a:ea typeface="ＭＳ Ｐゴシック" charset="0"/>
                <a:cs typeface="ＭＳ Ｐゴシック" charset="0"/>
              </a:rPr>
              <a:t>”</a:t>
            </a:r>
            <a:r>
              <a:rPr lang="en-US" sz="1600" u="sng" dirty="0">
                <a:latin typeface="Papyrus Condensed" charset="0"/>
                <a:ea typeface="ＭＳ Ｐゴシック" charset="0"/>
                <a:cs typeface="ＭＳ Ｐゴシック" charset="0"/>
              </a:rPr>
              <a:t> </a:t>
            </a:r>
          </a:p>
          <a:p>
            <a:pPr>
              <a:lnSpc>
                <a:spcPct val="90000"/>
              </a:lnSpc>
            </a:pPr>
            <a:r>
              <a:rPr lang="en-US" sz="1600" b="1" u="sng" dirty="0">
                <a:latin typeface="Papyrus Condensed" charset="0"/>
                <a:ea typeface="ＭＳ Ｐゴシック" charset="0"/>
                <a:cs typeface="ＭＳ Ｐゴシック" charset="0"/>
              </a:rPr>
              <a:t>Epiphany: The revelation of God AND (equally, vitally </a:t>
            </a:r>
            <a:r>
              <a:rPr lang="en-US" sz="1600" b="1" u="sng" dirty="0" err="1">
                <a:latin typeface="Papyrus Condensed" charset="0"/>
                <a:ea typeface="ＭＳ Ｐゴシック" charset="0"/>
                <a:cs typeface="ＭＳ Ｐゴシック" charset="0"/>
              </a:rPr>
              <a:t>impt</a:t>
            </a:r>
            <a:r>
              <a:rPr lang="en-US" sz="1600" b="1" u="sng" dirty="0">
                <a:latin typeface="Papyrus Condensed" charset="0"/>
                <a:ea typeface="ＭＳ Ｐゴシック" charset="0"/>
                <a:cs typeface="ＭＳ Ｐゴシック" charset="0"/>
              </a:rPr>
              <a:t>) for what it means for us in relation to God, the revelation of our true humanity.</a:t>
            </a:r>
          </a:p>
          <a:p>
            <a:pPr>
              <a:lnSpc>
                <a:spcPct val="90000"/>
              </a:lnSpc>
            </a:pPr>
            <a:r>
              <a:rPr lang="en-US" sz="1600" dirty="0">
                <a:latin typeface="Papyrus Condensed" charset="0"/>
                <a:ea typeface="ＭＳ Ｐゴシック" charset="0"/>
                <a:cs typeface="ＭＳ Ｐゴシック" charset="0"/>
              </a:rPr>
              <a:t>Epiphany - Reorienting, Realigning - not external revelation from outside  but revelation Breaking in, within, inside out. </a:t>
            </a:r>
            <a:r>
              <a:rPr lang="en-US" sz="1600" dirty="0" err="1">
                <a:latin typeface="Papyrus Condensed" charset="0"/>
                <a:ea typeface="ＭＳ Ｐゴシック" charset="0"/>
                <a:cs typeface="ＭＳ Ｐゴシック" charset="0"/>
              </a:rPr>
              <a:t>Metanoia</a:t>
            </a:r>
            <a:r>
              <a:rPr lang="en-US" sz="1600" dirty="0">
                <a:latin typeface="Papyrus Condensed" charset="0"/>
                <a:ea typeface="ＭＳ Ｐゴシック" charset="0"/>
                <a:cs typeface="ＭＳ Ｐゴシック" charset="0"/>
              </a:rPr>
              <a:t>, new understanding, renewed minds and beings, Repentant turning, reorienting, in response to what some in our family have seen, touched, heard, and the rest of us have seen through their witness and the experience of the Spirit. </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This weekend by the power and grace of God the Spirit, we will see Jesus:</a:t>
            </a:r>
          </a:p>
          <a:p>
            <a:pPr>
              <a:lnSpc>
                <a:spcPct val="90000"/>
              </a:lnSpc>
            </a:pPr>
            <a:endParaRPr lang="en-US" sz="1600" dirty="0">
              <a:latin typeface="Papyrus Condensed" charset="0"/>
              <a:ea typeface="ＭＳ Ｐゴシック" charset="0"/>
              <a:cs typeface="ＭＳ Ｐゴシック" charset="0"/>
            </a:endParaRPr>
          </a:p>
          <a:p>
            <a:pPr>
              <a:lnSpc>
                <a:spcPct val="90000"/>
              </a:lnSpc>
            </a:pPr>
            <a:r>
              <a:rPr lang="en-US" sz="1600" dirty="0">
                <a:latin typeface="Papyrus Condensed" charset="0"/>
                <a:ea typeface="ＭＳ Ｐゴシック" charset="0"/>
                <a:cs typeface="ＭＳ Ｐゴシック" charset="0"/>
              </a:rPr>
              <a:t>-not only as the unveiling, Self-Revelation of God (most of us have seen him reveal what the Father is really like - we just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believe him). </a:t>
            </a:r>
          </a:p>
          <a:p>
            <a:pPr>
              <a:lnSpc>
                <a:spcPct val="90000"/>
              </a:lnSpc>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But also see Jesus unveiled in Israel</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story, as the microcosmic human story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To unveil the truly human life lived out of being known and loved by God, of loving God and loving the other, being for God and one another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Most folks around Jesus, for and against him, had no trouble with his humanity (just the quality of it and what he was doing that was causing trouble and would cost him his life as a threat to power). They missed the epiphany of his divine reality.</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are in the opposite predicament. We have his divinity locked in!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his humanity, and thus who he was and how and why he did what he did with his WHOLE LIFE, that we miss.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his humanity, before and after the resurrection, and thus his OWN LIFE IN THE SPIRIT, seriously, so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take our human lives seriously as Spirit-empowered, embodied, forever.</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Hence we don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the plotline of the story we</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re in, where it</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s headed, what our destiny is, how our present lives participate and enact that destiny even now - we lived misaligned, disoriented, isolated, caught up in a thousand other story lines ready to fill in the gap. (E.G, entitlement, health/bodies, safety, competition, nationalism, consumerism)  </a:t>
            </a:r>
          </a:p>
          <a:p>
            <a:pPr>
              <a:lnSpc>
                <a:spcPct val="90000"/>
              </a:lnSpc>
              <a:buFontTx/>
              <a:buChar char="-"/>
            </a:pPr>
            <a:endParaRPr lang="en-US" sz="1600" dirty="0">
              <a:latin typeface="Papyrus Condensed" charset="0"/>
              <a:ea typeface="ＭＳ Ｐゴシック" charset="0"/>
              <a:cs typeface="ＭＳ Ｐゴシック" charset="0"/>
            </a:endParaRPr>
          </a:p>
          <a:p>
            <a:pPr>
              <a:lnSpc>
                <a:spcPct val="90000"/>
              </a:lnSpc>
              <a:buFontTx/>
              <a:buChar char="-"/>
            </a:pPr>
            <a:r>
              <a:rPr lang="en-US" sz="1600" dirty="0">
                <a:latin typeface="Papyrus Condensed" charset="0"/>
                <a:ea typeface="ＭＳ Ｐゴシック" charset="0"/>
                <a:cs typeface="ＭＳ Ｐゴシック" charset="0"/>
              </a:rPr>
              <a:t>Our Christian STORY LINE </a:t>
            </a:r>
            <a:r>
              <a:rPr lang="en-US" sz="1600" dirty="0" err="1">
                <a:latin typeface="Papyrus Condensed" charset="0"/>
                <a:ea typeface="ＭＳ Ｐゴシック" charset="0"/>
                <a:cs typeface="ＭＳ Ｐゴシック" charset="0"/>
              </a:rPr>
              <a:t>isn</a:t>
            </a:r>
            <a:r>
              <a:rPr lang="ja-JP" altLang="en-US" sz="1600" dirty="0">
                <a:latin typeface="Papyrus Condensed" charset="0"/>
                <a:ea typeface="ＭＳ Ｐゴシック" charset="0"/>
                <a:cs typeface="ＭＳ Ｐゴシック" charset="0"/>
              </a:rPr>
              <a:t>’</a:t>
            </a:r>
            <a:r>
              <a:rPr lang="en-US" sz="1600" dirty="0">
                <a:latin typeface="Papyrus Condensed" charset="0"/>
                <a:ea typeface="ＭＳ Ｐゴシック" charset="0"/>
                <a:cs typeface="ＭＳ Ｐゴシック" charset="0"/>
              </a:rPr>
              <a:t>t much better! </a:t>
            </a:r>
            <a:r>
              <a:rPr lang="en-US" sz="1600" b="1" dirty="0">
                <a:latin typeface="Papyrus Condensed" charset="0"/>
                <a:ea typeface="ＭＳ Ｐゴシック" charset="0"/>
                <a:cs typeface="ＭＳ Ｐゴシック" charset="0"/>
              </a:rPr>
              <a:t>WHITEBOARD. </a:t>
            </a:r>
            <a:r>
              <a:rPr lang="en-US" sz="1600" dirty="0">
                <a:latin typeface="Papyrus Condensed" charset="0"/>
                <a:ea typeface="ＭＳ Ｐゴシック" charset="0"/>
                <a:cs typeface="ＭＳ Ｐゴシック" charset="0"/>
              </a:rPr>
              <a:t>Not good news! </a:t>
            </a:r>
          </a:p>
          <a:p>
            <a:pPr>
              <a:lnSpc>
                <a:spcPct val="90000"/>
              </a:lnSpc>
              <a:buFontTx/>
              <a:buChar char="-"/>
            </a:pPr>
            <a:r>
              <a:rPr lang="en-US" b="1" dirty="0">
                <a:latin typeface="Papyrus Condensed" charset="0"/>
                <a:ea typeface="ＭＳ Ｐゴシック" charset="0"/>
                <a:cs typeface="ＭＳ Ｐゴシック" charset="0"/>
              </a:rPr>
              <a:t> NEXT SLIDE (2)</a:t>
            </a:r>
            <a:endParaRPr lang="en-US" b="1" dirty="0">
              <a:ea typeface="ＭＳ Ｐゴシック" charset="0"/>
              <a:cs typeface="ＭＳ Ｐゴシック" charset="0"/>
            </a:endParaRPr>
          </a:p>
        </p:txBody>
      </p:sp>
      <p:sp>
        <p:nvSpPr>
          <p:cNvPr id="184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fld id="{1D3C4686-AEA2-4346-B3FE-D7F3454D7DE1}" type="slidenum">
              <a:rPr lang="en-US" sz="1200">
                <a:latin typeface="Times"/>
                <a:cs typeface="ＭＳ Ｐゴシック" charset="0"/>
              </a:rPr>
              <a:pPr/>
              <a:t>10</a:t>
            </a:fld>
            <a:endParaRPr lang="en-US" sz="1200" dirty="0">
              <a:latin typeface="Times"/>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D5C554-A293-854D-96D3-DCD881FE05E5}" type="slidenum">
              <a:rPr lang="en-US"/>
              <a:pPr/>
              <a:t>‹#›</a:t>
            </a:fld>
            <a:endParaRPr lang="en-US"/>
          </a:p>
        </p:txBody>
      </p:sp>
    </p:spTree>
    <p:extLst>
      <p:ext uri="{BB962C8B-B14F-4D97-AF65-F5344CB8AC3E}">
        <p14:creationId xmlns:p14="http://schemas.microsoft.com/office/powerpoint/2010/main" xmlns="" val="264220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01B8F4-DAE7-2D4F-899E-AB91397A3A41}" type="slidenum">
              <a:rPr lang="en-US"/>
              <a:pPr/>
              <a:t>‹#›</a:t>
            </a:fld>
            <a:endParaRPr lang="en-US"/>
          </a:p>
        </p:txBody>
      </p:sp>
    </p:spTree>
    <p:extLst>
      <p:ext uri="{BB962C8B-B14F-4D97-AF65-F5344CB8AC3E}">
        <p14:creationId xmlns:p14="http://schemas.microsoft.com/office/powerpoint/2010/main" xmlns="" val="174331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309A32-FE34-2145-9E87-CAA691C83953}" type="slidenum">
              <a:rPr lang="en-US"/>
              <a:pPr/>
              <a:t>‹#›</a:t>
            </a:fld>
            <a:endParaRPr lang="en-US"/>
          </a:p>
        </p:txBody>
      </p:sp>
    </p:spTree>
    <p:extLst>
      <p:ext uri="{BB962C8B-B14F-4D97-AF65-F5344CB8AC3E}">
        <p14:creationId xmlns:p14="http://schemas.microsoft.com/office/powerpoint/2010/main" xmlns="" val="375029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EF2014-B58B-8242-ABE9-D522AEFCCAE2}" type="slidenum">
              <a:rPr lang="en-US"/>
              <a:pPr/>
              <a:t>‹#›</a:t>
            </a:fld>
            <a:endParaRPr lang="en-US"/>
          </a:p>
        </p:txBody>
      </p:sp>
    </p:spTree>
    <p:extLst>
      <p:ext uri="{BB962C8B-B14F-4D97-AF65-F5344CB8AC3E}">
        <p14:creationId xmlns:p14="http://schemas.microsoft.com/office/powerpoint/2010/main" xmlns="" val="266062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5F1FD1-EB06-C644-A8EB-5E30AD795138}" type="slidenum">
              <a:rPr lang="en-US"/>
              <a:pPr/>
              <a:t>‹#›</a:t>
            </a:fld>
            <a:endParaRPr lang="en-US"/>
          </a:p>
        </p:txBody>
      </p:sp>
    </p:spTree>
    <p:extLst>
      <p:ext uri="{BB962C8B-B14F-4D97-AF65-F5344CB8AC3E}">
        <p14:creationId xmlns:p14="http://schemas.microsoft.com/office/powerpoint/2010/main" xmlns="" val="321349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34531C-2E3F-5B49-8281-1D463CCBF46E}" type="slidenum">
              <a:rPr lang="en-US"/>
              <a:pPr/>
              <a:t>‹#›</a:t>
            </a:fld>
            <a:endParaRPr lang="en-US"/>
          </a:p>
        </p:txBody>
      </p:sp>
    </p:spTree>
    <p:extLst>
      <p:ext uri="{BB962C8B-B14F-4D97-AF65-F5344CB8AC3E}">
        <p14:creationId xmlns:p14="http://schemas.microsoft.com/office/powerpoint/2010/main" xmlns="" val="261840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931A31-7AE5-C949-9048-BCE2B8FF0DE5}" type="slidenum">
              <a:rPr lang="en-US"/>
              <a:pPr/>
              <a:t>‹#›</a:t>
            </a:fld>
            <a:endParaRPr lang="en-US"/>
          </a:p>
        </p:txBody>
      </p:sp>
    </p:spTree>
    <p:extLst>
      <p:ext uri="{BB962C8B-B14F-4D97-AF65-F5344CB8AC3E}">
        <p14:creationId xmlns:p14="http://schemas.microsoft.com/office/powerpoint/2010/main" xmlns="" val="21249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07FA8B-B4F5-A74F-AE90-DB3D081BEAD3}" type="slidenum">
              <a:rPr lang="en-US"/>
              <a:pPr/>
              <a:t>‹#›</a:t>
            </a:fld>
            <a:endParaRPr lang="en-US"/>
          </a:p>
        </p:txBody>
      </p:sp>
    </p:spTree>
    <p:extLst>
      <p:ext uri="{BB962C8B-B14F-4D97-AF65-F5344CB8AC3E}">
        <p14:creationId xmlns:p14="http://schemas.microsoft.com/office/powerpoint/2010/main" xmlns="" val="295265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2F4DE0-F7F0-044F-8635-18CE6602EB37}" type="slidenum">
              <a:rPr lang="en-US"/>
              <a:pPr/>
              <a:t>‹#›</a:t>
            </a:fld>
            <a:endParaRPr lang="en-US"/>
          </a:p>
        </p:txBody>
      </p:sp>
    </p:spTree>
    <p:extLst>
      <p:ext uri="{BB962C8B-B14F-4D97-AF65-F5344CB8AC3E}">
        <p14:creationId xmlns:p14="http://schemas.microsoft.com/office/powerpoint/2010/main" xmlns="" val="258041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1EC1D10-A89C-BF49-AD6B-EC881D80CB54}" type="slidenum">
              <a:rPr lang="en-US"/>
              <a:pPr/>
              <a:t>‹#›</a:t>
            </a:fld>
            <a:endParaRPr lang="en-US"/>
          </a:p>
        </p:txBody>
      </p:sp>
    </p:spTree>
    <p:extLst>
      <p:ext uri="{BB962C8B-B14F-4D97-AF65-F5344CB8AC3E}">
        <p14:creationId xmlns:p14="http://schemas.microsoft.com/office/powerpoint/2010/main" xmlns="" val="148722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7D2FAC7-D58F-6445-9F44-A9CB467D3428}" type="slidenum">
              <a:rPr lang="en-US"/>
              <a:pPr/>
              <a:t>‹#›</a:t>
            </a:fld>
            <a:endParaRPr lang="en-US"/>
          </a:p>
        </p:txBody>
      </p:sp>
    </p:spTree>
    <p:extLst>
      <p:ext uri="{BB962C8B-B14F-4D97-AF65-F5344CB8AC3E}">
        <p14:creationId xmlns:p14="http://schemas.microsoft.com/office/powerpoint/2010/main" xmlns="" val="363490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883255-0E07-E549-A51B-0F3C8F24F986}" type="slidenum">
              <a:rPr lang="en-US"/>
              <a:pPr/>
              <a:t>‹#›</a:t>
            </a:fld>
            <a:endParaRPr lang="en-US"/>
          </a:p>
        </p:txBody>
      </p:sp>
    </p:spTree>
    <p:extLst>
      <p:ext uri="{BB962C8B-B14F-4D97-AF65-F5344CB8AC3E}">
        <p14:creationId xmlns:p14="http://schemas.microsoft.com/office/powerpoint/2010/main" xmlns="" val="254085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23574D-EA58-FE43-A4D5-D6EFC2549097}" type="slidenum">
              <a:rPr lang="en-US"/>
              <a:pPr/>
              <a:t>‹#›</a:t>
            </a:fld>
            <a:endParaRPr lang="en-US"/>
          </a:p>
        </p:txBody>
      </p:sp>
    </p:spTree>
    <p:extLst>
      <p:ext uri="{BB962C8B-B14F-4D97-AF65-F5344CB8AC3E}">
        <p14:creationId xmlns:p14="http://schemas.microsoft.com/office/powerpoint/2010/main" xmlns="" val="23517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ＭＳ Ｐゴシック" charset="0"/>
              </a:defRPr>
            </a:lvl1pPr>
          </a:lstStyle>
          <a:p>
            <a:fld id="{2E13C131-6123-C444-9DC1-F5840D7C047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Times"/>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pitchFamily="-65" charset="0"/>
        </a:defRPr>
      </a:lvl6pPr>
      <a:lvl7pPr marL="914400" algn="ctr" rtl="0" fontAlgn="base">
        <a:spcBef>
          <a:spcPct val="0"/>
        </a:spcBef>
        <a:spcAft>
          <a:spcPct val="0"/>
        </a:spcAft>
        <a:defRPr sz="4400">
          <a:solidFill>
            <a:schemeClr val="tx2"/>
          </a:solidFill>
          <a:latin typeface="Times" pitchFamily="-65" charset="0"/>
        </a:defRPr>
      </a:lvl7pPr>
      <a:lvl8pPr marL="1371600" algn="ctr" rtl="0" fontAlgn="base">
        <a:spcBef>
          <a:spcPct val="0"/>
        </a:spcBef>
        <a:spcAft>
          <a:spcPct val="0"/>
        </a:spcAft>
        <a:defRPr sz="4400">
          <a:solidFill>
            <a:schemeClr val="tx2"/>
          </a:solidFill>
          <a:latin typeface="Times" pitchFamily="-65" charset="0"/>
        </a:defRPr>
      </a:lvl8pPr>
      <a:lvl9pPr marL="1828800" algn="ctr" rtl="0" fontAlgn="base">
        <a:spcBef>
          <a:spcPct val="0"/>
        </a:spcBef>
        <a:spcAft>
          <a:spcPct val="0"/>
        </a:spcAft>
        <a:defRPr sz="4400">
          <a:solidFill>
            <a:schemeClr val="tx2"/>
          </a:solidFill>
          <a:latin typeface="Time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Times"/>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Times"/>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Times"/>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Times"/>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844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835305" cy="6063199"/>
          </a:xfrm>
          <a:prstGeom prst="rect">
            <a:avLst/>
          </a:prstGeom>
          <a:noFill/>
        </p:spPr>
        <p:txBody>
          <a:bodyPr wrap="square" rtlCol="0">
            <a:spAutoFit/>
          </a:bodyPr>
          <a:lstStyle/>
          <a:p>
            <a:r>
              <a:rPr lang="en-US" sz="2800" dirty="0"/>
              <a:t>“In the past God spoke to our ancestors through the prophets </a:t>
            </a:r>
          </a:p>
          <a:p>
            <a:r>
              <a:rPr lang="en-US" sz="2800" dirty="0"/>
              <a:t>at many times and in various ways, </a:t>
            </a:r>
          </a:p>
          <a:p>
            <a:r>
              <a:rPr lang="en-US" sz="2800" dirty="0"/>
              <a:t>but in these last days he has spoken to us by his Son, </a:t>
            </a:r>
          </a:p>
          <a:p>
            <a:r>
              <a:rPr lang="en-US" sz="2800" dirty="0"/>
              <a:t>whom he appointed heir of all things, </a:t>
            </a:r>
          </a:p>
          <a:p>
            <a:r>
              <a:rPr lang="en-US" sz="2800" dirty="0"/>
              <a:t>and through whom also he made the universe. </a:t>
            </a:r>
          </a:p>
          <a:p>
            <a:endParaRPr lang="en-US" sz="2800" dirty="0"/>
          </a:p>
          <a:p>
            <a:r>
              <a:rPr lang="en-US" sz="2800" dirty="0"/>
              <a:t>The Son is the radiance of God’s glory </a:t>
            </a:r>
          </a:p>
          <a:p>
            <a:r>
              <a:rPr lang="en-US" sz="2800" dirty="0"/>
              <a:t>and the exact representation of his being, </a:t>
            </a:r>
          </a:p>
          <a:p>
            <a:r>
              <a:rPr lang="en-US" sz="2800" dirty="0"/>
              <a:t>sustaining all things by his powerful word. </a:t>
            </a:r>
          </a:p>
          <a:p>
            <a:endParaRPr lang="en-US" sz="2800" dirty="0"/>
          </a:p>
          <a:p>
            <a:r>
              <a:rPr lang="en-US" sz="2800" dirty="0"/>
              <a:t>After he had provided purification for sins, </a:t>
            </a:r>
          </a:p>
          <a:p>
            <a:r>
              <a:rPr lang="en-US" sz="2800" dirty="0"/>
              <a:t>he sat down at the right hand of the Majesty in heaven.</a:t>
            </a:r>
            <a:r>
              <a:rPr lang="en-US" sz="2800" b="1" baseline="30000" dirty="0"/>
              <a:t>” </a:t>
            </a:r>
            <a:endParaRPr lang="en-US" sz="2800" dirty="0"/>
          </a:p>
          <a:p>
            <a:endParaRPr lang="en-US" sz="2800" dirty="0"/>
          </a:p>
          <a:p>
            <a:r>
              <a:rPr lang="en-US" dirty="0" err="1"/>
              <a:t>Heb</a:t>
            </a:r>
            <a:r>
              <a:rPr lang="en-US" dirty="0"/>
              <a:t> 1</a:t>
            </a:r>
          </a:p>
        </p:txBody>
      </p:sp>
    </p:spTree>
    <p:extLst>
      <p:ext uri="{BB962C8B-B14F-4D97-AF65-F5344CB8AC3E}">
        <p14:creationId xmlns:p14="http://schemas.microsoft.com/office/powerpoint/2010/main" xmlns="" val="22514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152400"/>
            <a:ext cx="9067801" cy="6494086"/>
          </a:xfrm>
          <a:prstGeom prst="rect">
            <a:avLst/>
          </a:prstGeom>
          <a:noFill/>
        </p:spPr>
        <p:txBody>
          <a:bodyPr wrap="square" rtlCol="0">
            <a:spAutoFit/>
          </a:bodyPr>
          <a:lstStyle/>
          <a:p>
            <a:r>
              <a:rPr lang="en-US" sz="2800" dirty="0"/>
              <a:t>“This salvation, which was first announced by the Lord, </a:t>
            </a:r>
          </a:p>
          <a:p>
            <a:r>
              <a:rPr lang="en-US" sz="2800" dirty="0"/>
              <a:t>was confirmed to us by those who heard him. </a:t>
            </a:r>
          </a:p>
          <a:p>
            <a:r>
              <a:rPr lang="en-US" sz="2800" dirty="0"/>
              <a:t>God also testified to it by signs, wonders</a:t>
            </a:r>
          </a:p>
          <a:p>
            <a:r>
              <a:rPr lang="en-US" sz="2800" dirty="0"/>
              <a:t>and various miracles, and by gifts of the Holy Spirit </a:t>
            </a:r>
          </a:p>
          <a:p>
            <a:r>
              <a:rPr lang="en-US" sz="2800" dirty="0"/>
              <a:t>distributed according to his will. </a:t>
            </a:r>
          </a:p>
          <a:p>
            <a:r>
              <a:rPr lang="en-US" sz="2800" dirty="0"/>
              <a:t>It is not to angels</a:t>
            </a:r>
            <a:r>
              <a:rPr lang="en-US" sz="2800" u="sng" dirty="0"/>
              <a:t> </a:t>
            </a:r>
            <a:r>
              <a:rPr lang="en-US" sz="2800" dirty="0"/>
              <a:t>that he has subjected the world to come . . .</a:t>
            </a:r>
          </a:p>
          <a:p>
            <a:endParaRPr lang="en-US" sz="2800" dirty="0"/>
          </a:p>
          <a:p>
            <a:pPr algn="ctr"/>
            <a:r>
              <a:rPr lang="en-US" sz="2800" dirty="0"/>
              <a:t>‘You made [human beings] a little lower than the angels; </a:t>
            </a:r>
          </a:p>
          <a:p>
            <a:pPr algn="ctr"/>
            <a:r>
              <a:rPr lang="en-US" sz="2800" dirty="0"/>
              <a:t>you crowned </a:t>
            </a:r>
            <a:r>
              <a:rPr lang="en-US" sz="2800" i="1" dirty="0"/>
              <a:t>them </a:t>
            </a:r>
            <a:r>
              <a:rPr lang="en-US" sz="2800" dirty="0"/>
              <a:t>with </a:t>
            </a:r>
            <a:r>
              <a:rPr lang="en-US" sz="2800" i="1" dirty="0"/>
              <a:t>glory </a:t>
            </a:r>
            <a:r>
              <a:rPr lang="en-US" sz="2800" dirty="0"/>
              <a:t>and</a:t>
            </a:r>
            <a:r>
              <a:rPr lang="en-US" sz="2800" i="1" dirty="0"/>
              <a:t> honor </a:t>
            </a:r>
          </a:p>
          <a:p>
            <a:pPr algn="ctr"/>
            <a:r>
              <a:rPr lang="en-US" sz="2800" dirty="0"/>
              <a:t>                and put everything under their feet.’ (Ps 8:5-6)</a:t>
            </a:r>
          </a:p>
          <a:p>
            <a:endParaRPr lang="en-US" sz="2800" dirty="0"/>
          </a:p>
          <a:p>
            <a:r>
              <a:rPr lang="en-US" sz="2800" dirty="0"/>
              <a:t>In putting </a:t>
            </a:r>
            <a:r>
              <a:rPr lang="en-US" sz="2800" i="1" dirty="0"/>
              <a:t>everything </a:t>
            </a:r>
            <a:r>
              <a:rPr lang="en-US" sz="2800" dirty="0"/>
              <a:t>under them, </a:t>
            </a:r>
          </a:p>
          <a:p>
            <a:r>
              <a:rPr lang="en-US" sz="2800" dirty="0"/>
              <a:t>God left </a:t>
            </a:r>
            <a:r>
              <a:rPr lang="en-US" sz="2800" i="1" dirty="0"/>
              <a:t>nothing </a:t>
            </a:r>
            <a:r>
              <a:rPr lang="en-US" sz="2800" dirty="0"/>
              <a:t>that is not subject to them.</a:t>
            </a:r>
            <a:r>
              <a:rPr lang="en-US" sz="2800" b="1" baseline="30000" dirty="0"/>
              <a:t>” </a:t>
            </a:r>
            <a:endParaRPr lang="en-US" sz="2800" dirty="0"/>
          </a:p>
          <a:p>
            <a:endParaRPr lang="en-US" sz="2800" dirty="0"/>
          </a:p>
          <a:p>
            <a:r>
              <a:rPr lang="en-US" dirty="0" err="1"/>
              <a:t>Heb</a:t>
            </a:r>
            <a:r>
              <a:rPr lang="en-US" dirty="0"/>
              <a:t> 2</a:t>
            </a:r>
          </a:p>
        </p:txBody>
      </p:sp>
    </p:spTree>
    <p:extLst>
      <p:ext uri="{BB962C8B-B14F-4D97-AF65-F5344CB8AC3E}">
        <p14:creationId xmlns:p14="http://schemas.microsoft.com/office/powerpoint/2010/main" xmlns="" val="285468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839200" cy="5201424"/>
          </a:xfrm>
          <a:prstGeom prst="rect">
            <a:avLst/>
          </a:prstGeom>
          <a:noFill/>
        </p:spPr>
        <p:txBody>
          <a:bodyPr wrap="square" rtlCol="0">
            <a:spAutoFit/>
          </a:bodyPr>
          <a:lstStyle/>
          <a:p>
            <a:r>
              <a:rPr lang="en-US" sz="2800" dirty="0"/>
              <a:t>“Yet at present we do not see everything subject to them. </a:t>
            </a:r>
          </a:p>
          <a:p>
            <a:r>
              <a:rPr lang="en-US" sz="2800" b="1" dirty="0"/>
              <a:t>But we do see Jesus</a:t>
            </a:r>
            <a:r>
              <a:rPr lang="en-US" sz="2800" dirty="0"/>
              <a:t>, </a:t>
            </a:r>
          </a:p>
          <a:p>
            <a:r>
              <a:rPr lang="en-US" sz="2800" dirty="0"/>
              <a:t>who was made lower than the angels for a little while, </a:t>
            </a:r>
          </a:p>
          <a:p>
            <a:r>
              <a:rPr lang="en-US" sz="2800" i="1" dirty="0"/>
              <a:t>now crowned with glory and honor</a:t>
            </a:r>
          </a:p>
          <a:p>
            <a:r>
              <a:rPr lang="en-US" sz="2800" i="1" dirty="0"/>
              <a:t> </a:t>
            </a:r>
            <a:r>
              <a:rPr lang="en-US" sz="2800" dirty="0"/>
              <a:t>because he suffered death</a:t>
            </a:r>
          </a:p>
          <a:p>
            <a:r>
              <a:rPr lang="en-US" sz="2800" dirty="0"/>
              <a:t>…in bringing many sons and daughters to glory. </a:t>
            </a:r>
          </a:p>
          <a:p>
            <a:endParaRPr lang="en-US" sz="2800" dirty="0"/>
          </a:p>
          <a:p>
            <a:r>
              <a:rPr lang="en-US" sz="2800" dirty="0"/>
              <a:t>Both the one who makes people holy </a:t>
            </a:r>
          </a:p>
          <a:p>
            <a:r>
              <a:rPr lang="en-US" sz="2800" dirty="0"/>
              <a:t>and those who are made holy are of the same family. </a:t>
            </a:r>
          </a:p>
          <a:p>
            <a:r>
              <a:rPr lang="en-US" sz="2800" dirty="0"/>
              <a:t>So Jesus is not ashamed to call them brothers and sisters.” </a:t>
            </a:r>
          </a:p>
          <a:p>
            <a:endParaRPr lang="en-US" sz="2800" dirty="0"/>
          </a:p>
          <a:p>
            <a:r>
              <a:rPr lang="en-US" dirty="0" err="1"/>
              <a:t>Heb</a:t>
            </a:r>
            <a:r>
              <a:rPr lang="en-US" dirty="0"/>
              <a:t> 2</a:t>
            </a:r>
          </a:p>
        </p:txBody>
      </p:sp>
    </p:spTree>
    <p:extLst>
      <p:ext uri="{BB962C8B-B14F-4D97-AF65-F5344CB8AC3E}">
        <p14:creationId xmlns:p14="http://schemas.microsoft.com/office/powerpoint/2010/main" xmlns="" val="273735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991600" cy="7540524"/>
          </a:xfrm>
          <a:prstGeom prst="rect">
            <a:avLst/>
          </a:prstGeom>
          <a:noFill/>
        </p:spPr>
        <p:txBody>
          <a:bodyPr wrap="square" rtlCol="0">
            <a:spAutoFit/>
          </a:bodyPr>
          <a:lstStyle/>
          <a:p>
            <a:r>
              <a:rPr lang="en-US" dirty="0"/>
              <a:t> </a:t>
            </a:r>
          </a:p>
          <a:p>
            <a:pPr algn="ctr"/>
            <a:endParaRPr lang="en-US" sz="3200" dirty="0"/>
          </a:p>
          <a:p>
            <a:pPr algn="ctr"/>
            <a:r>
              <a:rPr lang="en-US" sz="3600" dirty="0"/>
              <a:t>“</a:t>
            </a:r>
            <a:r>
              <a:rPr lang="mr-IN" sz="3600" dirty="0"/>
              <a:t>…</a:t>
            </a:r>
            <a:r>
              <a:rPr lang="en-US" sz="3600" dirty="0"/>
              <a:t>conformed to the</a:t>
            </a:r>
          </a:p>
          <a:p>
            <a:pPr algn="ctr"/>
            <a:endParaRPr lang="en-US" sz="3600" dirty="0"/>
          </a:p>
          <a:p>
            <a:pPr algn="ctr"/>
            <a:r>
              <a:rPr lang="en-US" sz="3600" dirty="0"/>
              <a:t> image of the Son</a:t>
            </a:r>
            <a:r>
              <a:rPr lang="mr-IN" sz="3600" dirty="0"/>
              <a:t>…</a:t>
            </a:r>
            <a:endParaRPr lang="en-US" sz="3600" dirty="0"/>
          </a:p>
          <a:p>
            <a:pPr algn="ctr"/>
            <a:endParaRPr lang="en-US" sz="3600" dirty="0"/>
          </a:p>
          <a:p>
            <a:pPr algn="ctr"/>
            <a:r>
              <a:rPr lang="en-US" sz="3600" dirty="0"/>
              <a:t>        the firstborn of many brothers and sisters.”</a:t>
            </a:r>
          </a:p>
          <a:p>
            <a:pPr algn="ctr"/>
            <a:endParaRPr lang="en-US" sz="3200" dirty="0"/>
          </a:p>
          <a:p>
            <a:r>
              <a:rPr lang="en-US" dirty="0">
                <a:cs typeface="ＭＳ Ｐゴシック" charset="0"/>
              </a:rPr>
              <a:t>							St Paul, Rom 8</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4270340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6"/>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0"/>
            <a:ext cx="5715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0003649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4953000"/>
            <a:ext cx="7620000" cy="1295400"/>
          </a:xfrm>
        </p:spPr>
        <p:txBody>
          <a:bodyPr/>
          <a:lstStyle/>
          <a:p>
            <a:pPr eaLnBrk="1" hangingPunct="1"/>
            <a:r>
              <a:rPr lang="ja-JP" altLang="en-US" sz="2800" dirty="0">
                <a:solidFill>
                  <a:schemeClr val="tx1"/>
                </a:solidFill>
                <a:ea typeface="ＭＳ Ｐゴシック" charset="0"/>
                <a:cs typeface="ＭＳ Ｐゴシック" charset="0"/>
              </a:rPr>
              <a:t>“</a:t>
            </a:r>
            <a:r>
              <a:rPr lang="en-US" sz="2800" dirty="0">
                <a:solidFill>
                  <a:schemeClr val="tx1"/>
                </a:solidFill>
                <a:ea typeface="ＭＳ Ｐゴシック" charset="0"/>
                <a:cs typeface="ＭＳ Ｐゴシック" charset="0"/>
              </a:rPr>
              <a:t>Let</a:t>
            </a:r>
            <a:r>
              <a:rPr lang="en-US" sz="2800" i="1" dirty="0">
                <a:solidFill>
                  <a:schemeClr val="tx1"/>
                </a:solidFill>
                <a:ea typeface="ＭＳ Ｐゴシック" charset="0"/>
                <a:cs typeface="ＭＳ Ｐゴシック" charset="0"/>
              </a:rPr>
              <a:t> us </a:t>
            </a:r>
            <a:r>
              <a:rPr lang="en-US" sz="2800" dirty="0">
                <a:solidFill>
                  <a:schemeClr val="tx1"/>
                </a:solidFill>
                <a:ea typeface="ＭＳ Ｐゴシック" charset="0"/>
                <a:cs typeface="ＭＳ Ｐゴシック" charset="0"/>
              </a:rPr>
              <a:t>make </a:t>
            </a:r>
            <a:r>
              <a:rPr lang="en-US" sz="2800" i="1" dirty="0">
                <a:solidFill>
                  <a:schemeClr val="tx1"/>
                </a:solidFill>
                <a:ea typeface="ＭＳ Ｐゴシック" charset="0"/>
                <a:cs typeface="ＭＳ Ｐゴシック" charset="0"/>
              </a:rPr>
              <a:t>human beings </a:t>
            </a:r>
            <a:r>
              <a:rPr lang="en-US" sz="2800" dirty="0">
                <a:solidFill>
                  <a:schemeClr val="tx1"/>
                </a:solidFill>
                <a:ea typeface="ＭＳ Ｐゴシック" charset="0"/>
                <a:cs typeface="ＭＳ Ｐゴシック" charset="0"/>
              </a:rPr>
              <a:t>in </a:t>
            </a:r>
            <a:r>
              <a:rPr lang="en-US" sz="2800" i="1" dirty="0">
                <a:solidFill>
                  <a:schemeClr val="tx1"/>
                </a:solidFill>
                <a:ea typeface="ＭＳ Ｐゴシック" charset="0"/>
                <a:cs typeface="ＭＳ Ｐゴシック" charset="0"/>
              </a:rPr>
              <a:t>our</a:t>
            </a:r>
            <a:r>
              <a:rPr lang="en-US" sz="2800" dirty="0">
                <a:solidFill>
                  <a:schemeClr val="tx1"/>
                </a:solidFill>
                <a:ea typeface="ＭＳ Ｐゴシック" charset="0"/>
                <a:cs typeface="ＭＳ Ｐゴシック" charset="0"/>
              </a:rPr>
              <a:t> image, according to our likeness …</a:t>
            </a:r>
            <a:r>
              <a:rPr lang="ja-JP" altLang="en-US" sz="2800" dirty="0">
                <a:solidFill>
                  <a:schemeClr val="tx1"/>
                </a:solidFill>
                <a:ea typeface="ＭＳ Ｐゴシック" charset="0"/>
                <a:cs typeface="ＭＳ Ｐゴシック" charset="0"/>
              </a:rPr>
              <a:t>”</a:t>
            </a:r>
            <a:r>
              <a:rPr lang="en-US" sz="2800" dirty="0">
                <a:solidFill>
                  <a:schemeClr val="tx1"/>
                </a:solidFill>
                <a:ea typeface="ＭＳ Ｐゴシック" charset="0"/>
                <a:cs typeface="ＭＳ Ｐゴシック" charset="0"/>
              </a:rPr>
              <a:t> (Gen 1:26-27)</a:t>
            </a:r>
          </a:p>
        </p:txBody>
      </p:sp>
      <p:pic>
        <p:nvPicPr>
          <p:cNvPr id="24580" name="Picture 13"/>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69850" y="0"/>
            <a:ext cx="9213850" cy="50673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152400"/>
            <a:ext cx="8458200" cy="1219200"/>
          </a:xfrm>
        </p:spPr>
        <p:txBody>
          <a:bodyPr>
            <a:normAutofit/>
          </a:bodyPr>
          <a:lstStyle/>
          <a:p>
            <a:pPr eaLnBrk="1" hangingPunct="1"/>
            <a:r>
              <a:rPr lang="en-US" sz="3200" dirty="0">
                <a:solidFill>
                  <a:srgbClr val="FFFFFF"/>
                </a:solidFill>
                <a:ea typeface="ＭＳ Ｐゴシック" charset="0"/>
                <a:cs typeface="Times"/>
              </a:rPr>
              <a:t>	 Gen 1:26-7: Ancient Biblical Context</a:t>
            </a:r>
          </a:p>
        </p:txBody>
      </p:sp>
      <p:sp>
        <p:nvSpPr>
          <p:cNvPr id="19459" name="Rectangle 3"/>
          <p:cNvSpPr>
            <a:spLocks noGrp="1" noChangeArrowheads="1"/>
          </p:cNvSpPr>
          <p:nvPr>
            <p:ph type="body" sz="half" idx="1"/>
          </p:nvPr>
        </p:nvSpPr>
        <p:spPr>
          <a:xfrm>
            <a:off x="0" y="1600200"/>
            <a:ext cx="5181600" cy="3124200"/>
          </a:xfrm>
        </p:spPr>
        <p:txBody>
          <a:bodyPr/>
          <a:lstStyle/>
          <a:p>
            <a:pPr eaLnBrk="1" hangingPunct="1">
              <a:buFontTx/>
              <a:buNone/>
            </a:pPr>
            <a:r>
              <a:rPr lang="ja-JP" altLang="en-US" sz="2800" dirty="0">
                <a:ea typeface="ＭＳ Ｐゴシック" charset="0"/>
                <a:cs typeface="Times"/>
              </a:rPr>
              <a:t>‘</a:t>
            </a:r>
            <a:r>
              <a:rPr lang="en-US" sz="2800" dirty="0">
                <a:ea typeface="ＭＳ Ｐゴシック" charset="0"/>
                <a:cs typeface="Times"/>
              </a:rPr>
              <a:t>image (</a:t>
            </a:r>
            <a:r>
              <a:rPr lang="en-US" sz="2800" i="1" dirty="0" err="1">
                <a:ea typeface="ＭＳ Ｐゴシック" charset="0"/>
                <a:cs typeface="Times"/>
              </a:rPr>
              <a:t>tslm</a:t>
            </a:r>
            <a:r>
              <a:rPr lang="en-US" sz="2800" dirty="0">
                <a:ea typeface="ＭＳ Ｐゴシック" charset="0"/>
                <a:cs typeface="Times"/>
              </a:rPr>
              <a:t>)</a:t>
            </a:r>
            <a:r>
              <a:rPr lang="ja-JP" altLang="en-US" sz="2800" dirty="0">
                <a:ea typeface="ＭＳ Ｐゴシック" charset="0"/>
                <a:cs typeface="Times"/>
              </a:rPr>
              <a:t>’</a:t>
            </a:r>
            <a:r>
              <a:rPr lang="en-US" sz="2800" dirty="0">
                <a:ea typeface="ＭＳ Ｐゴシック" charset="0"/>
                <a:cs typeface="Times"/>
              </a:rPr>
              <a:t> </a:t>
            </a:r>
          </a:p>
          <a:p>
            <a:pPr eaLnBrk="1" hangingPunct="1">
              <a:buFontTx/>
              <a:buNone/>
            </a:pPr>
            <a:endParaRPr lang="en-US" sz="2800" dirty="0">
              <a:ea typeface="ＭＳ Ｐゴシック" charset="0"/>
              <a:cs typeface="Times"/>
            </a:endParaRPr>
          </a:p>
          <a:p>
            <a:pPr eaLnBrk="1" hangingPunct="1">
              <a:buFontTx/>
              <a:buNone/>
            </a:pPr>
            <a:r>
              <a:rPr lang="ja-JP" altLang="en-US" sz="2800" dirty="0">
                <a:ea typeface="ＭＳ Ｐゴシック" charset="0"/>
                <a:cs typeface="Times"/>
              </a:rPr>
              <a:t>‘</a:t>
            </a:r>
            <a:r>
              <a:rPr lang="en-US" sz="2800" dirty="0">
                <a:ea typeface="ＭＳ Ｐゴシック" charset="0"/>
                <a:cs typeface="Times"/>
              </a:rPr>
              <a:t>likeness (</a:t>
            </a:r>
            <a:r>
              <a:rPr lang="en-US" sz="2800" i="1" dirty="0" err="1">
                <a:ea typeface="ＭＳ Ｐゴシック" charset="0"/>
                <a:cs typeface="Times"/>
              </a:rPr>
              <a:t>dmwt</a:t>
            </a:r>
            <a:r>
              <a:rPr lang="en-US" sz="2800" dirty="0">
                <a:ea typeface="ＭＳ Ｐゴシック" charset="0"/>
                <a:cs typeface="Times"/>
              </a:rPr>
              <a:t>)</a:t>
            </a:r>
            <a:r>
              <a:rPr lang="ja-JP" altLang="en-US" sz="2800" dirty="0">
                <a:ea typeface="ＭＳ Ｐゴシック" charset="0"/>
                <a:cs typeface="Times"/>
              </a:rPr>
              <a:t>’</a:t>
            </a:r>
            <a:endParaRPr lang="en-US" altLang="ja-JP" sz="2800" dirty="0">
              <a:ea typeface="ＭＳ Ｐゴシック" charset="0"/>
              <a:cs typeface="Times"/>
            </a:endParaRPr>
          </a:p>
          <a:p>
            <a:pPr eaLnBrk="1" hangingPunct="1">
              <a:buFontTx/>
              <a:buNone/>
            </a:pPr>
            <a:endParaRPr lang="en-US" sz="2800" dirty="0">
              <a:ea typeface="ＭＳ Ｐゴシック" charset="0"/>
              <a:cs typeface="Times"/>
            </a:endParaRPr>
          </a:p>
          <a:p>
            <a:pPr eaLnBrk="1" hangingPunct="1">
              <a:buFontTx/>
              <a:buNone/>
            </a:pPr>
            <a:r>
              <a:rPr lang="en-US" sz="2800" dirty="0">
                <a:ea typeface="ＭＳ Ｐゴシック" charset="0"/>
                <a:cs typeface="Times"/>
              </a:rPr>
              <a:t>            = </a:t>
            </a:r>
            <a:r>
              <a:rPr lang="en-US" sz="2800" b="1" dirty="0">
                <a:ea typeface="ＭＳ Ｐゴシック" charset="0"/>
                <a:cs typeface="Times"/>
              </a:rPr>
              <a:t>physical, concrete</a:t>
            </a:r>
          </a:p>
          <a:p>
            <a:pPr eaLnBrk="1" hangingPunct="1">
              <a:buFontTx/>
              <a:buNone/>
            </a:pPr>
            <a:endParaRPr lang="en-US" sz="2800" b="1" dirty="0">
              <a:ea typeface="ＭＳ Ｐゴシック" charset="0"/>
              <a:cs typeface="Times"/>
            </a:endParaRPr>
          </a:p>
          <a:p>
            <a:pPr eaLnBrk="1" hangingPunct="1">
              <a:buFontTx/>
              <a:buNone/>
            </a:pPr>
            <a:endParaRPr lang="en-US" sz="2800" b="1" dirty="0">
              <a:ea typeface="ＭＳ Ｐゴシック" charset="0"/>
              <a:cs typeface="Times"/>
            </a:endParaRPr>
          </a:p>
          <a:p>
            <a:pPr eaLnBrk="1" hangingPunct="1">
              <a:buFontTx/>
              <a:buNone/>
            </a:pPr>
            <a:endParaRPr lang="en-US" sz="2800" dirty="0">
              <a:ea typeface="ＭＳ Ｐゴシック" charset="0"/>
              <a:cs typeface="Times"/>
            </a:endParaRPr>
          </a:p>
          <a:p>
            <a:pPr eaLnBrk="1" hangingPunct="1">
              <a:buFontTx/>
              <a:buNone/>
            </a:pPr>
            <a:endParaRPr lang="en-US" sz="2800" dirty="0">
              <a:ea typeface="ＭＳ Ｐゴシック" charset="0"/>
              <a:cs typeface="Times"/>
            </a:endParaRPr>
          </a:p>
          <a:p>
            <a:pPr eaLnBrk="1" hangingPunct="1"/>
            <a:endParaRPr lang="en-US" sz="2800" dirty="0">
              <a:ea typeface="ＭＳ Ｐゴシック" charset="0"/>
              <a:cs typeface="Times"/>
            </a:endParaRPr>
          </a:p>
          <a:p>
            <a:pPr eaLnBrk="1" hangingPunct="1"/>
            <a:endParaRPr lang="en-US" sz="2800" dirty="0">
              <a:ea typeface="ＭＳ Ｐゴシック" charset="0"/>
              <a:cs typeface="ＭＳ Ｐゴシック" charset="0"/>
            </a:endParaRPr>
          </a:p>
          <a:p>
            <a:pPr eaLnBrk="1" hangingPunct="1"/>
            <a:endParaRPr lang="en-US" sz="2800" dirty="0">
              <a:ea typeface="ＭＳ Ｐゴシック" charset="0"/>
              <a:cs typeface="ＭＳ Ｐゴシック" charset="0"/>
            </a:endParaRPr>
          </a:p>
        </p:txBody>
      </p:sp>
      <p:pic>
        <p:nvPicPr>
          <p:cNvPr id="19464" name="Picture 8"/>
          <p:cNvPicPr>
            <a:picLocks noGrp="1" noChangeAspect="1" noChangeArrowheads="1"/>
          </p:cNvPicPr>
          <p:nvPr>
            <p:ph type="clipArt" sz="half" idx="2"/>
          </p:nvPr>
        </p:nvPicPr>
        <p:blipFill>
          <a:blip r:embed="rId3">
            <a:extLst>
              <a:ext uri="{28A0092B-C50C-407E-A947-70E740481C1C}">
                <a14:useLocalDpi xmlns:a14="http://schemas.microsoft.com/office/drawing/2010/main" xmlns="" val="0"/>
              </a:ext>
            </a:extLst>
          </a:blip>
          <a:srcRect/>
          <a:stretch>
            <a:fillRect/>
          </a:stretch>
        </p:blipFill>
        <p:spPr>
          <a:xfrm>
            <a:off x="4724400" y="1003300"/>
            <a:ext cx="4114800" cy="5818188"/>
          </a:xfrm>
        </p:spPr>
      </p:pic>
      <p:sp>
        <p:nvSpPr>
          <p:cNvPr id="19465" name="Text Box 9"/>
          <p:cNvSpPr txBox="1">
            <a:spLocks noChangeArrowheads="1"/>
          </p:cNvSpPr>
          <p:nvPr/>
        </p:nvSpPr>
        <p:spPr bwMode="auto">
          <a:xfrm>
            <a:off x="719138" y="5562600"/>
            <a:ext cx="385286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Arial" charset="0"/>
              </a:defRPr>
            </a:lvl1pPr>
            <a:lvl2pPr marL="37931725" indent="-37474525" eaLnBrk="0" hangingPunct="0">
              <a:defRPr sz="2400">
                <a:solidFill>
                  <a:schemeClr val="tx1"/>
                </a:solidFill>
                <a:latin typeface="Times" charset="0"/>
                <a:ea typeface="Arial" charset="0"/>
                <a:cs typeface="Arial" charset="0"/>
              </a:defRPr>
            </a:lvl2pPr>
            <a:lvl3pPr eaLnBrk="0" hangingPunct="0">
              <a:defRPr sz="2400">
                <a:solidFill>
                  <a:schemeClr val="tx1"/>
                </a:solidFill>
                <a:latin typeface="Times" charset="0"/>
                <a:ea typeface="Arial" charset="0"/>
                <a:cs typeface="Arial" charset="0"/>
              </a:defRPr>
            </a:lvl3pPr>
            <a:lvl4pPr eaLnBrk="0" hangingPunct="0">
              <a:defRPr sz="2400">
                <a:solidFill>
                  <a:schemeClr val="tx1"/>
                </a:solidFill>
                <a:latin typeface="Times" charset="0"/>
                <a:ea typeface="Arial" charset="0"/>
                <a:cs typeface="Arial" charset="0"/>
              </a:defRPr>
            </a:lvl4pPr>
            <a:lvl5pPr eaLnBrk="0" hangingPunct="0">
              <a:defRPr sz="2400">
                <a:solidFill>
                  <a:schemeClr val="tx1"/>
                </a:solidFill>
                <a:latin typeface="Times" charset="0"/>
                <a:ea typeface="Arial" charset="0"/>
                <a:cs typeface="Arial" charset="0"/>
              </a:defRPr>
            </a:lvl5pPr>
            <a:lvl6pPr marL="457200" eaLnBrk="0" fontAlgn="base" hangingPunct="0">
              <a:spcBef>
                <a:spcPct val="0"/>
              </a:spcBef>
              <a:spcAft>
                <a:spcPct val="0"/>
              </a:spcAft>
              <a:defRPr sz="2400">
                <a:solidFill>
                  <a:schemeClr val="tx1"/>
                </a:solidFill>
                <a:latin typeface="Times" charset="0"/>
                <a:ea typeface="Arial" charset="0"/>
                <a:cs typeface="Arial" charset="0"/>
              </a:defRPr>
            </a:lvl6pPr>
            <a:lvl7pPr marL="914400" eaLnBrk="0" fontAlgn="base" hangingPunct="0">
              <a:spcBef>
                <a:spcPct val="0"/>
              </a:spcBef>
              <a:spcAft>
                <a:spcPct val="0"/>
              </a:spcAft>
              <a:defRPr sz="2400">
                <a:solidFill>
                  <a:schemeClr val="tx1"/>
                </a:solidFill>
                <a:latin typeface="Times" charset="0"/>
                <a:ea typeface="Arial" charset="0"/>
                <a:cs typeface="Arial" charset="0"/>
              </a:defRPr>
            </a:lvl7pPr>
            <a:lvl8pPr marL="1371600" eaLnBrk="0" fontAlgn="base" hangingPunct="0">
              <a:spcBef>
                <a:spcPct val="0"/>
              </a:spcBef>
              <a:spcAft>
                <a:spcPct val="0"/>
              </a:spcAft>
              <a:defRPr sz="2400">
                <a:solidFill>
                  <a:schemeClr val="tx1"/>
                </a:solidFill>
                <a:latin typeface="Times" charset="0"/>
                <a:ea typeface="Arial" charset="0"/>
                <a:cs typeface="Arial" charset="0"/>
              </a:defRPr>
            </a:lvl8pPr>
            <a:lvl9pPr marL="1828800" eaLnBrk="0" fontAlgn="base" hangingPunct="0">
              <a:spcBef>
                <a:spcPct val="0"/>
              </a:spcBef>
              <a:spcAft>
                <a:spcPct val="0"/>
              </a:spcAft>
              <a:defRPr sz="2400">
                <a:solidFill>
                  <a:schemeClr val="tx1"/>
                </a:solidFill>
                <a:latin typeface="Times" charset="0"/>
                <a:ea typeface="Arial" charset="0"/>
                <a:cs typeface="Arial" charset="0"/>
              </a:defRPr>
            </a:lvl9pPr>
          </a:lstStyle>
          <a:p>
            <a:pPr eaLnBrk="1" hangingPunct="1"/>
            <a:r>
              <a:rPr lang="ja-JP" altLang="en-US" sz="2000" dirty="0">
                <a:latin typeface="Times"/>
                <a:cs typeface="Times"/>
              </a:rPr>
              <a:t>“</a:t>
            </a:r>
            <a:r>
              <a:rPr lang="en-US" sz="2000" dirty="0">
                <a:latin typeface="Times"/>
                <a:cs typeface="Times"/>
              </a:rPr>
              <a:t> (</a:t>
            </a:r>
            <a:r>
              <a:rPr lang="en-US" sz="2000" i="1" dirty="0" err="1">
                <a:latin typeface="Times"/>
                <a:cs typeface="Times"/>
              </a:rPr>
              <a:t>tslm</a:t>
            </a:r>
            <a:r>
              <a:rPr lang="en-US" sz="2000" dirty="0">
                <a:latin typeface="Times"/>
                <a:cs typeface="Times"/>
              </a:rPr>
              <a:t>) … (</a:t>
            </a:r>
            <a:r>
              <a:rPr lang="en-US" sz="2000" i="1" dirty="0" err="1">
                <a:latin typeface="Times"/>
                <a:cs typeface="Times"/>
              </a:rPr>
              <a:t>dmwt</a:t>
            </a:r>
            <a:r>
              <a:rPr lang="en-US" sz="2000" dirty="0">
                <a:latin typeface="Times"/>
                <a:cs typeface="Times"/>
              </a:rPr>
              <a:t>) of (king) </a:t>
            </a:r>
            <a:r>
              <a:rPr lang="en-US" sz="2000" dirty="0" err="1">
                <a:latin typeface="Times"/>
                <a:cs typeface="Times"/>
              </a:rPr>
              <a:t>Hadad-yis</a:t>
            </a:r>
            <a:r>
              <a:rPr lang="ja-JP" altLang="en-US" sz="2000" dirty="0">
                <a:latin typeface="Times"/>
                <a:cs typeface="Times"/>
              </a:rPr>
              <a:t>‘</a:t>
            </a:r>
            <a:r>
              <a:rPr lang="en-US" sz="2000" dirty="0" err="1">
                <a:latin typeface="Times"/>
                <a:cs typeface="Times"/>
              </a:rPr>
              <a:t>i</a:t>
            </a:r>
            <a:r>
              <a:rPr lang="ja-JP" altLang="en-US" sz="2000" dirty="0">
                <a:latin typeface="Times"/>
                <a:cs typeface="Times"/>
              </a:rPr>
              <a:t>’</a:t>
            </a:r>
            <a:r>
              <a:rPr lang="en-US" sz="2000" dirty="0">
                <a:latin typeface="Times"/>
                <a:cs typeface="Times"/>
              </a:rPr>
              <a:t>, ruler of </a:t>
            </a:r>
            <a:r>
              <a:rPr lang="en-US" sz="2000" dirty="0" err="1">
                <a:latin typeface="Times"/>
                <a:cs typeface="Times"/>
              </a:rPr>
              <a:t>Guzan</a:t>
            </a:r>
            <a:r>
              <a:rPr lang="en-US" sz="2000" dirty="0">
                <a:latin typeface="Times"/>
                <a:cs typeface="Times"/>
              </a:rPr>
              <a:t> in Syria (9th cent. B.C.)</a:t>
            </a:r>
            <a:endParaRPr lang="en-US" dirty="0">
              <a:latin typeface="Times"/>
              <a:cs typeface="Times"/>
            </a:endParaRPr>
          </a:p>
        </p:txBody>
      </p:sp>
    </p:spTree>
    <p:extLst>
      <p:ext uri="{BB962C8B-B14F-4D97-AF65-F5344CB8AC3E}">
        <p14:creationId xmlns:p14="http://schemas.microsoft.com/office/powerpoint/2010/main" xmlns="" val="5483591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152400"/>
            <a:ext cx="8305800" cy="1600200"/>
          </a:xfrm>
        </p:spPr>
        <p:txBody>
          <a:bodyPr/>
          <a:lstStyle/>
          <a:p>
            <a:pPr eaLnBrk="1" hangingPunct="1"/>
            <a:r>
              <a:rPr lang="en-US" sz="3600" u="sng" dirty="0">
                <a:solidFill>
                  <a:schemeClr val="tx1"/>
                </a:solidFill>
                <a:ea typeface="ＭＳ Ｐゴシック" charset="0"/>
                <a:cs typeface="ＭＳ Ｐゴシック" charset="0"/>
              </a:rPr>
              <a:t>God’s Embodied Image-Bearers</a:t>
            </a:r>
          </a:p>
        </p:txBody>
      </p:sp>
      <p:sp>
        <p:nvSpPr>
          <p:cNvPr id="33795" name="Rectangle 3"/>
          <p:cNvSpPr>
            <a:spLocks noGrp="1" noChangeArrowheads="1"/>
          </p:cNvSpPr>
          <p:nvPr>
            <p:ph type="body" idx="1"/>
          </p:nvPr>
        </p:nvSpPr>
        <p:spPr>
          <a:xfrm>
            <a:off x="0" y="1295400"/>
            <a:ext cx="9144000" cy="5295900"/>
          </a:xfrm>
        </p:spPr>
        <p:txBody>
          <a:bodyPr>
            <a:normAutofit/>
          </a:bodyPr>
          <a:lstStyle/>
          <a:p>
            <a:pPr marL="438150" indent="0">
              <a:buNone/>
            </a:pPr>
            <a:r>
              <a:rPr lang="en-US" sz="3000" dirty="0">
                <a:ea typeface="ＭＳ Ｐゴシック" charset="0"/>
                <a:cs typeface="ＭＳ Ｐゴシック" charset="0"/>
              </a:rPr>
              <a:t> </a:t>
            </a:r>
            <a:endParaRPr lang="en-US" sz="3600" dirty="0">
              <a:ea typeface="ＭＳ Ｐゴシック" charset="0"/>
              <a:cs typeface="ＭＳ Ｐゴシック" charset="0"/>
            </a:endParaRPr>
          </a:p>
          <a:p>
            <a:pPr marL="895350" indent="-457200">
              <a:buFontTx/>
              <a:buChar char="-"/>
            </a:pPr>
            <a:r>
              <a:rPr lang="en-US" sz="3600" i="1" dirty="0">
                <a:ea typeface="ＭＳ Ｐゴシック" charset="0"/>
                <a:cs typeface="ＭＳ Ｐゴシック" charset="0"/>
              </a:rPr>
              <a:t>Image</a:t>
            </a:r>
            <a:r>
              <a:rPr lang="en-US" sz="3600" dirty="0">
                <a:ea typeface="ＭＳ Ｐゴシック" charset="0"/>
                <a:cs typeface="ＭＳ Ｐゴシック" charset="0"/>
              </a:rPr>
              <a:t> &amp; </a:t>
            </a:r>
            <a:r>
              <a:rPr lang="en-US" sz="3600" i="1" dirty="0">
                <a:ea typeface="ＭＳ Ｐゴシック" charset="0"/>
                <a:cs typeface="ＭＳ Ｐゴシック" charset="0"/>
              </a:rPr>
              <a:t>likeness</a:t>
            </a:r>
            <a:r>
              <a:rPr lang="en-US" sz="3600" dirty="0">
                <a:ea typeface="ＭＳ Ｐゴシック" charset="0"/>
                <a:cs typeface="ＭＳ Ｐゴシック" charset="0"/>
              </a:rPr>
              <a:t> = Living Human ‘Idols’ </a:t>
            </a:r>
          </a:p>
          <a:p>
            <a:pPr marL="438150" indent="0">
              <a:buNone/>
            </a:pPr>
            <a:r>
              <a:rPr lang="en-US" sz="3600" dirty="0">
                <a:ea typeface="ＭＳ Ｐゴシック" charset="0"/>
                <a:cs typeface="ＭＳ Ｐゴシック" charset="0"/>
              </a:rPr>
              <a:t>     (</a:t>
            </a:r>
            <a:r>
              <a:rPr lang="en-US" sz="3600" i="1" dirty="0" err="1">
                <a:ea typeface="ＭＳ Ｐゴシック" charset="0"/>
                <a:cs typeface="ＭＳ Ｐゴシック" charset="0"/>
              </a:rPr>
              <a:t>tslm</a:t>
            </a:r>
            <a:r>
              <a:rPr lang="en-US" sz="3600" dirty="0">
                <a:ea typeface="ＭＳ Ｐゴシック" charset="0"/>
                <a:cs typeface="ＭＳ Ｐゴシック" charset="0"/>
              </a:rPr>
              <a:t> and </a:t>
            </a:r>
            <a:r>
              <a:rPr lang="en-US" sz="3600" i="1" dirty="0" err="1">
                <a:ea typeface="ＭＳ Ｐゴシック" charset="0"/>
                <a:cs typeface="ＭＳ Ｐゴシック" charset="0"/>
              </a:rPr>
              <a:t>dmwt</a:t>
            </a:r>
            <a:r>
              <a:rPr lang="en-US" sz="3600" dirty="0">
                <a:ea typeface="ＭＳ Ｐゴシック" charset="0"/>
                <a:cs typeface="ＭＳ Ｐゴシック" charset="0"/>
              </a:rPr>
              <a:t>) </a:t>
            </a:r>
          </a:p>
          <a:p>
            <a:pPr marL="895350" indent="-457200">
              <a:buFontTx/>
              <a:buChar char="-"/>
            </a:pPr>
            <a:endParaRPr lang="en-US" sz="3600" dirty="0">
              <a:ea typeface="ＭＳ Ｐゴシック" charset="0"/>
              <a:cs typeface="ＭＳ Ｐゴシック" charset="0"/>
            </a:endParaRPr>
          </a:p>
          <a:p>
            <a:pPr marL="895350" indent="-457200">
              <a:buFontTx/>
              <a:buChar char="-"/>
            </a:pPr>
            <a:r>
              <a:rPr lang="en-US" sz="3600" dirty="0">
                <a:ea typeface="ＭＳ Ｐゴシック" charset="0"/>
                <a:cs typeface="ＭＳ Ｐゴシック" charset="0"/>
              </a:rPr>
              <a:t>God’s Children = Royal Representatives</a:t>
            </a:r>
          </a:p>
          <a:p>
            <a:pPr marL="895350" indent="-457200">
              <a:buFontTx/>
              <a:buChar char="-"/>
            </a:pPr>
            <a:endParaRPr lang="en-US" sz="3600" dirty="0">
              <a:ea typeface="ＭＳ Ｐゴシック" charset="0"/>
              <a:cs typeface="ＭＳ Ｐゴシック" charset="0"/>
            </a:endParaRPr>
          </a:p>
          <a:p>
            <a:pPr marL="895350" indent="-457200">
              <a:buFontTx/>
              <a:buChar char="-"/>
            </a:pPr>
            <a:r>
              <a:rPr lang="en-US" sz="3600" dirty="0">
                <a:ea typeface="ＭＳ Ｐゴシック" charset="0"/>
                <a:cs typeface="ＭＳ Ｐゴシック" charset="0"/>
              </a:rPr>
              <a:t> </a:t>
            </a:r>
            <a:r>
              <a:rPr lang="en-US" sz="3600" i="1" dirty="0">
                <a:ea typeface="ＭＳ Ｐゴシック" charset="0"/>
                <a:cs typeface="ＭＳ Ｐゴシック" charset="0"/>
              </a:rPr>
              <a:t>Human</a:t>
            </a:r>
            <a:r>
              <a:rPr lang="en-US" sz="3600" dirty="0">
                <a:ea typeface="ＭＳ Ｐゴシック" charset="0"/>
                <a:cs typeface="ＭＳ Ｐゴシック" charset="0"/>
              </a:rPr>
              <a:t> </a:t>
            </a:r>
            <a:r>
              <a:rPr lang="en-US" sz="3600" i="1" dirty="0">
                <a:ea typeface="ＭＳ Ｐゴシック" charset="0"/>
                <a:cs typeface="ＭＳ Ｐゴシック" charset="0"/>
              </a:rPr>
              <a:t>made </a:t>
            </a:r>
            <a:r>
              <a:rPr lang="en-US" sz="3600" dirty="0">
                <a:ea typeface="ＭＳ Ｐゴシック" charset="0"/>
                <a:cs typeface="ＭＳ Ｐゴシック" charset="0"/>
              </a:rPr>
              <a:t>images = false (idol</a:t>
            </a:r>
            <a:r>
              <a:rPr lang="en-US" sz="3600" i="1" dirty="0">
                <a:ea typeface="ＭＳ Ｐゴシック" charset="0"/>
                <a:cs typeface="ＭＳ Ｐゴシック" charset="0"/>
              </a:rPr>
              <a:t>atrous</a:t>
            </a:r>
            <a:r>
              <a:rPr lang="en-US" sz="3600" dirty="0">
                <a:ea typeface="ＭＳ Ｐゴシック" charset="0"/>
                <a:cs typeface="ＭＳ Ｐゴシック" charset="0"/>
              </a:rPr>
              <a:t>) </a:t>
            </a:r>
          </a:p>
          <a:p>
            <a:pPr marL="438150" indent="0">
              <a:buNone/>
            </a:pPr>
            <a:endParaRPr lang="en-US" sz="13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838200"/>
            <a:ext cx="8686800" cy="6186310"/>
          </a:xfrm>
          <a:prstGeom prst="rect">
            <a:avLst/>
          </a:prstGeom>
          <a:noFill/>
        </p:spPr>
        <p:txBody>
          <a:bodyPr wrap="square" rtlCol="0">
            <a:spAutoFit/>
          </a:bodyPr>
          <a:lstStyle/>
          <a:p>
            <a:r>
              <a:rPr lang="en-US" sz="3600" dirty="0"/>
              <a:t>“The Son is the radiance of God’s glory </a:t>
            </a:r>
          </a:p>
          <a:p>
            <a:endParaRPr lang="en-US" sz="3600" dirty="0"/>
          </a:p>
          <a:p>
            <a:endParaRPr lang="en-US" sz="3600" dirty="0"/>
          </a:p>
          <a:p>
            <a:r>
              <a:rPr lang="en-US" sz="3600" dirty="0"/>
              <a:t>  and </a:t>
            </a:r>
            <a:r>
              <a:rPr lang="en-US" sz="3600" i="1" dirty="0"/>
              <a:t>the exact representation of his being</a:t>
            </a:r>
          </a:p>
          <a:p>
            <a:endParaRPr lang="en-US" sz="3600" i="1" dirty="0"/>
          </a:p>
          <a:p>
            <a:endParaRPr lang="en-US" sz="3600" i="1" dirty="0"/>
          </a:p>
          <a:p>
            <a:r>
              <a:rPr lang="mr-IN" sz="3600" dirty="0"/>
              <a:t>…</a:t>
            </a:r>
            <a:r>
              <a:rPr lang="en-US" sz="3600" dirty="0"/>
              <a:t>made like them, fully human in every way” </a:t>
            </a:r>
          </a:p>
          <a:p>
            <a:endParaRPr lang="en-US" sz="3600" dirty="0"/>
          </a:p>
          <a:p>
            <a:r>
              <a:rPr lang="en-US" dirty="0" err="1"/>
              <a:t>Heb</a:t>
            </a:r>
            <a:r>
              <a:rPr lang="en-US" dirty="0"/>
              <a:t> 1-2</a:t>
            </a:r>
          </a:p>
          <a:p>
            <a:endParaRPr lang="en-US" sz="3600" dirty="0"/>
          </a:p>
          <a:p>
            <a:r>
              <a:rPr lang="en-US" sz="3600" dirty="0"/>
              <a:t>  </a:t>
            </a:r>
          </a:p>
        </p:txBody>
      </p:sp>
    </p:spTree>
    <p:extLst>
      <p:ext uri="{BB962C8B-B14F-4D97-AF65-F5344CB8AC3E}">
        <p14:creationId xmlns:p14="http://schemas.microsoft.com/office/powerpoint/2010/main" xmlns="" val="343634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914400"/>
            <a:ext cx="7010400" cy="4062651"/>
          </a:xfrm>
          <a:prstGeom prst="rect">
            <a:avLst/>
          </a:prstGeom>
          <a:noFill/>
        </p:spPr>
        <p:txBody>
          <a:bodyPr wrap="square" rtlCol="0">
            <a:spAutoFit/>
          </a:bodyPr>
          <a:lstStyle/>
          <a:p>
            <a:pPr algn="ctr"/>
            <a:r>
              <a:rPr lang="ja-JP" altLang="en-US" sz="3600" i="1" dirty="0">
                <a:cs typeface="ＭＳ Ｐゴシック" charset="0"/>
              </a:rPr>
              <a:t>“</a:t>
            </a:r>
            <a:r>
              <a:rPr lang="en-US" sz="3600" dirty="0">
                <a:cs typeface="ＭＳ Ｐゴシック" charset="0"/>
              </a:rPr>
              <a:t>For the Son of God </a:t>
            </a:r>
          </a:p>
          <a:p>
            <a:pPr algn="ctr"/>
            <a:r>
              <a:rPr lang="en-US" sz="3600" dirty="0">
                <a:cs typeface="ＭＳ Ｐゴシック" charset="0"/>
              </a:rPr>
              <a:t>became like us</a:t>
            </a:r>
          </a:p>
          <a:p>
            <a:pPr algn="ctr"/>
            <a:r>
              <a:rPr lang="en-US" sz="3600" dirty="0">
                <a:cs typeface="ＭＳ Ｐゴシック" charset="0"/>
              </a:rPr>
              <a:t> </a:t>
            </a:r>
          </a:p>
          <a:p>
            <a:pPr algn="ctr"/>
            <a:r>
              <a:rPr lang="en-US" sz="3600" dirty="0">
                <a:cs typeface="ＭＳ Ｐゴシック" charset="0"/>
              </a:rPr>
              <a:t>so that we </a:t>
            </a:r>
          </a:p>
          <a:p>
            <a:pPr algn="ctr"/>
            <a:r>
              <a:rPr lang="en-US" sz="3600" dirty="0">
                <a:cs typeface="ＭＳ Ｐゴシック" charset="0"/>
              </a:rPr>
              <a:t>could become like him.</a:t>
            </a:r>
            <a:r>
              <a:rPr lang="ja-JP" altLang="en-US" sz="3600" dirty="0">
                <a:cs typeface="ＭＳ Ｐゴシック" charset="0"/>
              </a:rPr>
              <a:t>”</a:t>
            </a:r>
            <a:endParaRPr lang="en-US" altLang="ja-JP" sz="3600" dirty="0">
              <a:cs typeface="ＭＳ Ｐゴシック" charset="0"/>
            </a:endParaRPr>
          </a:p>
          <a:p>
            <a:pPr algn="ctr"/>
            <a:r>
              <a:rPr lang="en-US" sz="3600" dirty="0">
                <a:cs typeface="ＭＳ Ｐゴシック" charset="0"/>
              </a:rPr>
              <a:t> </a:t>
            </a:r>
          </a:p>
          <a:p>
            <a:pPr algn="ctr"/>
            <a:r>
              <a:rPr lang="en-US" sz="1800" dirty="0">
                <a:cs typeface="ＭＳ Ｐゴシック" charset="0"/>
              </a:rPr>
              <a:t>- Athanasius</a:t>
            </a:r>
          </a:p>
          <a:p>
            <a:endParaRPr lang="en-US" dirty="0"/>
          </a:p>
        </p:txBody>
      </p:sp>
    </p:spTree>
    <p:extLst>
      <p:ext uri="{BB962C8B-B14F-4D97-AF65-F5344CB8AC3E}">
        <p14:creationId xmlns:p14="http://schemas.microsoft.com/office/powerpoint/2010/main" xmlns="" val="805798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13835305" cy="6494086"/>
          </a:xfrm>
          <a:prstGeom prst="rect">
            <a:avLst/>
          </a:prstGeom>
          <a:noFill/>
        </p:spPr>
        <p:txBody>
          <a:bodyPr wrap="square" rtlCol="0">
            <a:spAutoFit/>
          </a:bodyPr>
          <a:lstStyle/>
          <a:p>
            <a:r>
              <a:rPr lang="en-US" sz="2800" dirty="0"/>
              <a:t>“He had to be made like them, fully human in every way, </a:t>
            </a:r>
          </a:p>
          <a:p>
            <a:r>
              <a:rPr lang="en-US" sz="2800" dirty="0"/>
              <a:t>in order that he might become </a:t>
            </a:r>
          </a:p>
          <a:p>
            <a:r>
              <a:rPr lang="en-US" sz="2800" dirty="0"/>
              <a:t>a merciful and faithful </a:t>
            </a:r>
          </a:p>
          <a:p>
            <a:r>
              <a:rPr lang="en-US" sz="2800" dirty="0"/>
              <a:t>high priest in service to God, </a:t>
            </a:r>
          </a:p>
          <a:p>
            <a:r>
              <a:rPr lang="en-US" sz="2800" dirty="0"/>
              <a:t>and that he might make atonement for the sins of the people.</a:t>
            </a:r>
          </a:p>
          <a:p>
            <a:r>
              <a:rPr lang="en-US" sz="2800" dirty="0"/>
              <a:t> </a:t>
            </a:r>
          </a:p>
          <a:p>
            <a:r>
              <a:rPr lang="en-US" sz="2800" dirty="0"/>
              <a:t>Because he himself suffered when he was tempted, </a:t>
            </a:r>
          </a:p>
          <a:p>
            <a:r>
              <a:rPr lang="en-US" sz="2800" dirty="0"/>
              <a:t>he is able to help those who are being tempted. </a:t>
            </a:r>
          </a:p>
          <a:p>
            <a:endParaRPr lang="en-US" sz="2800" dirty="0"/>
          </a:p>
          <a:p>
            <a:r>
              <a:rPr lang="en-US" sz="2800" dirty="0"/>
              <a:t>Therefore, holy brothers and sisters, </a:t>
            </a:r>
          </a:p>
          <a:p>
            <a:r>
              <a:rPr lang="en-US" sz="2800" dirty="0"/>
              <a:t>who share in the heavenly calling, </a:t>
            </a:r>
          </a:p>
          <a:p>
            <a:r>
              <a:rPr lang="en-US" sz="2800" u="sng" dirty="0"/>
              <a:t>fix your thoughts on Jesus, </a:t>
            </a:r>
          </a:p>
          <a:p>
            <a:r>
              <a:rPr lang="en-US" sz="2800" dirty="0"/>
              <a:t>whom we acknowledge as our apostle and </a:t>
            </a:r>
            <a:r>
              <a:rPr lang="en-US" sz="2800" u="sng" dirty="0"/>
              <a:t>high priest</a:t>
            </a:r>
            <a:r>
              <a:rPr lang="en-US" sz="2800" dirty="0"/>
              <a:t>.” </a:t>
            </a:r>
          </a:p>
          <a:p>
            <a:endParaRPr lang="en-US" sz="2800" dirty="0"/>
          </a:p>
          <a:p>
            <a:r>
              <a:rPr lang="en-US" dirty="0" err="1"/>
              <a:t>Heb</a:t>
            </a:r>
            <a:r>
              <a:rPr lang="en-US" dirty="0"/>
              <a:t> 2-3</a:t>
            </a:r>
          </a:p>
        </p:txBody>
      </p:sp>
    </p:spTree>
    <p:extLst>
      <p:ext uri="{BB962C8B-B14F-4D97-AF65-F5344CB8AC3E}">
        <p14:creationId xmlns:p14="http://schemas.microsoft.com/office/powerpoint/2010/main" xmlns="" val="24759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32996</TotalTime>
  <Words>4087</Words>
  <Application>Microsoft Office PowerPoint</Application>
  <PresentationFormat>On-screen Show (4:3)</PresentationFormat>
  <Paragraphs>314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 Presentation</vt:lpstr>
      <vt:lpstr>Slide 1</vt:lpstr>
      <vt:lpstr>Slide 2</vt:lpstr>
      <vt:lpstr>Slide 3</vt:lpstr>
      <vt:lpstr>“Let us make human beings in our image, according to our likeness …” (Gen 1:26-27)</vt:lpstr>
      <vt:lpstr>  Gen 1:26-7: Ancient Biblical Context</vt:lpstr>
      <vt:lpstr>God’s Embodied Image-Bearers</vt:lpstr>
      <vt:lpstr>Slide 7</vt:lpstr>
      <vt:lpstr>Slide 8</vt:lpstr>
      <vt:lpstr>Slide 9</vt:lpstr>
      <vt:lpstr>Slide 10</vt:lpstr>
      <vt:lpstr>Slide 11</vt:lpstr>
      <vt:lpstr>Slide 12</vt:lpstr>
    </vt:vector>
  </TitlesOfParts>
  <Company>뿿쾐뿿컰뿿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Theology</dc:title>
  <dc:creator>Crispin Fletcher-Louis</dc:creator>
  <cp:lastModifiedBy>Media</cp:lastModifiedBy>
  <cp:revision>168</cp:revision>
  <cp:lastPrinted>2014-07-06T15:17:12Z</cp:lastPrinted>
  <dcterms:created xsi:type="dcterms:W3CDTF">2014-10-23T15:47:13Z</dcterms:created>
  <dcterms:modified xsi:type="dcterms:W3CDTF">2019-06-30T18:41:19Z</dcterms:modified>
</cp:coreProperties>
</file>