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53" r:id="rId3"/>
    <p:sldId id="474" r:id="rId4"/>
    <p:sldId id="462" r:id="rId5"/>
    <p:sldId id="475" r:id="rId6"/>
    <p:sldId id="465" r:id="rId7"/>
    <p:sldId id="476" r:id="rId8"/>
    <p:sldId id="477" r:id="rId9"/>
    <p:sldId id="478" r:id="rId10"/>
    <p:sldId id="473" r:id="rId11"/>
    <p:sldId id="479" r:id="rId12"/>
    <p:sldId id="480" r:id="rId13"/>
    <p:sldId id="481" r:id="rId14"/>
    <p:sldId id="454" r:id="rId15"/>
    <p:sldId id="482" r:id="rId16"/>
    <p:sldId id="452" r:id="rId1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9"/>
    <a:srgbClr val="CCECFF"/>
    <a:srgbClr val="FFFF81"/>
    <a:srgbClr val="FFFF00"/>
    <a:srgbClr val="CCFFFF"/>
    <a:srgbClr val="D1F4B2"/>
    <a:srgbClr val="AAEB6F"/>
    <a:srgbClr val="008200"/>
    <a:srgbClr val="00FF00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7189" autoAdjust="0"/>
  </p:normalViewPr>
  <p:slideViewPr>
    <p:cSldViewPr>
      <p:cViewPr>
        <p:scale>
          <a:sx n="105" d="100"/>
          <a:sy n="105" d="100"/>
        </p:scale>
        <p:origin x="-4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31" y="7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8917729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31" y="8917729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70DF1A-BB20-4B46-B9C3-D8F652B1788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502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9" y="1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r">
              <a:defRPr sz="1200"/>
            </a:lvl1pPr>
          </a:lstStyle>
          <a:p>
            <a:fld id="{69140F07-2A30-43E4-84A6-37C1E57D02E2}" type="datetimeFigureOut">
              <a:rPr lang="en-CA" smtClean="0"/>
              <a:pPr/>
              <a:t>2019-08-18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1" tIns="45696" rIns="91391" bIns="45696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90"/>
            <a:ext cx="5683250" cy="4224337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6989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9" y="8916989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r">
              <a:defRPr sz="1200"/>
            </a:lvl1pPr>
          </a:lstStyle>
          <a:p>
            <a:fld id="{E50207D6-1AA2-4D4B-9054-87025440064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12654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07D6-1AA2-4D4B-9054-870254400640}" type="slidenum">
              <a:rPr lang="en-CA" smtClean="0"/>
              <a:pPr/>
              <a:t>1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8BF4B0-8742-C946-BE92-B333DA913403}" type="slidenum">
              <a:rPr lang="en-US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12962"/>
            <a:ext cx="8991600" cy="1470025"/>
          </a:xfrm>
        </p:spPr>
        <p:txBody>
          <a:bodyPr/>
          <a:lstStyle>
            <a:lvl1pPr>
              <a:defRPr sz="4800" b="0" spc="180" baseline="0">
                <a:latin typeface="AR ESSENCE" panose="02000000000000000000" pitchFamily="2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 spc="30" baseline="0">
                <a:effectLst/>
                <a:latin typeface="HP Simplified" panose="020B0604020204020204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58E150-32AE-46F7-82B8-31006C3805A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7101AF-2D11-40AD-A9E7-6D38D73817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AB84F-D8B3-4CCF-819B-3046248603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>
                <a:solidFill>
                  <a:srgbClr val="FFFFC9"/>
                </a:solidFill>
                <a:latin typeface="AR ESSENCE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>
            <a:lvl1pPr marL="457200" indent="-457200">
              <a:spcBef>
                <a:spcPts val="3600"/>
              </a:spcBef>
              <a:buFont typeface="Wingdings 2" panose="05020102010507070707" pitchFamily="18" charset="2"/>
              <a:buChar char=""/>
              <a:defRPr sz="3200" b="0" i="0" spc="30" baseline="0">
                <a:latin typeface="HP Simplified" panose="020B0604020204020204" pitchFamily="34" charset="0"/>
                <a:cs typeface="Calibri" pitchFamily="34" charset="0"/>
              </a:defRPr>
            </a:lvl1pPr>
            <a:lvl2pPr marL="966788" indent="-395288">
              <a:spcBef>
                <a:spcPts val="1200"/>
              </a:spcBef>
              <a:buFont typeface="Wingdings 2" panose="05020102010507070707" pitchFamily="18" charset="2"/>
              <a:buChar char=""/>
              <a:defRPr sz="2800" b="0" i="0" spc="30" baseline="0">
                <a:latin typeface="HP Simplified" panose="020B0604020204020204" pitchFamily="34" charset="0"/>
                <a:cs typeface="Calibri" pitchFamily="34" charset="0"/>
              </a:defRPr>
            </a:lvl2pPr>
            <a:lvl3pPr>
              <a:spcBef>
                <a:spcPts val="600"/>
              </a:spcBef>
              <a:defRPr sz="2400" b="0" i="0" spc="30" baseline="0">
                <a:latin typeface="HP Simplified" panose="020B0604020204020204" pitchFamily="34" charset="0"/>
                <a:cs typeface="Calibri" pitchFamily="34" charset="0"/>
              </a:defRPr>
            </a:lvl3pPr>
            <a:lvl4pPr>
              <a:defRPr sz="2000" b="0" i="0" spc="30" baseline="0">
                <a:latin typeface="HP Simplified" panose="020B0604020204020204" pitchFamily="34" charset="0"/>
                <a:cs typeface="Calibri" pitchFamily="34" charset="0"/>
              </a:defRPr>
            </a:lvl4pPr>
            <a:lvl5pPr>
              <a:defRPr sz="2000" b="0" i="0" spc="30" baseline="0">
                <a:latin typeface="HP Simplified" panose="020B0604020204020204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83A51C-24FD-44F0-91B1-6587313B41F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BE76D8-71AB-44CE-BF7C-A1AC5A2238D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4E55D5-A210-45DC-B7EF-8097ACF0D98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454841-D190-4620-B44B-7E63186149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5AC295-1EDB-46BA-9903-369501A4F1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3FD8B4-C984-4FB0-BC40-D067C1E860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D45905-0FE3-4154-8707-05D89E789BA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0" i="0" spc="150" baseline="0">
          <a:solidFill>
            <a:srgbClr val="FFFFC9"/>
          </a:solidFill>
          <a:effectLst/>
          <a:latin typeface="AR ESSENCE" panose="02000000000000000000" pitchFamily="2" charset="0"/>
          <a:ea typeface="Verdana" pitchFamily="34" charset="0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9pPr>
    </p:titleStyle>
    <p:bodyStyle>
      <a:lvl1pPr marL="457200" indent="-457200" algn="l" rtl="0" fontAlgn="base">
        <a:spcBef>
          <a:spcPts val="3600"/>
        </a:spcBef>
        <a:spcAft>
          <a:spcPct val="0"/>
        </a:spcAft>
        <a:buSzPct val="80000"/>
        <a:buFont typeface="Wingdings" pitchFamily="2" charset="2"/>
        <a:buChar char="q"/>
        <a:defRPr sz="3200" b="0" i="0" spc="30" baseline="0">
          <a:solidFill>
            <a:schemeClr val="tx1"/>
          </a:solidFill>
          <a:effectLst/>
          <a:latin typeface="HP Simplified" panose="020B0604020204020204" pitchFamily="34" charset="0"/>
          <a:ea typeface="+mn-ea"/>
          <a:cs typeface="Calibri" pitchFamily="34" charset="0"/>
        </a:defRPr>
      </a:lvl1pPr>
      <a:lvl2pPr marL="966788" indent="-395288" algn="l" rtl="0" fontAlgn="base">
        <a:spcBef>
          <a:spcPts val="1200"/>
        </a:spcBef>
        <a:spcAft>
          <a:spcPct val="0"/>
        </a:spcAft>
        <a:buFont typeface="Wingdings" pitchFamily="2" charset="2"/>
        <a:buChar char="§"/>
        <a:defRPr sz="28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2pPr>
      <a:lvl3pPr marL="1423988" indent="-342900" algn="l" rtl="0" fontAlgn="base">
        <a:spcBef>
          <a:spcPts val="600"/>
        </a:spcBef>
        <a:spcAft>
          <a:spcPct val="0"/>
        </a:spcAft>
        <a:buChar char="•"/>
        <a:defRPr sz="24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3pPr>
      <a:lvl4pPr marL="1766888" indent="-228600" algn="l" rtl="0" fontAlgn="base">
        <a:spcBef>
          <a:spcPct val="20000"/>
        </a:spcBef>
        <a:spcAft>
          <a:spcPct val="0"/>
        </a:spcAft>
        <a:buChar char="–"/>
        <a:defRPr sz="20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4pPr>
      <a:lvl5pPr marL="2109788" indent="-228600" algn="l" rtl="0" fontAlgn="base">
        <a:spcBef>
          <a:spcPct val="20000"/>
        </a:spcBef>
        <a:spcAft>
          <a:spcPct val="0"/>
        </a:spcAft>
        <a:buChar char="»"/>
        <a:defRPr sz="20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5pPr>
      <a:lvl6pPr marL="25669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0241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813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9385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343400"/>
            <a:ext cx="9144000" cy="1295400"/>
          </a:xfrm>
        </p:spPr>
        <p:txBody>
          <a:bodyPr/>
          <a:lstStyle/>
          <a:p>
            <a:r>
              <a:rPr lang="en-US" b="1" spc="0" dirty="0">
                <a:latin typeface="Pare" panose="00000400000000000000" pitchFamily="2" charset="0"/>
              </a:rPr>
              <a:t>7. </a:t>
            </a:r>
            <a:r>
              <a:rPr lang="en-US" b="1" spc="0" dirty="0" smtClean="0">
                <a:latin typeface="Pare" panose="00000400000000000000" pitchFamily="2" charset="0"/>
              </a:rPr>
              <a:t>Redefining Prayer</a:t>
            </a:r>
            <a:endParaRPr lang="en-US" b="1" spc="0" dirty="0">
              <a:solidFill>
                <a:srgbClr val="FFFFC9"/>
              </a:solidFill>
              <a:latin typeface="Pare" panose="00000400000000000000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5657557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kern="0" spc="100" dirty="0" smtClean="0">
                <a:latin typeface="HP Simplified" panose="020B0604020204020204" pitchFamily="34" charset="0"/>
              </a:rPr>
              <a:t>1 Thessalonians 5:12-18 (p.1094)</a:t>
            </a:r>
            <a:endParaRPr lang="en-US" sz="2800" kern="0" spc="100" dirty="0">
              <a:latin typeface="HP Simplified" panose="020B06040202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EA18C2-932C-554D-8879-247380AE75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2281"/>
          <a:stretch/>
        </p:blipFill>
        <p:spPr>
          <a:xfrm>
            <a:off x="1295400" y="217678"/>
            <a:ext cx="6553200" cy="4311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F07632-A2A8-8641-9E73-CD7BB2A41825}"/>
              </a:ext>
            </a:extLst>
          </p:cNvPr>
          <p:cNvSpPr txBox="1"/>
          <p:nvPr/>
        </p:nvSpPr>
        <p:spPr>
          <a:xfrm>
            <a:off x="1447800" y="914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77"/>
              </a:rPr>
              <a:t>From the heart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3b. Repetition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029200"/>
          </a:xfrm>
        </p:spPr>
        <p:txBody>
          <a:bodyPr/>
          <a:lstStyle/>
          <a:p>
            <a:r>
              <a:rPr lang="en-US" dirty="0" smtClean="0"/>
              <a:t>John Cassian – 4</a:t>
            </a:r>
            <a:r>
              <a:rPr lang="en-US" baseline="30000" dirty="0" smtClean="0"/>
              <a:t>th</a:t>
            </a:r>
            <a:r>
              <a:rPr lang="en-US" dirty="0" smtClean="0"/>
              <a:t> century Christian theologian and monk</a:t>
            </a:r>
          </a:p>
          <a:p>
            <a:pPr lvl="1"/>
            <a:r>
              <a:rPr lang="en-US" dirty="0" smtClean="0"/>
              <a:t>Short prayers</a:t>
            </a:r>
          </a:p>
          <a:p>
            <a:pPr lvl="1"/>
            <a:r>
              <a:rPr lang="en-US" dirty="0" smtClean="0"/>
              <a:t>Praying without ceasing is the goal!</a:t>
            </a:r>
            <a:endParaRPr lang="en-US" dirty="0"/>
          </a:p>
          <a:p>
            <a:r>
              <a:rPr lang="en-US" sz="2800" dirty="0" smtClean="0"/>
              <a:t>“…the goal is that the soul rises each day to the things of the spirit until all its living and all its wishing become one unending prayer.”</a:t>
            </a:r>
          </a:p>
        </p:txBody>
      </p:sp>
    </p:spTree>
    <p:extLst>
      <p:ext uri="{BB962C8B-B14F-4D97-AF65-F5344CB8AC3E}">
        <p14:creationId xmlns:p14="http://schemas.microsoft.com/office/powerpoint/2010/main" xmlns="" val="14536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3b. Repetition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029200"/>
          </a:xfrm>
        </p:spPr>
        <p:txBody>
          <a:bodyPr/>
          <a:lstStyle/>
          <a:p>
            <a:r>
              <a:rPr lang="en-US" dirty="0" smtClean="0"/>
              <a:t>Cassian exercise of ‘short prayer’</a:t>
            </a:r>
          </a:p>
          <a:p>
            <a:pPr lvl="1"/>
            <a:r>
              <a:rPr lang="en-US" dirty="0" smtClean="0"/>
              <a:t>Repetition and the Psalms – Psalm 70:1</a:t>
            </a:r>
            <a:endParaRPr lang="en-US" dirty="0"/>
          </a:p>
          <a:p>
            <a:r>
              <a:rPr lang="en-US" dirty="0" smtClean="0"/>
              <a:t>“Come to my help O God, Lord hurry to my rescue.”</a:t>
            </a:r>
          </a:p>
          <a:p>
            <a:pPr lvl="1"/>
            <a:r>
              <a:rPr lang="en-US" dirty="0" smtClean="0"/>
              <a:t>It is short!</a:t>
            </a:r>
          </a:p>
          <a:p>
            <a:pPr lvl="1"/>
            <a:r>
              <a:rPr lang="en-US" dirty="0" smtClean="0"/>
              <a:t>Suitable for any situation!</a:t>
            </a:r>
          </a:p>
          <a:p>
            <a:pPr lvl="1"/>
            <a:r>
              <a:rPr lang="en-US" dirty="0" smtClean="0"/>
              <a:t>Not a compartmentalized prayer!</a:t>
            </a:r>
          </a:p>
          <a:p>
            <a:pPr lvl="1"/>
            <a:r>
              <a:rPr lang="en-US" dirty="0" smtClean="0"/>
              <a:t>All encompassing!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91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4. The Results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r>
              <a:rPr lang="en-US" dirty="0" smtClean="0"/>
              <a:t>When we do this</a:t>
            </a:r>
            <a:endParaRPr lang="en-US" dirty="0"/>
          </a:p>
          <a:p>
            <a:pPr lvl="1"/>
            <a:r>
              <a:rPr lang="en-US" dirty="0" smtClean="0"/>
              <a:t>We speak living words</a:t>
            </a:r>
          </a:p>
          <a:p>
            <a:pPr lvl="1"/>
            <a:r>
              <a:rPr lang="en-US" dirty="0" smtClean="0"/>
              <a:t>The Word of God is freed in us</a:t>
            </a:r>
          </a:p>
          <a:p>
            <a:pPr lvl="1"/>
            <a:r>
              <a:rPr lang="en-US" dirty="0" smtClean="0"/>
              <a:t>He is revealed in our ‘head’ and ‘heart’</a:t>
            </a:r>
          </a:p>
          <a:p>
            <a:pPr lvl="1"/>
            <a:r>
              <a:rPr lang="en-US" dirty="0" smtClean="0"/>
              <a:t>Using the same words as Jesus did we are invited into the intimate space of the Father</a:t>
            </a:r>
          </a:p>
          <a:p>
            <a:pPr lvl="1"/>
            <a:r>
              <a:rPr lang="en-US" dirty="0" smtClean="0"/>
              <a:t>As we connect with God – he forms us</a:t>
            </a:r>
            <a:endParaRPr lang="en-US" dirty="0"/>
          </a:p>
          <a:p>
            <a:r>
              <a:rPr lang="en-US" dirty="0" smtClean="0"/>
              <a:t>The ‘head’ and the ‘heart’ become 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30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4. The Results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r>
              <a:rPr lang="en-US" dirty="0" smtClean="0"/>
              <a:t>More than repetition</a:t>
            </a:r>
            <a:endParaRPr lang="en-US" dirty="0"/>
          </a:p>
          <a:p>
            <a:pPr lvl="1"/>
            <a:r>
              <a:rPr lang="en-US" dirty="0" smtClean="0"/>
              <a:t>The Spirit and the Word is at work in me</a:t>
            </a:r>
          </a:p>
          <a:p>
            <a:pPr lvl="1"/>
            <a:r>
              <a:rPr lang="en-US" dirty="0" smtClean="0"/>
              <a:t>It brings my ‘head’ and ‘heart’ together</a:t>
            </a:r>
          </a:p>
          <a:p>
            <a:pPr lvl="1"/>
            <a:r>
              <a:rPr lang="en-US" dirty="0" smtClean="0"/>
              <a:t>I settle into God’s presence and become aware of it during the day</a:t>
            </a:r>
          </a:p>
          <a:p>
            <a:pPr lvl="1"/>
            <a:r>
              <a:rPr lang="en-US" dirty="0" smtClean="0"/>
              <a:t>I am on the road to unending prayer</a:t>
            </a:r>
            <a:endParaRPr lang="en-US" dirty="0"/>
          </a:p>
          <a:p>
            <a:r>
              <a:rPr lang="en-US" dirty="0" smtClean="0"/>
              <a:t>Is it worthwhile to pursue this? YES!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06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0FA32-E16B-414D-81D0-AA2FD31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3A6077-DFBF-5D46-A489-98BA5EF7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83162"/>
          </a:xfrm>
        </p:spPr>
        <p:txBody>
          <a:bodyPr/>
          <a:lstStyle/>
          <a:p>
            <a:r>
              <a:rPr lang="en-US" dirty="0" smtClean="0"/>
              <a:t>Redefine Prayer  - </a:t>
            </a:r>
            <a:r>
              <a:rPr lang="en-US" sz="2800" dirty="0" smtClean="0"/>
              <a:t>The ‘head’ and ‘heart’ for the transformation of the soul</a:t>
            </a:r>
            <a:endParaRPr lang="en-US" sz="2800" dirty="0"/>
          </a:p>
          <a:p>
            <a:r>
              <a:rPr lang="en-US" dirty="0" smtClean="0"/>
              <a:t>‘Try on’ Cassian’s short prayer </a:t>
            </a:r>
          </a:p>
          <a:p>
            <a:pPr lvl="1"/>
            <a:r>
              <a:rPr lang="en-US" dirty="0" smtClean="0"/>
              <a:t>“Come to my heart O God, Lord hurry to my rescue.”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04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0FA32-E16B-414D-81D0-AA2FD31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3A6077-DFBF-5D46-A489-98BA5EF7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165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sz="4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Come to my </a:t>
            </a:r>
            <a:r>
              <a:rPr lang="en-US" sz="4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help </a:t>
            </a:r>
            <a:r>
              <a:rPr lang="en-US" sz="4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O God,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Lord hurry to my rescue.</a:t>
            </a:r>
            <a:endParaRPr lang="en-US" sz="4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5762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35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377CA-5CAC-4846-9ED8-D4158884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839C29-15B8-D949-93F8-B3974940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Prayer</a:t>
            </a:r>
          </a:p>
          <a:p>
            <a:pPr lvl="1"/>
            <a:r>
              <a:rPr lang="en-US" dirty="0" smtClean="0"/>
              <a:t>A complex word</a:t>
            </a:r>
            <a:endParaRPr lang="en-US" dirty="0"/>
          </a:p>
          <a:p>
            <a:pPr lvl="1"/>
            <a:r>
              <a:rPr lang="en-US" dirty="0" smtClean="0"/>
              <a:t>brings many thoughts to mind</a:t>
            </a:r>
          </a:p>
          <a:p>
            <a:pPr lvl="1"/>
            <a:r>
              <a:rPr lang="en-US" dirty="0" smtClean="0"/>
              <a:t>Positive and negative</a:t>
            </a:r>
          </a:p>
          <a:p>
            <a:pPr lvl="1"/>
            <a:r>
              <a:rPr lang="en-US" dirty="0" smtClean="0"/>
              <a:t>Often compartmentalized</a:t>
            </a:r>
            <a:endParaRPr lang="en-US" dirty="0"/>
          </a:p>
          <a:p>
            <a:r>
              <a:rPr lang="en-US" dirty="0" smtClean="0"/>
              <a:t>Let’s redefine prayer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164379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377CA-5CAC-4846-9ED8-D4158884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Pray Continually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839C29-15B8-D949-93F8-B3974940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Pray continually</a:t>
            </a:r>
            <a:endParaRPr lang="en-US" dirty="0"/>
          </a:p>
          <a:p>
            <a:pPr lvl="1"/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24/7?</a:t>
            </a:r>
            <a:endParaRPr lang="en-US" dirty="0"/>
          </a:p>
          <a:p>
            <a:r>
              <a:rPr lang="en-US" dirty="0" smtClean="0"/>
              <a:t>Good news</a:t>
            </a:r>
          </a:p>
          <a:p>
            <a:pPr lvl="1"/>
            <a:r>
              <a:rPr lang="en-US" dirty="0" smtClean="0"/>
              <a:t>It is not as hard as you think!</a:t>
            </a:r>
          </a:p>
          <a:p>
            <a:pPr marL="5715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790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CBFFD-F3E8-5A45-A149-B4E7764C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 Continually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461E5-FD56-C94B-8DC7-4E46820A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we pray?</a:t>
            </a:r>
          </a:p>
          <a:p>
            <a:pPr lvl="1"/>
            <a:r>
              <a:rPr lang="en-US" dirty="0"/>
              <a:t>Our Father already knows what we need – Mt </a:t>
            </a:r>
            <a:r>
              <a:rPr lang="en-US" dirty="0" smtClean="0"/>
              <a:t>6:8</a:t>
            </a:r>
          </a:p>
          <a:p>
            <a:pPr lvl="1"/>
            <a:r>
              <a:rPr lang="en-US" dirty="0" smtClean="0"/>
              <a:t>Do we even need to pray?  </a:t>
            </a:r>
          </a:p>
          <a:p>
            <a:pPr lvl="1"/>
            <a:r>
              <a:rPr lang="en-US" dirty="0" smtClean="0"/>
              <a:t>YES!!!!</a:t>
            </a:r>
            <a:endParaRPr lang="en-US" dirty="0"/>
          </a:p>
          <a:p>
            <a:r>
              <a:rPr lang="en-US" dirty="0" smtClean="0"/>
              <a:t>Prayer is our way to God!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05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CBFFD-F3E8-5A45-A149-B4E7764C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</a:t>
            </a:r>
            <a:r>
              <a:rPr lang="en-US" sz="4400" dirty="0" smtClean="0"/>
              <a:t>Approach to Prayer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461E5-FD56-C94B-8DC7-4E46820A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approach prayer from two places</a:t>
            </a:r>
            <a:endParaRPr lang="en-US" dirty="0"/>
          </a:p>
          <a:p>
            <a:pPr lvl="1"/>
            <a:r>
              <a:rPr lang="en-US" dirty="0" smtClean="0"/>
              <a:t>The ‘head’ = our knowledge or mind for prayer</a:t>
            </a:r>
          </a:p>
          <a:p>
            <a:pPr lvl="1"/>
            <a:r>
              <a:rPr lang="en-US" dirty="0" smtClean="0"/>
              <a:t>The ‘heart’ </a:t>
            </a:r>
            <a:r>
              <a:rPr lang="en-US" dirty="0"/>
              <a:t>=</a:t>
            </a:r>
            <a:r>
              <a:rPr lang="en-US" dirty="0" smtClean="0"/>
              <a:t> our motivation and practice of prayer</a:t>
            </a:r>
            <a:endParaRPr lang="en-US" dirty="0"/>
          </a:p>
          <a:p>
            <a:r>
              <a:rPr lang="en-US" dirty="0" smtClean="0"/>
              <a:t>It is the ‘heart’ that keeps us from prayer</a:t>
            </a:r>
            <a:endParaRPr lang="en-US" dirty="0"/>
          </a:p>
          <a:p>
            <a:pPr lvl="1"/>
            <a:r>
              <a:rPr lang="en-US" dirty="0" smtClean="0"/>
              <a:t>Lack of motivation</a:t>
            </a:r>
          </a:p>
          <a:p>
            <a:pPr lvl="1"/>
            <a:r>
              <a:rPr lang="en-US" dirty="0" smtClean="0"/>
              <a:t>It is harder than we want it to be!</a:t>
            </a:r>
          </a:p>
        </p:txBody>
      </p:sp>
    </p:spTree>
    <p:extLst>
      <p:ext uri="{BB962C8B-B14F-4D97-AF65-F5344CB8AC3E}">
        <p14:creationId xmlns:p14="http://schemas.microsoft.com/office/powerpoint/2010/main" xmlns="" val="7205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Approach to Prayer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‘head’ and the ‘heart’ must come together</a:t>
            </a:r>
            <a:endParaRPr lang="en-US" dirty="0"/>
          </a:p>
          <a:p>
            <a:pPr lvl="1"/>
            <a:r>
              <a:rPr lang="en-US" dirty="0" smtClean="0"/>
              <a:t>How the thoughts of our hearts become one continuous prayer</a:t>
            </a:r>
          </a:p>
          <a:p>
            <a:pPr lvl="1"/>
            <a:r>
              <a:rPr lang="en-US" dirty="0" smtClean="0"/>
              <a:t>This is the beginning of redefining prayer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81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</a:t>
            </a:r>
            <a:r>
              <a:rPr lang="en-US" sz="4400" dirty="0" smtClean="0"/>
              <a:t>How Do We Do This?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r>
              <a:rPr lang="en-US" dirty="0"/>
              <a:t>Learning something new</a:t>
            </a:r>
          </a:p>
          <a:p>
            <a:pPr lvl="1"/>
            <a:r>
              <a:rPr lang="en-US" dirty="0"/>
              <a:t>It’s difficult at first</a:t>
            </a:r>
          </a:p>
          <a:p>
            <a:pPr lvl="1"/>
            <a:r>
              <a:rPr lang="en-US" dirty="0"/>
              <a:t>Have a teacher or </a:t>
            </a:r>
            <a:r>
              <a:rPr lang="en-US" dirty="0" smtClean="0"/>
              <a:t>expert teach us</a:t>
            </a:r>
            <a:endParaRPr lang="en-US" dirty="0"/>
          </a:p>
          <a:p>
            <a:pPr lvl="1"/>
            <a:r>
              <a:rPr lang="en-US" dirty="0"/>
              <a:t>Use resources</a:t>
            </a:r>
          </a:p>
          <a:p>
            <a:r>
              <a:rPr lang="en-US" dirty="0" smtClean="0"/>
              <a:t>Christians have:</a:t>
            </a:r>
            <a:endParaRPr lang="en-US" dirty="0"/>
          </a:p>
          <a:p>
            <a:pPr lvl="1"/>
            <a:r>
              <a:rPr lang="en-US" dirty="0" smtClean="0"/>
              <a:t>The master teacher</a:t>
            </a:r>
          </a:p>
          <a:p>
            <a:pPr lvl="1"/>
            <a:r>
              <a:rPr lang="en-US" dirty="0" smtClean="0"/>
              <a:t>The best resources</a:t>
            </a:r>
          </a:p>
        </p:txBody>
      </p:sp>
    </p:spTree>
    <p:extLst>
      <p:ext uri="{BB962C8B-B14F-4D97-AF65-F5344CB8AC3E}">
        <p14:creationId xmlns:p14="http://schemas.microsoft.com/office/powerpoint/2010/main" xmlns="" val="30846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3a. Teacher and Resource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Teacher: Jesus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Resource: The Psalms</a:t>
            </a:r>
          </a:p>
          <a:p>
            <a:pPr lvl="1"/>
            <a:r>
              <a:rPr lang="en-US" dirty="0" smtClean="0"/>
              <a:t>The prayer book of the Jewish people and the early church</a:t>
            </a:r>
          </a:p>
          <a:p>
            <a:pPr lvl="1"/>
            <a:r>
              <a:rPr lang="en-US" dirty="0" smtClean="0"/>
              <a:t>This was Jesus’ prayer book</a:t>
            </a:r>
          </a:p>
          <a:p>
            <a:pPr lvl="1"/>
            <a:r>
              <a:rPr lang="en-US" dirty="0" smtClean="0"/>
              <a:t>“The great school of prayer” – Dietrich Bonhoeffer</a:t>
            </a:r>
          </a:p>
          <a:p>
            <a:pPr lvl="1"/>
            <a:r>
              <a:rPr lang="en-US" dirty="0" smtClean="0"/>
              <a:t>Teaches us:</a:t>
            </a:r>
          </a:p>
          <a:p>
            <a:pPr lvl="2"/>
            <a:r>
              <a:rPr lang="en-US" dirty="0" smtClean="0"/>
              <a:t>To pray according to the word of God</a:t>
            </a:r>
          </a:p>
          <a:p>
            <a:pPr lvl="2"/>
            <a:r>
              <a:rPr lang="en-US" dirty="0" smtClean="0"/>
              <a:t>What we should pray</a:t>
            </a:r>
          </a:p>
          <a:p>
            <a:pPr lvl="2"/>
            <a:r>
              <a:rPr lang="en-US" dirty="0" smtClean="0"/>
              <a:t>To pray the purposes of God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03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3b. Repetition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181600"/>
          </a:xfrm>
        </p:spPr>
        <p:txBody>
          <a:bodyPr/>
          <a:lstStyle/>
          <a:p>
            <a:r>
              <a:rPr lang="en-US" dirty="0" smtClean="0"/>
              <a:t>Practice = repetition</a:t>
            </a:r>
          </a:p>
          <a:p>
            <a:pPr lvl="1"/>
            <a:r>
              <a:rPr lang="en-US" dirty="0" smtClean="0"/>
              <a:t>Perseverance</a:t>
            </a:r>
          </a:p>
          <a:p>
            <a:pPr lvl="1"/>
            <a:r>
              <a:rPr lang="en-US" dirty="0" smtClean="0"/>
              <a:t>Continuing on with the teacher</a:t>
            </a:r>
          </a:p>
          <a:p>
            <a:pPr lvl="1"/>
            <a:r>
              <a:rPr lang="en-US" dirty="0" smtClean="0"/>
              <a:t>Using the resources</a:t>
            </a:r>
            <a:endParaRPr lang="en-US" dirty="0"/>
          </a:p>
          <a:p>
            <a:r>
              <a:rPr lang="en-US" dirty="0" smtClean="0"/>
              <a:t>Hopeful’s prayer in </a:t>
            </a:r>
            <a:r>
              <a:rPr lang="en-US" i="1" dirty="0" smtClean="0"/>
              <a:t>Pilgrim’s Progress</a:t>
            </a:r>
          </a:p>
          <a:p>
            <a:r>
              <a:rPr lang="en-US" dirty="0" smtClean="0"/>
              <a:t>Repetition brings the ‘head’ and ‘heart’ together and ultimately forms us.</a:t>
            </a:r>
          </a:p>
          <a:p>
            <a:endParaRPr lang="en-US" i="1" dirty="0" smtClean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15678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ersia"/>
        <a:ea typeface=""/>
        <a:cs typeface="Arial"/>
      </a:majorFont>
      <a:minorFont>
        <a:latin typeface="Bangle Condense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22034</TotalTime>
  <Words>585</Words>
  <Application>Microsoft Office PowerPoint</Application>
  <PresentationFormat>On-screen Show (4:3)</PresentationFormat>
  <Paragraphs>96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7. Redefining Prayer</vt:lpstr>
      <vt:lpstr>Prayer</vt:lpstr>
      <vt:lpstr>Pray Continually</vt:lpstr>
      <vt:lpstr>Pray Continually</vt:lpstr>
      <vt:lpstr>1. Approach to Prayer</vt:lpstr>
      <vt:lpstr>1. Approach to Prayer</vt:lpstr>
      <vt:lpstr>2. How Do We Do This?</vt:lpstr>
      <vt:lpstr>3a. Teacher and Resource</vt:lpstr>
      <vt:lpstr>3b. Repetition</vt:lpstr>
      <vt:lpstr>3b. Repetition</vt:lpstr>
      <vt:lpstr>3b. Repetition</vt:lpstr>
      <vt:lpstr>4. The Results</vt:lpstr>
      <vt:lpstr>4. The Results</vt:lpstr>
      <vt:lpstr>Living It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“Observe the Sabbath day”</dc:title>
  <dc:creator>Geoff Chapman</dc:creator>
  <cp:lastModifiedBy>Media</cp:lastModifiedBy>
  <cp:revision>936</cp:revision>
  <cp:lastPrinted>2019-08-11T16:16:48Z</cp:lastPrinted>
  <dcterms:created xsi:type="dcterms:W3CDTF">2004-10-10T15:01:29Z</dcterms:created>
  <dcterms:modified xsi:type="dcterms:W3CDTF">2019-08-18T17:48:57Z</dcterms:modified>
</cp:coreProperties>
</file>