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53" r:id="rId3"/>
    <p:sldId id="472" r:id="rId4"/>
    <p:sldId id="462" r:id="rId5"/>
    <p:sldId id="473" r:id="rId6"/>
    <p:sldId id="479" r:id="rId7"/>
    <p:sldId id="465" r:id="rId8"/>
    <p:sldId id="466" r:id="rId9"/>
    <p:sldId id="477" r:id="rId10"/>
    <p:sldId id="454" r:id="rId11"/>
    <p:sldId id="478" r:id="rId12"/>
    <p:sldId id="452" r:id="rId1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9"/>
    <a:srgbClr val="CCECFF"/>
    <a:srgbClr val="FFFF81"/>
    <a:srgbClr val="FFFF00"/>
    <a:srgbClr val="CCFFFF"/>
    <a:srgbClr val="D1F4B2"/>
    <a:srgbClr val="AAEB6F"/>
    <a:srgbClr val="008200"/>
    <a:srgbClr val="00FF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207" autoAdjust="0"/>
  </p:normalViewPr>
  <p:slideViewPr>
    <p:cSldViewPr>
      <p:cViewPr varScale="1">
        <p:scale>
          <a:sx n="91" d="100"/>
          <a:sy n="91" d="100"/>
        </p:scale>
        <p:origin x="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31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31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0DF1A-BB20-4B46-B9C3-D8F652B17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2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9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69140F07-2A30-43E4-84A6-37C1E57D02E2}" type="datetimeFigureOut">
              <a:rPr lang="en-CA" smtClean="0"/>
              <a:pPr/>
              <a:t>2019-06-16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90"/>
            <a:ext cx="5683250" cy="4224337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9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E50207D6-1AA2-4D4B-9054-8702544006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07D6-1AA2-4D4B-9054-87025440064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8BF4B0-8742-C946-BE92-B333DA913403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12962"/>
            <a:ext cx="8991600" cy="1470025"/>
          </a:xfrm>
        </p:spPr>
        <p:txBody>
          <a:bodyPr/>
          <a:lstStyle>
            <a:lvl1pPr>
              <a:defRPr sz="4800" b="0" spc="180" baseline="0">
                <a:latin typeface="AR ESSENCE" panose="02000000000000000000" pitchFamily="2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 spc="30" baseline="0">
                <a:effectLst/>
                <a:latin typeface="HP Simplified" panose="020B0604020204020204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58E150-32AE-46F7-82B8-31006C380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7101AF-2D11-40AD-A9E7-6D38D7381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AB84F-D8B3-4CCF-819B-304624860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>
                <a:solidFill>
                  <a:srgbClr val="FFFFC9"/>
                </a:solidFill>
                <a:latin typeface="AR ESSENCE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 marL="457200" indent="-457200">
              <a:spcBef>
                <a:spcPts val="3600"/>
              </a:spcBef>
              <a:buFont typeface="Wingdings 2" panose="05020102010507070707" pitchFamily="18" charset="2"/>
              <a:buChar char=""/>
              <a:defRPr sz="3200" b="0" i="0" spc="30" baseline="0">
                <a:latin typeface="HP Simplified" panose="020B0604020204020204" pitchFamily="34" charset="0"/>
                <a:cs typeface="Calibri" pitchFamily="34" charset="0"/>
              </a:defRPr>
            </a:lvl1pPr>
            <a:lvl2pPr marL="966788" indent="-395288">
              <a:spcBef>
                <a:spcPts val="1200"/>
              </a:spcBef>
              <a:buFont typeface="Wingdings 2" panose="05020102010507070707" pitchFamily="18" charset="2"/>
              <a:buChar char=""/>
              <a:defRPr sz="2800" b="0" i="0" spc="30" baseline="0">
                <a:latin typeface="HP Simplified" panose="020B0604020204020204" pitchFamily="34" charset="0"/>
                <a:cs typeface="Calibri" pitchFamily="34" charset="0"/>
              </a:defRPr>
            </a:lvl2pPr>
            <a:lvl3pPr>
              <a:spcBef>
                <a:spcPts val="600"/>
              </a:spcBef>
              <a:defRPr sz="2400" b="0" i="0" spc="30" baseline="0">
                <a:latin typeface="HP Simplified" panose="020B0604020204020204" pitchFamily="34" charset="0"/>
                <a:cs typeface="Calibri" pitchFamily="34" charset="0"/>
              </a:defRPr>
            </a:lvl3pPr>
            <a:lvl4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4pPr>
            <a:lvl5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83A51C-24FD-44F0-91B1-6587313B4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E76D8-71AB-44CE-BF7C-A1AC5A223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E55D5-A210-45DC-B7EF-8097ACF0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454841-D190-4620-B44B-7E63186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AC295-1EDB-46BA-9903-369501A4F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3FD8B4-C984-4FB0-BC40-D067C1E8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45905-0FE3-4154-8707-05D89E789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spc="150" baseline="0">
          <a:solidFill>
            <a:srgbClr val="FFFFC9"/>
          </a:solidFill>
          <a:effectLst/>
          <a:latin typeface="AR ESSENCE" panose="02000000000000000000" pitchFamily="2" charset="0"/>
          <a:ea typeface="Verdana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9pPr>
    </p:titleStyle>
    <p:bodyStyle>
      <a:lvl1pPr marL="457200" indent="-457200" algn="l" rtl="0" fontAlgn="base">
        <a:spcBef>
          <a:spcPts val="3600"/>
        </a:spcBef>
        <a:spcAft>
          <a:spcPct val="0"/>
        </a:spcAft>
        <a:buSzPct val="80000"/>
        <a:buFont typeface="Wingdings" pitchFamily="2" charset="2"/>
        <a:buChar char="q"/>
        <a:defRPr sz="3200" b="0" i="0" spc="30" baseline="0">
          <a:solidFill>
            <a:schemeClr val="tx1"/>
          </a:solidFill>
          <a:effectLst/>
          <a:latin typeface="HP Simplified" panose="020B0604020204020204" pitchFamily="34" charset="0"/>
          <a:ea typeface="+mn-ea"/>
          <a:cs typeface="Calibri" pitchFamily="34" charset="0"/>
        </a:defRPr>
      </a:lvl1pPr>
      <a:lvl2pPr marL="966788" indent="-395288" algn="l" rtl="0" fontAlgn="base">
        <a:spcBef>
          <a:spcPts val="1200"/>
        </a:spcBef>
        <a:spcAft>
          <a:spcPct val="0"/>
        </a:spcAft>
        <a:buFont typeface="Wingdings" pitchFamily="2" charset="2"/>
        <a:buChar char="§"/>
        <a:defRPr sz="28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2pPr>
      <a:lvl3pPr marL="1423988" indent="-342900" algn="l" rtl="0" fontAlgn="base">
        <a:spcBef>
          <a:spcPts val="600"/>
        </a:spcBef>
        <a:spcAft>
          <a:spcPct val="0"/>
        </a:spcAft>
        <a:buChar char="•"/>
        <a:defRPr sz="24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3pPr>
      <a:lvl4pPr marL="1766888" indent="-228600" algn="l" rtl="0" fontAlgn="base">
        <a:spcBef>
          <a:spcPct val="20000"/>
        </a:spcBef>
        <a:spcAft>
          <a:spcPct val="0"/>
        </a:spcAft>
        <a:buChar char="–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4pPr>
      <a:lvl5pPr marL="2109788" indent="-228600" algn="l" rtl="0" fontAlgn="base">
        <a:spcBef>
          <a:spcPct val="20000"/>
        </a:spcBef>
        <a:spcAft>
          <a:spcPct val="0"/>
        </a:spcAft>
        <a:buChar char="»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0"/>
            <a:ext cx="9144000" cy="1295400"/>
          </a:xfrm>
        </p:spPr>
        <p:txBody>
          <a:bodyPr/>
          <a:lstStyle/>
          <a:p>
            <a:r>
              <a:rPr lang="en-US" b="1" spc="0" dirty="0">
                <a:solidFill>
                  <a:srgbClr val="FFFFC9"/>
                </a:solidFill>
                <a:latin typeface="Pare" panose="00000400000000000000" pitchFamily="2" charset="0"/>
              </a:rPr>
              <a:t>7. Obedience / Humility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60960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kern="0" spc="100" dirty="0">
                <a:latin typeface="HP Simplified" panose="020B0604020204020204" pitchFamily="34" charset="0"/>
              </a:rPr>
              <a:t>2 Cor 13:5-14.  (p. 1073)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Pastor, the daughter &amp; the car</a:t>
            </a:r>
          </a:p>
          <a:p>
            <a:pPr lvl="1"/>
            <a:r>
              <a:rPr lang="en-US" dirty="0"/>
              <a:t>Father gave clear guidelines</a:t>
            </a:r>
          </a:p>
          <a:p>
            <a:pPr lvl="1"/>
            <a:r>
              <a:rPr lang="en-US" dirty="0"/>
              <a:t>Daughter sought to adapt them</a:t>
            </a:r>
          </a:p>
          <a:p>
            <a:pPr lvl="1"/>
            <a:r>
              <a:rPr lang="en-US" dirty="0"/>
              <a:t>It’s often how we relate to God</a:t>
            </a:r>
          </a:p>
          <a:p>
            <a:r>
              <a:rPr lang="en-US" dirty="0"/>
              <a:t>Abe Lincoln – “Pray we are on God’s side”</a:t>
            </a:r>
          </a:p>
        </p:txBody>
      </p:sp>
    </p:spTree>
    <p:extLst>
      <p:ext uri="{BB962C8B-B14F-4D97-AF65-F5344CB8AC3E}">
        <p14:creationId xmlns:p14="http://schemas.microsoft.com/office/powerpoint/2010/main" val="409044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Living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does daughter’s right come from?</a:t>
            </a:r>
          </a:p>
          <a:p>
            <a:pPr marL="1023938" lvl="1" indent="-514350">
              <a:buFont typeface="+mj-lt"/>
              <a:buAutoNum type="arabicPeriod"/>
            </a:pPr>
            <a:r>
              <a:rPr lang="en-US" dirty="0"/>
              <a:t>She has a relationship with the Father</a:t>
            </a:r>
          </a:p>
          <a:p>
            <a:pPr marL="1023938" lvl="1" indent="-514350">
              <a:buFont typeface="+mj-lt"/>
              <a:buAutoNum type="arabicPeriod"/>
            </a:pPr>
            <a:r>
              <a:rPr lang="en-US" dirty="0"/>
              <a:t>Her Father loves her</a:t>
            </a:r>
          </a:p>
          <a:p>
            <a:r>
              <a:rPr lang="en-US" dirty="0"/>
              <a:t>Obedience is not a chore – an opportunity</a:t>
            </a:r>
          </a:p>
          <a:p>
            <a:pPr lvl="1"/>
            <a:r>
              <a:rPr lang="en-US" dirty="0"/>
              <a:t>Builds intimacy</a:t>
            </a:r>
          </a:p>
          <a:p>
            <a:pPr lvl="1"/>
            <a:r>
              <a:rPr lang="en-US" dirty="0"/>
              <a:t>Conforms us to Christ</a:t>
            </a:r>
          </a:p>
          <a:p>
            <a:pPr lvl="1"/>
            <a:r>
              <a:rPr lang="en-US" dirty="0"/>
              <a:t>Sets us </a:t>
            </a:r>
            <a:r>
              <a:rPr lang="en-US"/>
              <a:t>to discovering </a:t>
            </a:r>
            <a:r>
              <a:rPr lang="en-US" dirty="0"/>
              <a:t>our purpose</a:t>
            </a:r>
          </a:p>
        </p:txBody>
      </p:sp>
    </p:spTree>
    <p:extLst>
      <p:ext uri="{BB962C8B-B14F-4D97-AF65-F5344CB8AC3E}">
        <p14:creationId xmlns:p14="http://schemas.microsoft.com/office/powerpoint/2010/main" val="301817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51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Trinity &amp; Father’s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Seventh Heavenly Virtue: Obedience</a:t>
            </a:r>
          </a:p>
          <a:p>
            <a:r>
              <a:rPr lang="en-US" dirty="0"/>
              <a:t>Story: A pastor and his daughter</a:t>
            </a:r>
          </a:p>
          <a:p>
            <a:pPr lvl="1"/>
            <a:r>
              <a:rPr lang="en-US" dirty="0"/>
              <a:t>Use of the car</a:t>
            </a:r>
          </a:p>
          <a:p>
            <a:r>
              <a:rPr lang="en-US" dirty="0"/>
              <a:t>Obedience &amp; Humility – counter Pride</a:t>
            </a:r>
          </a:p>
        </p:txBody>
      </p:sp>
    </p:spTree>
    <p:extLst>
      <p:ext uri="{BB962C8B-B14F-4D97-AF65-F5344CB8AC3E}">
        <p14:creationId xmlns:p14="http://schemas.microsoft.com/office/powerpoint/2010/main" val="21316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Big Moments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make a choice – help or aggression?</a:t>
            </a:r>
          </a:p>
          <a:p>
            <a:r>
              <a:rPr lang="en-US" dirty="0"/>
              <a:t>Sixth Heavenly Virtue: Meekness / Patience</a:t>
            </a:r>
          </a:p>
          <a:p>
            <a:pPr lvl="1"/>
            <a:r>
              <a:rPr lang="en-US" dirty="0"/>
              <a:t>How we respond to the struggles of life</a:t>
            </a:r>
          </a:p>
        </p:txBody>
      </p:sp>
    </p:spTree>
    <p:extLst>
      <p:ext uri="{BB962C8B-B14F-4D97-AF65-F5344CB8AC3E}">
        <p14:creationId xmlns:p14="http://schemas.microsoft.com/office/powerpoint/2010/main" val="139445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Intimacy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/>
              <a:t>Charts from the Middle 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941A7-D66E-AD45-913B-F8B21E95E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860800" cy="548639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B55B7E1-43E2-CA43-9AB2-D54150832F3E}"/>
              </a:ext>
            </a:extLst>
          </p:cNvPr>
          <p:cNvSpPr/>
          <p:nvPr/>
        </p:nvSpPr>
        <p:spPr>
          <a:xfrm>
            <a:off x="6248400" y="6126163"/>
            <a:ext cx="457200" cy="27463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CD3CC-7585-FE4D-A89C-D176C92B22BA}"/>
              </a:ext>
            </a:extLst>
          </p:cNvPr>
          <p:cNvSpPr txBox="1"/>
          <p:nvPr/>
        </p:nvSpPr>
        <p:spPr>
          <a:xfrm>
            <a:off x="2230902" y="586455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Pride at the root:</a:t>
            </a:r>
          </a:p>
        </p:txBody>
      </p:sp>
    </p:spTree>
    <p:extLst>
      <p:ext uri="{BB962C8B-B14F-4D97-AF65-F5344CB8AC3E}">
        <p14:creationId xmlns:p14="http://schemas.microsoft.com/office/powerpoint/2010/main" val="25405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Intimacy with God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Humility / Obedience – spiritual renewal</a:t>
            </a:r>
          </a:p>
          <a:p>
            <a:pPr lvl="1"/>
            <a:r>
              <a:rPr lang="en-US" dirty="0"/>
              <a:t>Orient us towards God</a:t>
            </a:r>
          </a:p>
          <a:p>
            <a:pPr lvl="1"/>
            <a:r>
              <a:rPr lang="en-US" dirty="0"/>
              <a:t>St John Chrysostom – God has given himself to us</a:t>
            </a:r>
          </a:p>
          <a:p>
            <a:pPr lvl="1"/>
            <a:r>
              <a:rPr lang="en-US" dirty="0"/>
              <a:t>Intimacy is achieved through self-giving</a:t>
            </a:r>
          </a:p>
          <a:p>
            <a:r>
              <a:rPr lang="en-US" dirty="0"/>
              <a:t>Intimacy with the Father like Jesus  (Jn 5:19-20)</a:t>
            </a:r>
          </a:p>
          <a:p>
            <a:pPr lvl="1"/>
            <a:r>
              <a:rPr lang="en-US" dirty="0"/>
              <a:t>Reciprocity of relationship</a:t>
            </a:r>
          </a:p>
        </p:txBody>
      </p:sp>
    </p:spTree>
    <p:extLst>
      <p:ext uri="{BB962C8B-B14F-4D97-AF65-F5344CB8AC3E}">
        <p14:creationId xmlns:p14="http://schemas.microsoft.com/office/powerpoint/2010/main" val="76784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Intimacy with God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Father is always working (Jn 5:17)</a:t>
            </a:r>
          </a:p>
          <a:p>
            <a:pPr lvl="1"/>
            <a:r>
              <a:rPr lang="en-US" dirty="0"/>
              <a:t>Reveals what He is doing – we can join Him</a:t>
            </a:r>
          </a:p>
          <a:p>
            <a:pPr lvl="1"/>
            <a:r>
              <a:rPr lang="en-US" dirty="0"/>
              <a:t>We have to be attentive </a:t>
            </a:r>
          </a:p>
          <a:p>
            <a:r>
              <a:rPr lang="en-US" dirty="0"/>
              <a:t>Obedience is at the heart of intimacy</a:t>
            </a:r>
          </a:p>
        </p:txBody>
      </p:sp>
    </p:spTree>
    <p:extLst>
      <p:ext uri="{BB962C8B-B14F-4D97-AF65-F5344CB8AC3E}">
        <p14:creationId xmlns:p14="http://schemas.microsoft.com/office/powerpoint/2010/main" val="343022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Being like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be like Jesus?</a:t>
            </a:r>
          </a:p>
          <a:p>
            <a:pPr lvl="1"/>
            <a:r>
              <a:rPr lang="en-US" dirty="0"/>
              <a:t>Phil 2:3-8</a:t>
            </a:r>
          </a:p>
          <a:p>
            <a:pPr lvl="1"/>
            <a:r>
              <a:rPr lang="en-US" dirty="0"/>
              <a:t>Emptying, obeying, serving.</a:t>
            </a:r>
          </a:p>
        </p:txBody>
      </p:sp>
    </p:spTree>
    <p:extLst>
      <p:ext uri="{BB962C8B-B14F-4D97-AF65-F5344CB8AC3E}">
        <p14:creationId xmlns:p14="http://schemas.microsoft.com/office/powerpoint/2010/main" val="248819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Living a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Timothy Johnson – “Sharing Possessions”</a:t>
            </a:r>
          </a:p>
          <a:p>
            <a:pPr lvl="1"/>
            <a:r>
              <a:rPr lang="en-US" dirty="0"/>
              <a:t>Important issues of existence &amp; ownership</a:t>
            </a:r>
          </a:p>
          <a:p>
            <a:pPr lvl="1"/>
            <a:r>
              <a:rPr lang="en-US" dirty="0"/>
              <a:t>We say “I </a:t>
            </a:r>
            <a:r>
              <a:rPr lang="en-US" b="1" i="1" dirty="0"/>
              <a:t>have</a:t>
            </a:r>
            <a:r>
              <a:rPr lang="en-US" dirty="0"/>
              <a:t> … a body, … house, … education”</a:t>
            </a:r>
          </a:p>
          <a:p>
            <a:pPr lvl="1"/>
            <a:r>
              <a:rPr lang="en-US" dirty="0"/>
              <a:t>Meaning of “have” is not the same</a:t>
            </a:r>
          </a:p>
          <a:p>
            <a:pPr lvl="1"/>
            <a:r>
              <a:rPr lang="en-US" dirty="0"/>
              <a:t>Some things we “have” are what we “are”</a:t>
            </a:r>
          </a:p>
          <a:p>
            <a:pPr lvl="2"/>
            <a:r>
              <a:rPr lang="en-US" dirty="0"/>
              <a:t>“I </a:t>
            </a:r>
            <a:r>
              <a:rPr lang="en-US" b="1" i="1" dirty="0"/>
              <a:t>am</a:t>
            </a:r>
            <a:r>
              <a:rPr lang="en-US" dirty="0"/>
              <a:t> … successful, … beautiful, … healthy, …”</a:t>
            </a:r>
          </a:p>
          <a:p>
            <a:pPr lvl="2"/>
            <a:r>
              <a:rPr lang="en-US" dirty="0"/>
              <a:t>Part of my being, my identity</a:t>
            </a:r>
          </a:p>
        </p:txBody>
      </p:sp>
    </p:spTree>
    <p:extLst>
      <p:ext uri="{BB962C8B-B14F-4D97-AF65-F5344CB8AC3E}">
        <p14:creationId xmlns:p14="http://schemas.microsoft.com/office/powerpoint/2010/main" val="381770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Living a Gift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dirty="0"/>
              <a:t>Life is a gift</a:t>
            </a:r>
          </a:p>
          <a:p>
            <a:pPr lvl="1"/>
            <a:r>
              <a:rPr lang="en-US" dirty="0"/>
              <a:t>I don’t own it.  It can be taken away.</a:t>
            </a:r>
          </a:p>
          <a:p>
            <a:pPr lvl="1"/>
            <a:r>
              <a:rPr lang="en-US" dirty="0"/>
              <a:t>My life belongs to God</a:t>
            </a:r>
          </a:p>
          <a:p>
            <a:pPr lvl="1"/>
            <a:r>
              <a:rPr lang="en-US" dirty="0"/>
              <a:t>How should I live?</a:t>
            </a:r>
          </a:p>
          <a:p>
            <a:r>
              <a:rPr lang="en-US" dirty="0"/>
              <a:t>If my life is a gift … maybe it has a purpose</a:t>
            </a:r>
          </a:p>
          <a:p>
            <a:pPr lvl="1"/>
            <a:r>
              <a:rPr lang="en-US" dirty="0"/>
              <a:t>Living out that purpose is called obedience</a:t>
            </a:r>
          </a:p>
          <a:p>
            <a:pPr lvl="1"/>
            <a:r>
              <a:rPr lang="en-US" dirty="0"/>
              <a:t>Everything we “are / have” is a gift</a:t>
            </a:r>
          </a:p>
        </p:txBody>
      </p:sp>
    </p:spTree>
    <p:extLst>
      <p:ext uri="{BB962C8B-B14F-4D97-AF65-F5344CB8AC3E}">
        <p14:creationId xmlns:p14="http://schemas.microsoft.com/office/powerpoint/2010/main" val="27823060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ersia"/>
        <a:ea typeface=""/>
        <a:cs typeface="Arial"/>
      </a:majorFont>
      <a:minorFont>
        <a:latin typeface="Bangle Condens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20614</TotalTime>
  <Words>401</Words>
  <Application>Microsoft Macintosh PowerPoint</Application>
  <PresentationFormat>On-screen Show (4:3)</PresentationFormat>
  <Paragraphs>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 ESSENCE</vt:lpstr>
      <vt:lpstr>Arial</vt:lpstr>
      <vt:lpstr>Bangle Condensed</vt:lpstr>
      <vt:lpstr>Calibri</vt:lpstr>
      <vt:lpstr>HP Simplified</vt:lpstr>
      <vt:lpstr>Pare</vt:lpstr>
      <vt:lpstr>Persia</vt:lpstr>
      <vt:lpstr>Wingdings</vt:lpstr>
      <vt:lpstr>Wingdings 2</vt:lpstr>
      <vt:lpstr>Default Design</vt:lpstr>
      <vt:lpstr>7. Obedience / Humility</vt:lpstr>
      <vt:lpstr>Trinity &amp; Father’s Day</vt:lpstr>
      <vt:lpstr>Big Moments …</vt:lpstr>
      <vt:lpstr>1. Intimacy with God</vt:lpstr>
      <vt:lpstr>1. Intimacy with God …</vt:lpstr>
      <vt:lpstr>1. Intimacy with God …</vt:lpstr>
      <vt:lpstr>2. Being like Jesus</vt:lpstr>
      <vt:lpstr>3. Living a Gift</vt:lpstr>
      <vt:lpstr>3. Living a Gift …</vt:lpstr>
      <vt:lpstr>Living It</vt:lpstr>
      <vt:lpstr>Living It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“Observe the Sabbath day”</dc:title>
  <dc:creator>Geoff Chapman</dc:creator>
  <cp:lastModifiedBy>Geoff Chapman</cp:lastModifiedBy>
  <cp:revision>910</cp:revision>
  <cp:lastPrinted>2019-06-16T16:24:53Z</cp:lastPrinted>
  <dcterms:created xsi:type="dcterms:W3CDTF">2004-10-10T15:01:29Z</dcterms:created>
  <dcterms:modified xsi:type="dcterms:W3CDTF">2019-06-16T16:25:47Z</dcterms:modified>
</cp:coreProperties>
</file>