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53" r:id="rId3"/>
    <p:sldId id="473" r:id="rId4"/>
    <p:sldId id="480" r:id="rId5"/>
    <p:sldId id="465" r:id="rId6"/>
    <p:sldId id="481" r:id="rId7"/>
    <p:sldId id="466" r:id="rId8"/>
    <p:sldId id="454" r:id="rId9"/>
    <p:sldId id="478" r:id="rId10"/>
    <p:sldId id="452" r:id="rId11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9"/>
    <a:srgbClr val="CCECFF"/>
    <a:srgbClr val="FFFF81"/>
    <a:srgbClr val="FFFF00"/>
    <a:srgbClr val="CCFFFF"/>
    <a:srgbClr val="D1F4B2"/>
    <a:srgbClr val="AAEB6F"/>
    <a:srgbClr val="008200"/>
    <a:srgbClr val="00FF00"/>
    <a:srgbClr val="92D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87207" autoAdjust="0"/>
  </p:normalViewPr>
  <p:slideViewPr>
    <p:cSldViewPr>
      <p:cViewPr varScale="1">
        <p:scale>
          <a:sx n="90" d="100"/>
          <a:sy n="90" d="100"/>
        </p:scale>
        <p:origin x="-5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5028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2019-06-23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12654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8BF4B0-8742-C946-BE92-B333DA913403}" type="slidenum">
              <a:rPr 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4850"/>
            <a:ext cx="4692650" cy="351948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solidFill>
                  <a:srgbClr val="FFFFC9"/>
                </a:solidFill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FFFFC9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0"/>
            <a:ext cx="9144000" cy="1295400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8. Follow Me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60960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800" kern="0" spc="100" dirty="0">
                <a:latin typeface="HP Simplified" panose="020B0604020204020204" pitchFamily="34" charset="0"/>
              </a:rPr>
              <a:t>Luke 9:18-27.  (p. 956)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6351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Imperatives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2133600"/>
          </a:xfrm>
        </p:spPr>
        <p:txBody>
          <a:bodyPr/>
          <a:lstStyle/>
          <a:p>
            <a:r>
              <a:rPr lang="en-US" dirty="0"/>
              <a:t>The end of our series … starting new one</a:t>
            </a:r>
          </a:p>
          <a:p>
            <a:pPr lvl="1"/>
            <a:r>
              <a:rPr lang="en-US" dirty="0"/>
              <a:t>“Word from the Heart”</a:t>
            </a:r>
          </a:p>
          <a:p>
            <a:r>
              <a:rPr lang="en-US" dirty="0"/>
              <a:t>Wrap up Sins &amp; Virtues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42CE289-E951-8B40-9D06-4B343D9D8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146553"/>
              </p:ext>
            </p:extLst>
          </p:nvPr>
        </p:nvGraphicFramePr>
        <p:xfrm>
          <a:off x="1752600" y="3886200"/>
          <a:ext cx="5894070" cy="2697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7035">
                  <a:extLst>
                    <a:ext uri="{9D8B030D-6E8A-4147-A177-3AD203B41FA5}">
                      <a16:colId xmlns:a16="http://schemas.microsoft.com/office/drawing/2014/main" xmlns="" val="1532976432"/>
                    </a:ext>
                  </a:extLst>
                </a:gridCol>
                <a:gridCol w="2947035">
                  <a:extLst>
                    <a:ext uri="{9D8B030D-6E8A-4147-A177-3AD203B41FA5}">
                      <a16:colId xmlns:a16="http://schemas.microsoft.com/office/drawing/2014/main" xmlns="" val="3503857724"/>
                    </a:ext>
                  </a:extLst>
                </a:gridCol>
              </a:tblGrid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Sins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Virtues</a:t>
                      </a:r>
                      <a:endParaRPr lang="en-C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1793001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Lust</a:t>
                      </a:r>
                      <a:endParaRPr lang="en-CA" sz="20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Purity</a:t>
                      </a:r>
                      <a:endParaRPr lang="en-C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02294301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Greed</a:t>
                      </a:r>
                      <a:endParaRPr lang="en-CA" sz="20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Generosity</a:t>
                      </a:r>
                      <a:endParaRPr lang="en-C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4558661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Gluttony</a:t>
                      </a:r>
                      <a:endParaRPr lang="en-CA" sz="20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Temperance (Balance)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5947603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Acedia / Apathy</a:t>
                      </a:r>
                      <a:endParaRPr lang="en-CA" sz="2000" b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Diligence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867752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Envy</a:t>
                      </a:r>
                      <a:endParaRPr lang="en-CA" sz="2000" b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Kindness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3555148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Anger</a:t>
                      </a:r>
                      <a:endParaRPr lang="en-CA" sz="2000" b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Meekness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49146307"/>
                  </a:ext>
                </a:extLst>
              </a:tr>
              <a:tr h="33714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b="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Pride</a:t>
                      </a:r>
                      <a:endParaRPr lang="en-CA" sz="20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Obedience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43187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316437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Deny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“deny oneself” mean?</a:t>
            </a:r>
          </a:p>
          <a:p>
            <a:pPr lvl="1"/>
            <a:r>
              <a:rPr lang="en-US" dirty="0"/>
              <a:t>The village of </a:t>
            </a:r>
            <a:r>
              <a:rPr lang="en-US" dirty="0" err="1"/>
              <a:t>Eyam</a:t>
            </a:r>
            <a:r>
              <a:rPr lang="en-US" dirty="0"/>
              <a:t> &amp; the plague (1665)</a:t>
            </a:r>
          </a:p>
          <a:p>
            <a:pPr lvl="1"/>
            <a:r>
              <a:rPr lang="en-US" dirty="0"/>
              <a:t>A courageous decision of self-denial</a:t>
            </a:r>
          </a:p>
          <a:p>
            <a:r>
              <a:rPr lang="en-US" dirty="0"/>
              <a:t>Psychology Today, Prof Peter Gray</a:t>
            </a:r>
          </a:p>
          <a:p>
            <a:pPr lvl="1"/>
            <a:r>
              <a:rPr lang="en-US" dirty="0"/>
              <a:t>Since 1970’s, Narcissism (self- concern) increasing</a:t>
            </a:r>
          </a:p>
          <a:p>
            <a:pPr lvl="1"/>
            <a:r>
              <a:rPr lang="en-US" dirty="0"/>
              <a:t>Empathy (concern for others) decreasing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784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1. Deny 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Darrell Bock: “To gain life one must give it up”</a:t>
            </a:r>
          </a:p>
          <a:p>
            <a:pPr lvl="1"/>
            <a:r>
              <a:rPr lang="en-US" dirty="0"/>
              <a:t>Disciples not respond to own will, but God’s</a:t>
            </a:r>
          </a:p>
        </p:txBody>
      </p:sp>
    </p:spTree>
    <p:extLst>
      <p:ext uri="{BB962C8B-B14F-4D97-AF65-F5344CB8AC3E}">
        <p14:creationId xmlns:p14="http://schemas.microsoft.com/office/powerpoint/2010/main" xmlns="" val="41085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Take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up cross – one meaning … crucifixion</a:t>
            </a:r>
          </a:p>
          <a:p>
            <a:pPr lvl="1"/>
            <a:r>
              <a:rPr lang="en-US" dirty="0"/>
              <a:t>Condemned carry the cross-bar</a:t>
            </a:r>
          </a:p>
          <a:p>
            <a:pPr lvl="1"/>
            <a:r>
              <a:rPr lang="en-US" dirty="0"/>
              <a:t>Painful &amp; humiliating</a:t>
            </a:r>
          </a:p>
          <a:p>
            <a:pPr lvl="1"/>
            <a:r>
              <a:rPr lang="en-US" dirty="0"/>
              <a:t>An act of submission and degradation (cf. v 26)</a:t>
            </a:r>
          </a:p>
          <a:p>
            <a:r>
              <a:rPr lang="en-US" dirty="0"/>
              <a:t>Jesus … “If </a:t>
            </a:r>
            <a:r>
              <a:rPr lang="en-US" i="1" u="sng" dirty="0"/>
              <a:t>anyone</a:t>
            </a:r>
            <a:r>
              <a:rPr lang="en-US" dirty="0"/>
              <a:t> …”. (v 23)</a:t>
            </a:r>
          </a:p>
          <a:p>
            <a:pPr lvl="1"/>
            <a:r>
              <a:rPr lang="en-US" dirty="0"/>
              <a:t>Not just for the radical few</a:t>
            </a:r>
          </a:p>
          <a:p>
            <a:pPr lvl="1"/>
            <a:r>
              <a:rPr lang="en-US" dirty="0"/>
              <a:t>It’s the only way we can follow him</a:t>
            </a:r>
          </a:p>
        </p:txBody>
      </p:sp>
    </p:spTree>
    <p:extLst>
      <p:ext uri="{BB962C8B-B14F-4D97-AF65-F5344CB8AC3E}">
        <p14:creationId xmlns:p14="http://schemas.microsoft.com/office/powerpoint/2010/main" xmlns="" val="248819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2. Take up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two commands  (deny, take-up)</a:t>
            </a:r>
          </a:p>
          <a:p>
            <a:pPr lvl="1"/>
            <a:r>
              <a:rPr lang="en-US" dirty="0"/>
              <a:t>aorist imperative – once off decisions</a:t>
            </a:r>
          </a:p>
          <a:p>
            <a:r>
              <a:rPr lang="en-US" dirty="0"/>
              <a:t>“Follow” present imperative – “be following”</a:t>
            </a:r>
          </a:p>
          <a:p>
            <a:pPr lvl="1"/>
            <a:r>
              <a:rPr lang="en-US" dirty="0"/>
              <a:t>An ongoing action</a:t>
            </a:r>
          </a:p>
        </p:txBody>
      </p:sp>
    </p:spTree>
    <p:extLst>
      <p:ext uri="{BB962C8B-B14F-4D97-AF65-F5344CB8AC3E}">
        <p14:creationId xmlns:p14="http://schemas.microsoft.com/office/powerpoint/2010/main" xmlns="" val="18170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610419-51F7-C74A-A1D7-7E6A84A0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Follow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124B75-ED85-E748-A79F-8C54C93B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story of gunner Pierre </a:t>
            </a:r>
            <a:r>
              <a:rPr lang="en-US" dirty="0" err="1"/>
              <a:t>Barlot</a:t>
            </a:r>
            <a:r>
              <a:rPr lang="en-US" dirty="0"/>
              <a:t> (1870)</a:t>
            </a:r>
          </a:p>
          <a:p>
            <a:pPr lvl="1"/>
            <a:r>
              <a:rPr lang="en-US" dirty="0"/>
              <a:t>Deliberately destroyed his own house</a:t>
            </a:r>
          </a:p>
          <a:p>
            <a:pPr lvl="1"/>
            <a:r>
              <a:rPr lang="en-US" dirty="0"/>
              <a:t>A tangible act of obedience and sacrifice</a:t>
            </a:r>
          </a:p>
          <a:p>
            <a:r>
              <a:rPr lang="en-US" dirty="0"/>
              <a:t>Following Jesus requires we deny ourselves and take up our cross</a:t>
            </a:r>
          </a:p>
        </p:txBody>
      </p:sp>
    </p:spTree>
    <p:extLst>
      <p:ext uri="{BB962C8B-B14F-4D97-AF65-F5344CB8AC3E}">
        <p14:creationId xmlns:p14="http://schemas.microsoft.com/office/powerpoint/2010/main" xmlns="" val="381770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30FA32-E16B-414D-81D0-AA2FD311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3A6077-DFBF-5D46-A489-98BA5EF7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Series on Sins &amp; Virtues from hard won experience</a:t>
            </a:r>
          </a:p>
          <a:p>
            <a:pPr lvl="1"/>
            <a:r>
              <a:rPr lang="en-US" dirty="0"/>
              <a:t>Things to work on to be faithful &amp; victorious</a:t>
            </a:r>
          </a:p>
          <a:p>
            <a:pPr lvl="1"/>
            <a:r>
              <a:rPr lang="en-US" dirty="0"/>
              <a:t>Helpful guidelines</a:t>
            </a:r>
          </a:p>
          <a:p>
            <a:r>
              <a:rPr lang="en-US" dirty="0"/>
              <a:t>Emma piano lessons:</a:t>
            </a:r>
          </a:p>
          <a:p>
            <a:pPr lvl="1"/>
            <a:r>
              <a:rPr lang="en-US" dirty="0"/>
              <a:t>“It’s a lot harder than I wanted it to be”</a:t>
            </a:r>
          </a:p>
        </p:txBody>
      </p:sp>
    </p:spTree>
    <p:extLst>
      <p:ext uri="{BB962C8B-B14F-4D97-AF65-F5344CB8AC3E}">
        <p14:creationId xmlns:p14="http://schemas.microsoft.com/office/powerpoint/2010/main" xmlns="" val="40904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30FA32-E16B-414D-81D0-AA2FD311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3A6077-DFBF-5D46-A489-98BA5EF7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do the will of God because it’s easy – 						because it’s </a:t>
            </a:r>
            <a:r>
              <a:rPr lang="en-US" b="1" i="1" dirty="0"/>
              <a:t>good</a:t>
            </a:r>
          </a:p>
          <a:p>
            <a:r>
              <a:rPr lang="en-US" dirty="0"/>
              <a:t>Hard, often self-sacrificial</a:t>
            </a:r>
          </a:p>
          <a:p>
            <a:r>
              <a:rPr lang="en-US" dirty="0"/>
              <a:t>Jesus: “we lose our life </a:t>
            </a:r>
            <a:r>
              <a:rPr lang="en-US"/>
              <a:t>to save it” (v 24)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817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20719</TotalTime>
  <Words>304</Words>
  <Application>Microsoft Office PowerPoint</Application>
  <PresentationFormat>On-screen Show (4:3)</PresentationFormat>
  <Paragraphs>62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8. Follow Me</vt:lpstr>
      <vt:lpstr>Three Imperatives</vt:lpstr>
      <vt:lpstr>1. Deny</vt:lpstr>
      <vt:lpstr>1. Deny … </vt:lpstr>
      <vt:lpstr>2. Take up</vt:lpstr>
      <vt:lpstr>2. Take up …</vt:lpstr>
      <vt:lpstr>3. Follow</vt:lpstr>
      <vt:lpstr>Living It</vt:lpstr>
      <vt:lpstr>Living It …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Media</cp:lastModifiedBy>
  <cp:revision>914</cp:revision>
  <cp:lastPrinted>2019-06-23T16:29:43Z</cp:lastPrinted>
  <dcterms:created xsi:type="dcterms:W3CDTF">2004-10-10T15:01:29Z</dcterms:created>
  <dcterms:modified xsi:type="dcterms:W3CDTF">2019-06-23T18:04:31Z</dcterms:modified>
</cp:coreProperties>
</file>