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68" r:id="rId3"/>
    <p:sldId id="381" r:id="rId4"/>
    <p:sldId id="365" r:id="rId5"/>
    <p:sldId id="383" r:id="rId6"/>
    <p:sldId id="384" r:id="rId7"/>
    <p:sldId id="307" r:id="rId8"/>
    <p:sldId id="385" r:id="rId9"/>
    <p:sldId id="375" r:id="rId10"/>
    <p:sldId id="386" r:id="rId11"/>
    <p:sldId id="387" r:id="rId12"/>
    <p:sldId id="388" r:id="rId13"/>
    <p:sldId id="366" r:id="rId14"/>
    <p:sldId id="389" r:id="rId15"/>
  </p:sldIdLst>
  <p:sldSz cx="9144000" cy="6858000" type="screen4x3"/>
  <p:notesSz cx="7102475" cy="93884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00"/>
    <a:srgbClr val="FFFFC9"/>
    <a:srgbClr val="CCFFFF"/>
    <a:srgbClr val="D1F4B2"/>
    <a:srgbClr val="AAEB6F"/>
    <a:srgbClr val="008200"/>
    <a:srgbClr val="00FF00"/>
    <a:srgbClr val="92D05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87167" autoAdjust="0"/>
  </p:normalViewPr>
  <p:slideViewPr>
    <p:cSldViewPr>
      <p:cViewPr varScale="1">
        <p:scale>
          <a:sx n="71" d="100"/>
          <a:sy n="71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31" y="7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6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31" y="8917729"/>
            <a:ext cx="3078163" cy="469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4" rIns="91407" bIns="4570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570DF1A-BB20-4B46-B9C3-D8F652B178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9" y="1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/>
          <a:lstStyle>
            <a:lvl1pPr algn="r">
              <a:defRPr sz="1200"/>
            </a:lvl1pPr>
          </a:lstStyle>
          <a:p>
            <a:fld id="{69140F07-2A30-43E4-84A6-37C1E57D02E2}" type="datetimeFigureOut">
              <a:rPr lang="en-CA" smtClean="0"/>
              <a:pPr/>
              <a:t>2019-03-03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4850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1" tIns="45696" rIns="91391" bIns="45696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459290"/>
            <a:ext cx="5683250" cy="4224337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9" y="8916989"/>
            <a:ext cx="3078163" cy="469900"/>
          </a:xfrm>
          <a:prstGeom prst="rect">
            <a:avLst/>
          </a:prstGeom>
        </p:spPr>
        <p:txBody>
          <a:bodyPr vert="horz" lIns="91391" tIns="45696" rIns="91391" bIns="45696" rtlCol="0" anchor="b"/>
          <a:lstStyle>
            <a:lvl1pPr algn="r">
              <a:defRPr sz="1200"/>
            </a:lvl1pPr>
          </a:lstStyle>
          <a:p>
            <a:fld id="{E50207D6-1AA2-4D4B-9054-87025440064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56359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46908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907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13</a:t>
            </a:fld>
            <a:endParaRPr lang="en-CA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7117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047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5539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7348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88730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9763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0207D6-1AA2-4D4B-9054-870254400640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1003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112962"/>
            <a:ext cx="8991600" cy="1470025"/>
          </a:xfrm>
        </p:spPr>
        <p:txBody>
          <a:bodyPr/>
          <a:lstStyle>
            <a:lvl1pPr>
              <a:defRPr sz="4800" b="0" spc="180" baseline="0">
                <a:latin typeface="AR ESSENCE" panose="02000000000000000000" pitchFamily="2" charset="0"/>
                <a:cs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 i="0" spc="30" baseline="0">
                <a:effectLst/>
                <a:latin typeface="HP Simplified" panose="020B0604020204020204" pitchFamily="34" charset="0"/>
                <a:cs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158E150-32AE-46F7-82B8-31006C3805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7101AF-2D11-40AD-A9E7-6D38D7381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7BAB84F-D8B3-4CCF-819B-304624860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0">
                <a:latin typeface="AR ESSENCE" panose="02000000000000000000" pitchFamily="2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>
            <a:lvl1pPr marL="457200" indent="-457200">
              <a:spcBef>
                <a:spcPts val="3600"/>
              </a:spcBef>
              <a:buFont typeface="Wingdings 2" panose="05020102010507070707" pitchFamily="18" charset="2"/>
              <a:buChar char=""/>
              <a:defRPr sz="3200" b="0" i="0" spc="30" baseline="0">
                <a:latin typeface="HP Simplified" panose="020B0604020204020204" pitchFamily="34" charset="0"/>
                <a:cs typeface="Calibri" pitchFamily="34" charset="0"/>
              </a:defRPr>
            </a:lvl1pPr>
            <a:lvl2pPr marL="966788" indent="-395288">
              <a:spcBef>
                <a:spcPts val="1200"/>
              </a:spcBef>
              <a:buFont typeface="Wingdings 2" panose="05020102010507070707" pitchFamily="18" charset="2"/>
              <a:buChar char=""/>
              <a:defRPr sz="2800" b="0" i="0" spc="30" baseline="0">
                <a:latin typeface="HP Simplified" panose="020B0604020204020204" pitchFamily="34" charset="0"/>
                <a:cs typeface="Calibri" pitchFamily="34" charset="0"/>
              </a:defRPr>
            </a:lvl2pPr>
            <a:lvl3pPr>
              <a:spcBef>
                <a:spcPts val="600"/>
              </a:spcBef>
              <a:defRPr sz="2400" b="0" i="0" spc="30" baseline="0">
                <a:latin typeface="HP Simplified" panose="020B0604020204020204" pitchFamily="34" charset="0"/>
                <a:cs typeface="Calibri" pitchFamily="34" charset="0"/>
              </a:defRPr>
            </a:lvl3pPr>
            <a:lvl4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4pPr>
            <a:lvl5pPr>
              <a:defRPr sz="2000" b="0" i="0" spc="30" baseline="0">
                <a:latin typeface="HP Simplified" panose="020B0604020204020204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83A51C-24FD-44F0-91B1-6587313B41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EBE76D8-71AB-44CE-BF7C-A1AC5A2238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64E55D5-A210-45DC-B7EF-8097ACF0D9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B454841-D190-4620-B44B-7E63186149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D5AC295-1EDB-46BA-9903-369501A4F1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83FD8B4-C984-4FB0-BC40-D067C1E86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BD45905-0FE3-4154-8707-05D89E789B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74638"/>
            <a:ext cx="9144000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7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66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 bldLvl="5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 b="0" i="0" spc="150" baseline="0">
          <a:solidFill>
            <a:srgbClr val="CCFFFF"/>
          </a:solidFill>
          <a:effectLst/>
          <a:latin typeface="AR ESSENCE" panose="02000000000000000000" pitchFamily="2" charset="0"/>
          <a:ea typeface="Verdana" pitchFamily="34" charset="0"/>
          <a:cs typeface="Calibri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FFFF"/>
          </a:solidFill>
          <a:latin typeface="Persia" pitchFamily="2" charset="0"/>
          <a:cs typeface="Arial" charset="0"/>
        </a:defRPr>
      </a:lvl9pPr>
    </p:titleStyle>
    <p:bodyStyle>
      <a:lvl1pPr marL="457200" indent="-457200" algn="l" rtl="0" fontAlgn="base">
        <a:spcBef>
          <a:spcPts val="3600"/>
        </a:spcBef>
        <a:spcAft>
          <a:spcPct val="0"/>
        </a:spcAft>
        <a:buSzPct val="80000"/>
        <a:buFont typeface="Wingdings" pitchFamily="2" charset="2"/>
        <a:buChar char="q"/>
        <a:defRPr sz="3200" b="0" i="0" spc="30" baseline="0">
          <a:solidFill>
            <a:schemeClr val="tx1"/>
          </a:solidFill>
          <a:effectLst/>
          <a:latin typeface="HP Simplified" panose="020B0604020204020204" pitchFamily="34" charset="0"/>
          <a:ea typeface="+mn-ea"/>
          <a:cs typeface="Calibri" pitchFamily="34" charset="0"/>
        </a:defRPr>
      </a:lvl1pPr>
      <a:lvl2pPr marL="966788" indent="-395288" algn="l" rtl="0" fontAlgn="base">
        <a:spcBef>
          <a:spcPts val="1200"/>
        </a:spcBef>
        <a:spcAft>
          <a:spcPct val="0"/>
        </a:spcAft>
        <a:buFont typeface="Wingdings" pitchFamily="2" charset="2"/>
        <a:buChar char="§"/>
        <a:defRPr sz="28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2pPr>
      <a:lvl3pPr marL="1423988" indent="-342900" algn="l" rtl="0" fontAlgn="base">
        <a:spcBef>
          <a:spcPts val="600"/>
        </a:spcBef>
        <a:spcAft>
          <a:spcPct val="0"/>
        </a:spcAft>
        <a:buChar char="•"/>
        <a:defRPr sz="24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3pPr>
      <a:lvl4pPr marL="1766888" indent="-228600" algn="l" rtl="0" fontAlgn="base">
        <a:spcBef>
          <a:spcPct val="20000"/>
        </a:spcBef>
        <a:spcAft>
          <a:spcPct val="0"/>
        </a:spcAft>
        <a:buChar char="–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4pPr>
      <a:lvl5pPr marL="2109788" indent="-228600" algn="l" rtl="0" fontAlgn="base">
        <a:spcBef>
          <a:spcPct val="20000"/>
        </a:spcBef>
        <a:spcAft>
          <a:spcPct val="0"/>
        </a:spcAft>
        <a:buChar char="»"/>
        <a:defRPr sz="2000" b="0" i="0" spc="30" baseline="0">
          <a:solidFill>
            <a:schemeClr val="tx1"/>
          </a:solidFill>
          <a:effectLst/>
          <a:latin typeface="HP Simplified" panose="020B0604020204020204" pitchFamily="34" charset="0"/>
          <a:cs typeface="Calibri" pitchFamily="34" charset="0"/>
        </a:defRPr>
      </a:lvl5pPr>
      <a:lvl6pPr marL="25669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30241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813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938588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429000"/>
            <a:ext cx="9144000" cy="1870006"/>
          </a:xfrm>
        </p:spPr>
        <p:txBody>
          <a:bodyPr/>
          <a:lstStyle/>
          <a:p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1. Seven Deadly Sins</a:t>
            </a:r>
            <a:b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</a:br>
            <a:r>
              <a:rPr lang="en-US" b="1" spc="0" dirty="0">
                <a:solidFill>
                  <a:srgbClr val="FFFFC9"/>
                </a:solidFill>
                <a:latin typeface="Pare" panose="00000400000000000000" pitchFamily="2" charset="0"/>
              </a:rPr>
              <a:t>– LUST –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57200" y="5486400"/>
            <a:ext cx="8229600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Matthew 5:27-30</a:t>
            </a:r>
          </a:p>
          <a:p>
            <a:pPr algn="ctr">
              <a:spcBef>
                <a:spcPts val="600"/>
              </a:spcBef>
            </a:pPr>
            <a:r>
              <a:rPr lang="en-US" sz="3200" kern="0" spc="100" dirty="0">
                <a:latin typeface="HP Simplified" panose="020B0604020204020204" pitchFamily="34" charset="0"/>
              </a:rPr>
              <a:t>p. 893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39925C-DEFD-4F2B-9C2D-20CA50F334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6" b="2989"/>
          <a:stretch/>
        </p:blipFill>
        <p:spPr>
          <a:xfrm>
            <a:off x="952500" y="217438"/>
            <a:ext cx="7239000" cy="31353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Sexuality &amp; Our Humanity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Image of God</a:t>
            </a:r>
          </a:p>
          <a:p>
            <a:pPr lvl="1"/>
            <a:r>
              <a:rPr lang="en-CA" dirty="0"/>
              <a:t>Use another for gratification – objectifying them</a:t>
            </a:r>
          </a:p>
          <a:p>
            <a:pPr lvl="1"/>
            <a:r>
              <a:rPr lang="en-CA" dirty="0"/>
              <a:t>No longer see them as an image bearer of God</a:t>
            </a:r>
          </a:p>
          <a:p>
            <a:pPr lvl="1"/>
            <a:r>
              <a:rPr lang="en-CA" dirty="0"/>
              <a:t>The perspective of our </a:t>
            </a:r>
            <a:r>
              <a:rPr lang="en-CA" b="1" i="1" dirty="0"/>
              <a:t>own</a:t>
            </a:r>
            <a:r>
              <a:rPr lang="en-CA" dirty="0"/>
              <a:t> needs &amp; desires</a:t>
            </a:r>
          </a:p>
          <a:p>
            <a:pPr lvl="1"/>
            <a:r>
              <a:rPr lang="en-CA" dirty="0"/>
              <a:t>Jesus looks at </a:t>
            </a:r>
            <a:r>
              <a:rPr lang="en-CA" b="1" i="1" dirty="0"/>
              <a:t>their</a:t>
            </a:r>
            <a:r>
              <a:rPr lang="en-CA" dirty="0"/>
              <a:t> feelings, needs &amp; desires</a:t>
            </a:r>
          </a:p>
          <a:p>
            <a:pPr lvl="2"/>
            <a:r>
              <a:rPr lang="en-CA" dirty="0"/>
              <a:t>Being a servant to them  (Mark 10:43-45)</a:t>
            </a:r>
          </a:p>
        </p:txBody>
      </p:sp>
    </p:spTree>
    <p:extLst>
      <p:ext uri="{BB962C8B-B14F-4D97-AF65-F5344CB8AC3E}">
        <p14:creationId xmlns:p14="http://schemas.microsoft.com/office/powerpoint/2010/main" val="897613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Sexuality &amp; Our Humanity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One Flesh</a:t>
            </a:r>
          </a:p>
          <a:p>
            <a:pPr lvl="1"/>
            <a:r>
              <a:rPr lang="en-CA" dirty="0"/>
              <a:t>Adam is created sexually undifferentiated</a:t>
            </a:r>
          </a:p>
          <a:p>
            <a:pPr lvl="1"/>
            <a:r>
              <a:rPr lang="en-CA" dirty="0"/>
              <a:t>It is NOT GOOD for man to be alone  (Gen 2:18)</a:t>
            </a:r>
          </a:p>
          <a:p>
            <a:pPr lvl="1"/>
            <a:r>
              <a:rPr lang="en-CA" dirty="0"/>
              <a:t>Makes a ‘helper’ from a rib  (Woman)</a:t>
            </a:r>
          </a:p>
          <a:p>
            <a:pPr lvl="1"/>
            <a:r>
              <a:rPr lang="en-CA" dirty="0"/>
              <a:t>Become “one flesh” again in marriage  (Gen 2:24)</a:t>
            </a:r>
          </a:p>
          <a:p>
            <a:pPr lvl="1"/>
            <a:r>
              <a:rPr lang="en-CA" dirty="0"/>
              <a:t>Once joined again, cannot be divided  (Mt 19:6)</a:t>
            </a:r>
          </a:p>
        </p:txBody>
      </p:sp>
    </p:spTree>
    <p:extLst>
      <p:ext uri="{BB962C8B-B14F-4D97-AF65-F5344CB8AC3E}">
        <p14:creationId xmlns:p14="http://schemas.microsoft.com/office/powerpoint/2010/main" val="314016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3. Sexuality &amp; Our Humanity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Lust, adultery, sexual license are poisonous</a:t>
            </a:r>
          </a:p>
          <a:p>
            <a:pPr lvl="1"/>
            <a:r>
              <a:rPr lang="en-CA" dirty="0"/>
              <a:t>Without </a:t>
            </a:r>
            <a:r>
              <a:rPr lang="en-CA" i="1" dirty="0"/>
              <a:t>intimacy</a:t>
            </a:r>
            <a:r>
              <a:rPr lang="en-CA" dirty="0"/>
              <a:t>, keep interesting by </a:t>
            </a:r>
            <a:r>
              <a:rPr lang="en-CA" i="1" dirty="0"/>
              <a:t>perversity</a:t>
            </a:r>
          </a:p>
          <a:p>
            <a:r>
              <a:rPr lang="en-CA" dirty="0"/>
              <a:t>God does not keep sex </a:t>
            </a:r>
            <a:r>
              <a:rPr lang="en-CA" i="1" dirty="0"/>
              <a:t>from</a:t>
            </a:r>
            <a:r>
              <a:rPr lang="en-CA" dirty="0"/>
              <a:t> us …								… He keeps sex </a:t>
            </a:r>
            <a:r>
              <a:rPr lang="en-CA" b="1" i="1" dirty="0"/>
              <a:t>for</a:t>
            </a:r>
            <a:r>
              <a:rPr lang="en-CA" dirty="0"/>
              <a:t> us</a:t>
            </a:r>
          </a:p>
          <a:p>
            <a:r>
              <a:rPr lang="en-CA" dirty="0"/>
              <a:t>Being Single</a:t>
            </a:r>
          </a:p>
          <a:p>
            <a:pPr lvl="1"/>
            <a:r>
              <a:rPr lang="en-CA" dirty="0"/>
              <a:t>Intimacy with God &amp; with friends in community.</a:t>
            </a:r>
          </a:p>
        </p:txBody>
      </p:sp>
    </p:spTree>
    <p:extLst>
      <p:ext uri="{BB962C8B-B14F-4D97-AF65-F5344CB8AC3E}">
        <p14:creationId xmlns:p14="http://schemas.microsoft.com/office/powerpoint/2010/main" val="442515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/>
          <a:lstStyle/>
          <a:p>
            <a:r>
              <a:rPr lang="en-US" dirty="0"/>
              <a:t>A big issue – speak Biblical truth into it</a:t>
            </a:r>
          </a:p>
          <a:p>
            <a:pPr lvl="1"/>
            <a:r>
              <a:rPr lang="en-US" dirty="0"/>
              <a:t>Many are being hurt</a:t>
            </a:r>
          </a:p>
          <a:p>
            <a:r>
              <a:rPr lang="en-US" dirty="0"/>
              <a:t>Sex a good gift, mishandled leads to heartache</a:t>
            </a:r>
          </a:p>
          <a:p>
            <a:pPr lvl="1"/>
            <a:r>
              <a:rPr lang="en-US" dirty="0"/>
              <a:t>Not wrong ourselves or each other  (1 Th 4:3-6)</a:t>
            </a:r>
          </a:p>
          <a:p>
            <a:pPr lvl="1"/>
            <a:r>
              <a:rPr lang="en-US" dirty="0"/>
              <a:t>If you have struggles speak to me or someone</a:t>
            </a:r>
          </a:p>
          <a:p>
            <a:r>
              <a:rPr lang="en-US" dirty="0"/>
              <a:t>Redemption &amp; forgiveness </a:t>
            </a:r>
            <a:r>
              <a:rPr lang="en-CA" dirty="0"/>
              <a:t>in Christ (1 Cor 6:9f)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143000"/>
          </a:xfrm>
        </p:spPr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– Living it 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953000"/>
          </a:xfrm>
        </p:spPr>
        <p:txBody>
          <a:bodyPr/>
          <a:lstStyle/>
          <a:p>
            <a:r>
              <a:rPr lang="en-US" dirty="0"/>
              <a:t>Making some forms of sexual behavior more wrong than others</a:t>
            </a:r>
          </a:p>
          <a:p>
            <a:r>
              <a:rPr lang="en-US" dirty="0"/>
              <a:t>All sexuality outside of life-long marriage between a man &amp; a woman is a rejection of how we are created, robs us of God’s good intent</a:t>
            </a:r>
          </a:p>
        </p:txBody>
      </p:sp>
    </p:spTree>
    <p:extLst>
      <p:ext uri="{BB962C8B-B14F-4D97-AF65-F5344CB8AC3E}">
        <p14:creationId xmlns:p14="http://schemas.microsoft.com/office/powerpoint/2010/main" val="2146244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A story told by Billy Graham</a:t>
            </a:r>
          </a:p>
          <a:p>
            <a:pPr lvl="1"/>
            <a:r>
              <a:rPr lang="en-US" dirty="0"/>
              <a:t>We’ve put a mild label on sin</a:t>
            </a:r>
          </a:p>
          <a:p>
            <a:pPr lvl="1"/>
            <a:r>
              <a:rPr lang="en-US" dirty="0"/>
              <a:t>Time to put the Label back</a:t>
            </a:r>
          </a:p>
          <a:p>
            <a:r>
              <a:rPr lang="en-US" dirty="0"/>
              <a:t>New series:  the Seven Deadly Sins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Poison</a:t>
            </a:r>
          </a:p>
        </p:txBody>
      </p:sp>
    </p:spTree>
    <p:extLst>
      <p:ext uri="{BB962C8B-B14F-4D97-AF65-F5344CB8AC3E}">
        <p14:creationId xmlns:p14="http://schemas.microsoft.com/office/powerpoint/2010/main" val="419193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2D18D3F-1786-4905-9D8A-23366CF3E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r>
              <a:rPr lang="en-US" dirty="0"/>
              <a:t>New series:  the Seven Deadly Sins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FFC9"/>
                </a:solidFill>
                <a:latin typeface="Pare" panose="00000400000000000000" pitchFamily="2" charset="0"/>
              </a:rPr>
              <a:t>Sins &amp; Virtues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E4552FD-51C6-4564-A37E-7C98799A4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588852"/>
              </p:ext>
            </p:extLst>
          </p:nvPr>
        </p:nvGraphicFramePr>
        <p:xfrm>
          <a:off x="1600201" y="2438400"/>
          <a:ext cx="5715000" cy="373379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856940">
                  <a:extLst>
                    <a:ext uri="{9D8B030D-6E8A-4147-A177-3AD203B41FA5}">
                      <a16:colId xmlns:a16="http://schemas.microsoft.com/office/drawing/2014/main" val="688748778"/>
                    </a:ext>
                  </a:extLst>
                </a:gridCol>
                <a:gridCol w="2858060">
                  <a:extLst>
                    <a:ext uri="{9D8B030D-6E8A-4147-A177-3AD203B41FA5}">
                      <a16:colId xmlns:a16="http://schemas.microsoft.com/office/drawing/2014/main" val="509598383"/>
                    </a:ext>
                  </a:extLst>
                </a:gridCol>
              </a:tblGrid>
              <a:tr h="3922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100" baseline="0" dirty="0">
                          <a:effectLst/>
                          <a:latin typeface="Abadi" panose="020B0604020104020204" pitchFamily="34" charset="0"/>
                        </a:rPr>
                        <a:t>Sins</a:t>
                      </a:r>
                      <a:endParaRPr lang="en-US" sz="18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000" b="1" spc="100" baseline="0" dirty="0">
                          <a:effectLst/>
                          <a:latin typeface="Abadi" panose="020B0604020104020204" pitchFamily="34" charset="0"/>
                        </a:rPr>
                        <a:t>Virtues</a:t>
                      </a:r>
                      <a:endParaRPr lang="en-US" sz="18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8489461"/>
                  </a:ext>
                </a:extLst>
              </a:tr>
              <a:tr h="477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Lust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Chastity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37313769"/>
                  </a:ext>
                </a:extLst>
              </a:tr>
              <a:tr h="477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Gluttony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Temperance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09453547"/>
                  </a:ext>
                </a:extLst>
              </a:tr>
              <a:tr h="477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Greed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Charity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2189371"/>
                  </a:ext>
                </a:extLst>
              </a:tr>
              <a:tr h="477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Sloth (Laziness)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Diligence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33304555"/>
                  </a:ext>
                </a:extLst>
              </a:tr>
              <a:tr h="477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>
                          <a:effectLst/>
                          <a:latin typeface="Abadi" panose="020B0604020104020204" pitchFamily="34" charset="0"/>
                        </a:rPr>
                        <a:t>Wrath (Anger)</a:t>
                      </a:r>
                      <a:endParaRPr lang="en-US" sz="2000" b="1" spc="100" baseline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Forgiveness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8375327"/>
                  </a:ext>
                </a:extLst>
              </a:tr>
              <a:tr h="477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>
                          <a:effectLst/>
                          <a:latin typeface="Abadi" panose="020B0604020104020204" pitchFamily="34" charset="0"/>
                        </a:rPr>
                        <a:t>Envy</a:t>
                      </a:r>
                      <a:endParaRPr lang="en-US" sz="2000" b="1" spc="100" baseline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Kindness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3107364"/>
                  </a:ext>
                </a:extLst>
              </a:tr>
              <a:tr h="4773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>
                          <a:effectLst/>
                          <a:latin typeface="Abadi" panose="020B0604020104020204" pitchFamily="34" charset="0"/>
                        </a:rPr>
                        <a:t>Pride</a:t>
                      </a:r>
                      <a:endParaRPr lang="en-US" sz="2000" b="1" spc="100" baseline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en-US" sz="2400" b="1" spc="100" baseline="0" dirty="0">
                          <a:effectLst/>
                          <a:latin typeface="Abadi" panose="020B0604020104020204" pitchFamily="34" charset="0"/>
                        </a:rPr>
                        <a:t>Humility</a:t>
                      </a:r>
                      <a:endParaRPr lang="en-US" sz="2000" b="1" spc="100" baseline="0" dirty="0">
                        <a:effectLst/>
                        <a:latin typeface="Abadi" panose="020B0604020104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60815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088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FFC9"/>
                </a:solidFill>
                <a:latin typeface="Pare" panose="00000400000000000000" pitchFamily="2" charset="0"/>
              </a:rPr>
              <a:t>1. A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Not normal, healthy sexual desire</a:t>
            </a:r>
          </a:p>
          <a:p>
            <a:r>
              <a:rPr lang="en-US" dirty="0"/>
              <a:t>Lust is selfish</a:t>
            </a:r>
          </a:p>
          <a:p>
            <a:pPr lvl="1"/>
            <a:r>
              <a:rPr lang="en-US" dirty="0"/>
              <a:t>Focused on our own gratification &amp; satisfaction</a:t>
            </a:r>
          </a:p>
          <a:p>
            <a:r>
              <a:rPr lang="en-US" dirty="0"/>
              <a:t>“Do not commit adultery”  - 7</a:t>
            </a:r>
            <a:r>
              <a:rPr lang="en-US" baseline="30000" dirty="0"/>
              <a:t>th</a:t>
            </a:r>
            <a:r>
              <a:rPr lang="en-US" dirty="0"/>
              <a:t> commandment</a:t>
            </a:r>
          </a:p>
          <a:p>
            <a:pPr lvl="1"/>
            <a:r>
              <a:rPr lang="en-US" dirty="0"/>
              <a:t>Not only doing, but thinking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A Definition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Catechism of the Catholic Church (#2351)</a:t>
            </a:r>
          </a:p>
          <a:p>
            <a:pPr lvl="1"/>
            <a:r>
              <a:rPr lang="en-US" dirty="0"/>
              <a:t>Disordered desire</a:t>
            </a:r>
          </a:p>
          <a:p>
            <a:pPr lvl="1"/>
            <a:r>
              <a:rPr lang="en-US" dirty="0"/>
              <a:t>Isolated from procreative &amp; unitive purpose</a:t>
            </a:r>
          </a:p>
          <a:p>
            <a:r>
              <a:rPr lang="en-US" dirty="0"/>
              <a:t>NT – </a:t>
            </a:r>
            <a:r>
              <a:rPr lang="en-US" i="1" dirty="0" err="1"/>
              <a:t>epithumia</a:t>
            </a:r>
            <a:r>
              <a:rPr lang="en-US" dirty="0"/>
              <a:t> – desire, longing, craving</a:t>
            </a:r>
          </a:p>
          <a:p>
            <a:pPr lvl="1"/>
            <a:r>
              <a:rPr lang="en-US" dirty="0"/>
              <a:t>Burning with desire, insatiable craving  </a:t>
            </a:r>
          </a:p>
          <a:p>
            <a:pPr lvl="1"/>
            <a:r>
              <a:rPr lang="en-US" dirty="0"/>
              <a:t>Beyond sexual  (Mark 4:19)</a:t>
            </a:r>
          </a:p>
        </p:txBody>
      </p:sp>
    </p:spTree>
    <p:extLst>
      <p:ext uri="{BB962C8B-B14F-4D97-AF65-F5344CB8AC3E}">
        <p14:creationId xmlns:p14="http://schemas.microsoft.com/office/powerpoint/2010/main" val="3124897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solidFill>
                  <a:srgbClr val="FFFFC9"/>
                </a:solidFill>
                <a:latin typeface="Pare" panose="00000400000000000000" pitchFamily="2" charset="0"/>
              </a:rPr>
              <a:t>1. A Definition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r>
              <a:rPr lang="en-US" dirty="0"/>
              <a:t>Rightly ordered sexual desire:</a:t>
            </a:r>
          </a:p>
          <a:p>
            <a:pPr lvl="1"/>
            <a:r>
              <a:rPr lang="en-US" dirty="0"/>
              <a:t>A Gift for procreation, unity, intimacy</a:t>
            </a:r>
          </a:p>
          <a:p>
            <a:r>
              <a:rPr lang="en-US" dirty="0"/>
              <a:t>Disordered sexual desire:</a:t>
            </a:r>
          </a:p>
          <a:p>
            <a:pPr lvl="1"/>
            <a:r>
              <a:rPr lang="en-US" dirty="0"/>
              <a:t>Selfish, without boundaries, personal gratification</a:t>
            </a:r>
          </a:p>
          <a:p>
            <a:r>
              <a:rPr lang="en-US" dirty="0"/>
              <a:t>Fire under control is good  …  							        … out of control is destructive</a:t>
            </a:r>
          </a:p>
        </p:txBody>
      </p:sp>
    </p:spTree>
    <p:extLst>
      <p:ext uri="{BB962C8B-B14F-4D97-AF65-F5344CB8AC3E}">
        <p14:creationId xmlns:p14="http://schemas.microsoft.com/office/powerpoint/2010/main" val="2468082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2. Sexuality is a Big Deal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Two errors:</a:t>
            </a:r>
          </a:p>
          <a:p>
            <a:pPr lvl="1"/>
            <a:r>
              <a:rPr lang="en-CA" dirty="0"/>
              <a:t>Just a basic need</a:t>
            </a:r>
          </a:p>
          <a:p>
            <a:pPr lvl="2"/>
            <a:r>
              <a:rPr lang="en-CA" dirty="0"/>
              <a:t>Like eating &amp; drinking</a:t>
            </a:r>
          </a:p>
          <a:p>
            <a:pPr lvl="2"/>
            <a:r>
              <a:rPr lang="en-CA" dirty="0"/>
              <a:t>No record of dying because of no sex!	</a:t>
            </a:r>
          </a:p>
          <a:p>
            <a:pPr lvl="1"/>
            <a:r>
              <a:rPr lang="en-CA" dirty="0"/>
              <a:t>Of little consequence</a:t>
            </a:r>
          </a:p>
          <a:p>
            <a:pPr lvl="2"/>
            <a:r>
              <a:rPr lang="en-CA" dirty="0"/>
              <a:t>Christians make too much of it</a:t>
            </a:r>
          </a:p>
          <a:p>
            <a:pPr lvl="2"/>
            <a:r>
              <a:rPr lang="en-CA" dirty="0"/>
              <a:t>Like a tasteless meal – who cares?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z="4400" spc="0" dirty="0">
                <a:solidFill>
                  <a:srgbClr val="FFFFC9"/>
                </a:solidFill>
                <a:latin typeface="Pare" panose="00000400000000000000" pitchFamily="2" charset="0"/>
              </a:rPr>
              <a:t>2. Sexuality is a Big Deal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The lie revealed: Rape &amp; Sexual Abuse</a:t>
            </a:r>
          </a:p>
          <a:p>
            <a:pPr lvl="1"/>
            <a:r>
              <a:rPr lang="en-CA" dirty="0"/>
              <a:t>It is devastating!</a:t>
            </a:r>
          </a:p>
          <a:p>
            <a:pPr lvl="1"/>
            <a:r>
              <a:rPr lang="en-CA" dirty="0"/>
              <a:t>If it’s nothing – why cant rape victims brush it off like food poisoning?</a:t>
            </a:r>
          </a:p>
          <a:p>
            <a:r>
              <a:rPr lang="en-CA" dirty="0"/>
              <a:t>Sexuality is deeply personal  (1 Cor. 6:18)</a:t>
            </a:r>
          </a:p>
          <a:p>
            <a:pPr lvl="1"/>
            <a:r>
              <a:rPr lang="en-CA" dirty="0"/>
              <a:t>Like smoking it may seem cool when we’re young</a:t>
            </a:r>
          </a:p>
          <a:p>
            <a:pPr lvl="1"/>
            <a:r>
              <a:rPr lang="en-CA" dirty="0"/>
              <a:t>When time passes it comes home to roost</a:t>
            </a:r>
          </a:p>
        </p:txBody>
      </p:sp>
    </p:spTree>
    <p:extLst>
      <p:ext uri="{BB962C8B-B14F-4D97-AF65-F5344CB8AC3E}">
        <p14:creationId xmlns:p14="http://schemas.microsoft.com/office/powerpoint/2010/main" val="1491633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CA" spc="0" dirty="0">
                <a:solidFill>
                  <a:srgbClr val="FFFFC9"/>
                </a:solidFill>
                <a:latin typeface="Pare" panose="00000400000000000000" pitchFamily="2" charset="0"/>
              </a:rPr>
              <a:t>3. Sexuality &amp; Our Humanity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915400" cy="4724400"/>
          </a:xfrm>
        </p:spPr>
        <p:txBody>
          <a:bodyPr/>
          <a:lstStyle/>
          <a:p>
            <a:r>
              <a:rPr lang="en-CA" dirty="0"/>
              <a:t>A powerful expression of intimacy</a:t>
            </a:r>
          </a:p>
          <a:p>
            <a:pPr lvl="1"/>
            <a:r>
              <a:rPr lang="en-CA" dirty="0"/>
              <a:t>Embedded in our humanity – a deep self-giving</a:t>
            </a:r>
          </a:p>
          <a:p>
            <a:r>
              <a:rPr lang="en-CA" dirty="0"/>
              <a:t>We want connection &amp; belonging</a:t>
            </a:r>
          </a:p>
          <a:p>
            <a:pPr lvl="1"/>
            <a:r>
              <a:rPr lang="en-CA" dirty="0"/>
              <a:t>Cannot be fast-tracked, steps cannot be skipped</a:t>
            </a:r>
          </a:p>
          <a:p>
            <a:pPr lvl="1"/>
            <a:r>
              <a:rPr lang="en-CA" dirty="0"/>
              <a:t>Reason is connected to the creation story</a:t>
            </a:r>
          </a:p>
        </p:txBody>
      </p:sp>
    </p:spTree>
    <p:extLst>
      <p:ext uri="{BB962C8B-B14F-4D97-AF65-F5344CB8AC3E}">
        <p14:creationId xmlns:p14="http://schemas.microsoft.com/office/powerpoint/2010/main" val="8344079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Persia"/>
        <a:ea typeface=""/>
        <a:cs typeface="Arial"/>
      </a:majorFont>
      <a:minorFont>
        <a:latin typeface="Bangle Condense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17945</TotalTime>
  <Words>564</Words>
  <Application>Microsoft Office PowerPoint</Application>
  <PresentationFormat>On-screen Show (4:3)</PresentationFormat>
  <Paragraphs>110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Abadi</vt:lpstr>
      <vt:lpstr>AR ESSENCE</vt:lpstr>
      <vt:lpstr>Arial</vt:lpstr>
      <vt:lpstr>Calibri</vt:lpstr>
      <vt:lpstr>HP Simplified</vt:lpstr>
      <vt:lpstr>Pare</vt:lpstr>
      <vt:lpstr>Persia</vt:lpstr>
      <vt:lpstr>Wingdings</vt:lpstr>
      <vt:lpstr>Wingdings 2</vt:lpstr>
      <vt:lpstr>Default Design</vt:lpstr>
      <vt:lpstr>1. Seven Deadly Sins – LUST –</vt:lpstr>
      <vt:lpstr>Poison</vt:lpstr>
      <vt:lpstr>Sins &amp; Virtues</vt:lpstr>
      <vt:lpstr>1. A Definition</vt:lpstr>
      <vt:lpstr>1. A Definition …</vt:lpstr>
      <vt:lpstr>1. A Definition …</vt:lpstr>
      <vt:lpstr>2. Sexuality is a Big Deal</vt:lpstr>
      <vt:lpstr>2. Sexuality is a Big Deal …</vt:lpstr>
      <vt:lpstr>3. Sexuality &amp; Our Humanity</vt:lpstr>
      <vt:lpstr>3. Sexuality &amp; Our Humanity …</vt:lpstr>
      <vt:lpstr>3. Sexuality &amp; Our Humanity …</vt:lpstr>
      <vt:lpstr>3. Sexuality &amp; Our Humanity …</vt:lpstr>
      <vt:lpstr>– Living it –</vt:lpstr>
      <vt:lpstr>– Living it 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“Observe the Sabbath day”</dc:title>
  <dc:creator>Geoff Chapman</dc:creator>
  <cp:lastModifiedBy>Geoff Chapman</cp:lastModifiedBy>
  <cp:revision>814</cp:revision>
  <cp:lastPrinted>2019-03-03T17:39:35Z</cp:lastPrinted>
  <dcterms:created xsi:type="dcterms:W3CDTF">2004-10-10T15:01:29Z</dcterms:created>
  <dcterms:modified xsi:type="dcterms:W3CDTF">2019-03-03T17:39:49Z</dcterms:modified>
</cp:coreProperties>
</file>