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8" r:id="rId3"/>
    <p:sldId id="365" r:id="rId4"/>
    <p:sldId id="307" r:id="rId5"/>
    <p:sldId id="375" r:id="rId6"/>
    <p:sldId id="409" r:id="rId7"/>
    <p:sldId id="410" r:id="rId8"/>
    <p:sldId id="366" r:id="rId9"/>
    <p:sldId id="397" r:id="rId10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81"/>
    <a:srgbClr val="FFFF00"/>
    <a:srgbClr val="FFFFC9"/>
    <a:srgbClr val="CCFFFF"/>
    <a:srgbClr val="D1F4B2"/>
    <a:srgbClr val="AAEB6F"/>
    <a:srgbClr val="008200"/>
    <a:srgbClr val="00FF0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71" d="100"/>
          <a:sy n="71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2019-04-07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003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8507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8569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295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6. Anger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Ephesians 4:25-32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1081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88" b="6120"/>
          <a:stretch/>
        </p:blipFill>
        <p:spPr>
          <a:xfrm>
            <a:off x="69178" y="105612"/>
            <a:ext cx="9005643" cy="351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Road Rage … Air Rage … Desk Rage</a:t>
            </a:r>
          </a:p>
          <a:p>
            <a:pPr lvl="1"/>
            <a:r>
              <a:rPr lang="en-US" dirty="0"/>
              <a:t>Publicly expressing hostility, rudeness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Rage</a:t>
            </a:r>
          </a:p>
        </p:txBody>
      </p:sp>
    </p:spTree>
    <p:extLst>
      <p:ext uri="{BB962C8B-B14F-4D97-AF65-F5344CB8AC3E}">
        <p14:creationId xmlns:p14="http://schemas.microsoft.com/office/powerpoint/2010/main" val="419193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Anger: Two 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Anger itself is not sin  (Eph 4:26)</a:t>
            </a:r>
          </a:p>
          <a:p>
            <a:r>
              <a:rPr lang="en-US" dirty="0"/>
              <a:t>Jesus was angry  (John 2:14 ff)</a:t>
            </a:r>
          </a:p>
          <a:p>
            <a:pPr lvl="1"/>
            <a:r>
              <a:rPr lang="en-US" dirty="0"/>
              <a:t>Anger: a response to sin  (Rom 1:18, Isa 13:9)</a:t>
            </a:r>
          </a:p>
          <a:p>
            <a:pPr lvl="1"/>
            <a:r>
              <a:rPr lang="en-US" dirty="0"/>
              <a:t>Not to rage against sin is to lack godly passion</a:t>
            </a:r>
          </a:p>
          <a:p>
            <a:r>
              <a:rPr lang="en-US" dirty="0"/>
              <a:t>Anger’s two faces:</a:t>
            </a:r>
          </a:p>
          <a:p>
            <a:pPr lvl="1"/>
            <a:r>
              <a:rPr lang="en-US" dirty="0"/>
              <a:t>In response to sin &amp; injustice – righteous</a:t>
            </a:r>
          </a:p>
          <a:p>
            <a:pPr lvl="1"/>
            <a:r>
              <a:rPr lang="en-US" dirty="0"/>
              <a:t>Wrong target or out of control - sin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6002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Righteous Anger: </a:t>
            </a:r>
            <a:b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Response to Injustice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9067800" cy="4525962"/>
          </a:xfrm>
        </p:spPr>
        <p:txBody>
          <a:bodyPr/>
          <a:lstStyle/>
          <a:p>
            <a:r>
              <a:rPr lang="en-CA" dirty="0"/>
              <a:t>Righteous anger: response to objective injustice</a:t>
            </a:r>
          </a:p>
          <a:p>
            <a:pPr lvl="1"/>
            <a:r>
              <a:rPr lang="en-CA" dirty="0"/>
              <a:t>Indifference to injustice is a problem</a:t>
            </a:r>
          </a:p>
          <a:p>
            <a:pPr lvl="1"/>
            <a:r>
              <a:rPr lang="en-CA" dirty="0"/>
              <a:t>E.g.  Forced removals in South Africa</a:t>
            </a:r>
          </a:p>
          <a:p>
            <a:pPr lvl="1"/>
            <a:r>
              <a:rPr lang="en-CA" dirty="0"/>
              <a:t>Indifference is a lack of love</a:t>
            </a:r>
          </a:p>
          <a:p>
            <a:pPr lvl="1"/>
            <a:r>
              <a:rPr lang="en-CA" dirty="0"/>
              <a:t>Reasoned and controlled anger is almost required</a:t>
            </a:r>
          </a:p>
          <a:p>
            <a:r>
              <a:rPr lang="en-CA" dirty="0"/>
              <a:t>Aquinas: anger motivator for the good fight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Sinful Anger: Concern for 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Most common anger is personal</a:t>
            </a:r>
          </a:p>
          <a:p>
            <a:r>
              <a:rPr lang="en-CA" dirty="0"/>
              <a:t>3 ways anger may be disordered:</a:t>
            </a:r>
          </a:p>
          <a:p>
            <a:pPr lvl="1"/>
            <a:r>
              <a:rPr lang="en-CA" dirty="0"/>
              <a:t>Comes too quickly  (quick-tempered, irritable)</a:t>
            </a:r>
          </a:p>
          <a:p>
            <a:pPr lvl="1"/>
            <a:r>
              <a:rPr lang="en-CA" dirty="0"/>
              <a:t>Disproportionate  (over-reacting, excessive)</a:t>
            </a:r>
          </a:p>
          <a:p>
            <a:pPr lvl="1"/>
            <a:r>
              <a:rPr lang="en-CA" dirty="0"/>
              <a:t>Lingers  (grudge, resentment, passive-aggressive)</a:t>
            </a:r>
          </a:p>
        </p:txBody>
      </p:sp>
    </p:spTree>
    <p:extLst>
      <p:ext uri="{BB962C8B-B14F-4D97-AF65-F5344CB8AC3E}">
        <p14:creationId xmlns:p14="http://schemas.microsoft.com/office/powerpoint/2010/main" val="83440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Sinful Anger: Concern for Self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Seldom get it right:  rarely justified  (Jas 1:20)</a:t>
            </a:r>
          </a:p>
          <a:p>
            <a:pPr lvl="1"/>
            <a:r>
              <a:rPr lang="en-CA" dirty="0"/>
              <a:t>Only - anger against our own sin &amp; spiritual forces</a:t>
            </a:r>
          </a:p>
          <a:p>
            <a:pPr lvl="1"/>
            <a:r>
              <a:rPr lang="en-CA" dirty="0"/>
              <a:t>Commonly, keep away from it  (Eph 4:31)</a:t>
            </a:r>
          </a:p>
          <a:p>
            <a:r>
              <a:rPr lang="en-CA" dirty="0"/>
              <a:t>Jesus opposed injustice to the poor, needy</a:t>
            </a:r>
          </a:p>
          <a:p>
            <a:pPr lvl="1"/>
            <a:r>
              <a:rPr lang="en-CA" dirty="0"/>
              <a:t>When falsely accused, tried … went meekly</a:t>
            </a:r>
          </a:p>
        </p:txBody>
      </p:sp>
    </p:spTree>
    <p:extLst>
      <p:ext uri="{BB962C8B-B14F-4D97-AF65-F5344CB8AC3E}">
        <p14:creationId xmlns:p14="http://schemas.microsoft.com/office/powerpoint/2010/main" val="165062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Sinful Anger: Concern for Self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Taught radical disregard for personal injustices  (Matt 5:38 ff)</a:t>
            </a:r>
          </a:p>
          <a:p>
            <a:pPr lvl="1"/>
            <a:r>
              <a:rPr lang="en-CA" dirty="0"/>
              <a:t>He did not stand up for his rights – laid them down</a:t>
            </a:r>
          </a:p>
          <a:p>
            <a:pPr lvl="1"/>
            <a:r>
              <a:rPr lang="en-CA" dirty="0"/>
              <a:t>He reacted to injustices done to others</a:t>
            </a:r>
          </a:p>
          <a:p>
            <a:pPr lvl="1"/>
            <a:r>
              <a:rPr lang="en-CA" dirty="0"/>
              <a:t>He called religious leaders “blind guides”  (Mt 23:4f)</a:t>
            </a:r>
          </a:p>
          <a:p>
            <a:r>
              <a:rPr lang="en-CA" dirty="0"/>
              <a:t>He never did anything to advantage himself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CA" b="1" i="1" dirty="0"/>
              <a:t>We should be the same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776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5105400"/>
          </a:xfrm>
        </p:spPr>
        <p:txBody>
          <a:bodyPr/>
          <a:lstStyle/>
          <a:p>
            <a:r>
              <a:rPr lang="en-US" dirty="0"/>
              <a:t>Anger is a problem</a:t>
            </a:r>
          </a:p>
          <a:p>
            <a:r>
              <a:rPr lang="en-US" dirty="0"/>
              <a:t>It is an area we can be radically different</a:t>
            </a:r>
          </a:p>
          <a:p>
            <a:pPr lvl="1"/>
            <a:r>
              <a:rPr lang="en-US" dirty="0"/>
              <a:t>Turn the other cheek, lay aside our rights</a:t>
            </a:r>
          </a:p>
          <a:p>
            <a:r>
              <a:rPr lang="en-US" dirty="0"/>
              <a:t>Another way to respond – become angry</a:t>
            </a:r>
          </a:p>
          <a:p>
            <a:pPr lvl="1"/>
            <a:r>
              <a:rPr lang="en-US" dirty="0"/>
              <a:t>This kind of anger is a danger to the soul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17638"/>
            <a:ext cx="8991600" cy="2392362"/>
          </a:xfrm>
        </p:spPr>
        <p:txBody>
          <a:bodyPr/>
          <a:lstStyle/>
          <a:p>
            <a:r>
              <a:rPr lang="en-US" dirty="0" err="1"/>
              <a:t>Evagrius</a:t>
            </a:r>
            <a:r>
              <a:rPr lang="en-US" dirty="0"/>
              <a:t> – “avenging yourself - stumbling block”</a:t>
            </a:r>
          </a:p>
          <a:p>
            <a:r>
              <a:rPr lang="en-US" dirty="0"/>
              <a:t>Anger distorts reason</a:t>
            </a:r>
          </a:p>
          <a:p>
            <a:pPr lvl="1"/>
            <a:r>
              <a:rPr lang="en-US" dirty="0"/>
              <a:t>Becomes self-serving advancement of our rights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F5D7DB-C83D-408B-B88F-1732B4567C59}"/>
              </a:ext>
            </a:extLst>
          </p:cNvPr>
          <p:cNvSpPr txBox="1"/>
          <p:nvPr/>
        </p:nvSpPr>
        <p:spPr>
          <a:xfrm>
            <a:off x="1600200" y="4275891"/>
            <a:ext cx="6019800" cy="155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200" b="1" i="1" dirty="0">
                <a:solidFill>
                  <a:srgbClr val="FFFF00"/>
                </a:solidFill>
                <a:latin typeface="HP Simplified" panose="020B0604020204020204" pitchFamily="34" charset="0"/>
              </a:rPr>
              <a:t>A regular review of our anger is a helpful part of self awareness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56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18876</TotalTime>
  <Words>384</Words>
  <Application>Microsoft Office PowerPoint</Application>
  <PresentationFormat>On-screen Show (4:3)</PresentationFormat>
  <Paragraphs>60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 ESSENCE</vt:lpstr>
      <vt:lpstr>Arial</vt:lpstr>
      <vt:lpstr>Calibri</vt:lpstr>
      <vt:lpstr>HP Simplified</vt:lpstr>
      <vt:lpstr>Pare</vt:lpstr>
      <vt:lpstr>Persia</vt:lpstr>
      <vt:lpstr>Wingdings</vt:lpstr>
      <vt:lpstr>Wingdings 2</vt:lpstr>
      <vt:lpstr>Default Design</vt:lpstr>
      <vt:lpstr>6. Anger</vt:lpstr>
      <vt:lpstr>Rage</vt:lpstr>
      <vt:lpstr>1. Anger: Two Faces</vt:lpstr>
      <vt:lpstr>2. Righteous Anger:  Response to Injustice</vt:lpstr>
      <vt:lpstr>3. Sinful Anger: Concern for Self</vt:lpstr>
      <vt:lpstr>3. Sinful Anger: Concern for Self …</vt:lpstr>
      <vt:lpstr>3. Sinful Anger: Concern for Self …</vt:lpstr>
      <vt:lpstr>– Living it –</vt:lpstr>
      <vt:lpstr>– Living it 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Geoff Chapman</cp:lastModifiedBy>
  <cp:revision>828</cp:revision>
  <cp:lastPrinted>2019-03-31T16:12:15Z</cp:lastPrinted>
  <dcterms:created xsi:type="dcterms:W3CDTF">2004-10-10T15:01:29Z</dcterms:created>
  <dcterms:modified xsi:type="dcterms:W3CDTF">2019-04-07T16:16:07Z</dcterms:modified>
</cp:coreProperties>
</file>