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2" r:id="rId2"/>
    <p:sldId id="257" r:id="rId3"/>
    <p:sldId id="258" r:id="rId4"/>
    <p:sldId id="277" r:id="rId5"/>
    <p:sldId id="269" r:id="rId6"/>
    <p:sldId id="275" r:id="rId7"/>
    <p:sldId id="261" r:id="rId8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00"/>
    <a:srgbClr val="FFE156"/>
    <a:srgbClr val="BC6C00"/>
    <a:srgbClr val="66FFFF"/>
    <a:srgbClr val="FFFFFF"/>
    <a:srgbClr val="FFFF00"/>
    <a:srgbClr val="E7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1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B94DF-BC25-2542-907F-91325134CB03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60B1-772E-BC49-94FC-1A7FFD2D7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19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95455"/>
            <a:ext cx="5971309" cy="1487198"/>
          </a:xfrm>
        </p:spPr>
        <p:txBody>
          <a:bodyPr anchor="t">
            <a:normAutofit/>
          </a:bodyPr>
          <a:lstStyle>
            <a:lvl1pPr algn="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2145" y="5195455"/>
            <a:ext cx="2937164" cy="1122219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2800">
                <a:latin typeface="AmsiProNarw-SemiBold" panose="020B0A060202010101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113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66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515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6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761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16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21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26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40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61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255F333-E479-4164-95BA-563F32D9E02F}" type="datetimeFigureOut">
              <a:rPr lang="en-US" smtClean="0"/>
              <a:pPr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6C17DD-A651-4BDA-8C79-455A9FB67A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166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6524"/>
            <a:ext cx="9144001" cy="1024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300163"/>
            <a:ext cx="8515351" cy="494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1170CC-F7EC-44D5-B8FF-704FB6C78B8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086" y="6413824"/>
            <a:ext cx="1387991" cy="3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5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rgbClr val="FFE156"/>
          </a:solidFill>
          <a:latin typeface="Merriweather Bold" panose="02060503050406030704" pitchFamily="18" charset="0"/>
          <a:ea typeface="Merriweather Bold" panose="02060503050406030704" pitchFamily="18" charset="0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3600"/>
        </a:spcBef>
        <a:buClr>
          <a:srgbClr val="FFE156"/>
        </a:buClr>
        <a:buFont typeface="Wingdings" panose="05000000000000000000" pitchFamily="2" charset="2"/>
        <a:buChar char=""/>
        <a:defRPr sz="32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1pPr>
      <a:lvl2pPr marL="914400" indent="-346075" algn="l" defTabSz="914400" rtl="0" eaLnBrk="1" latinLnBrk="0" hangingPunct="1">
        <a:lnSpc>
          <a:spcPct val="100000"/>
        </a:lnSpc>
        <a:spcBef>
          <a:spcPts val="1800"/>
        </a:spcBef>
        <a:buClr>
          <a:srgbClr val="FFE156"/>
        </a:buClr>
        <a:buFont typeface="Wingdings 2" panose="05020102010507070707" pitchFamily="18" charset="2"/>
        <a:buChar char=""/>
        <a:defRPr sz="28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2pPr>
      <a:lvl3pPr marL="1371600" indent="-290513" algn="l" defTabSz="914400" rtl="0" eaLnBrk="1" latinLnBrk="0" hangingPunct="1">
        <a:lnSpc>
          <a:spcPct val="100000"/>
        </a:lnSpc>
        <a:spcBef>
          <a:spcPts val="900"/>
        </a:spcBef>
        <a:buClr>
          <a:srgbClr val="FFE156"/>
        </a:buClr>
        <a:buSzPct val="80000"/>
        <a:buFont typeface="Wingdings 2" panose="05020102010507070707" pitchFamily="18" charset="2"/>
        <a:buChar char=""/>
        <a:defRPr sz="24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3pPr>
      <a:lvl4pPr marL="1773238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4pPr>
      <a:lvl5pPr marL="2119313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msiProNarw-SemiBold" panose="020B0A060202010101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C377C4E-2734-D34C-98F0-B7EB636F83A6}"/>
              </a:ext>
            </a:extLst>
          </p:cNvPr>
          <p:cNvSpPr/>
          <p:nvPr/>
        </p:nvSpPr>
        <p:spPr>
          <a:xfrm>
            <a:off x="0" y="3388"/>
            <a:ext cx="9144000" cy="45724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40CA114-B78B-4E3B-A785-96745276B6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572457"/>
            <a:ext cx="9144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701246-A2CD-3A40-8751-37FCA81C23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393" t="42410"/>
          <a:stretch/>
        </p:blipFill>
        <p:spPr>
          <a:xfrm>
            <a:off x="3404937" y="1766237"/>
            <a:ext cx="5688261" cy="2903912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567071-AFC8-CC4D-A6C9-1A608706E1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70000"/>
          </a:blip>
          <a:srcRect t="2068" r="1299" b="46083"/>
          <a:stretch/>
        </p:blipFill>
        <p:spPr>
          <a:xfrm>
            <a:off x="0" y="-32014"/>
            <a:ext cx="9144000" cy="4600609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E0CA03-8D5D-124B-A151-638A3FA327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CA835-99B6-4F34-B720-6809BF323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91762"/>
            <a:ext cx="5414211" cy="126458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Surpassing Worth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0937FF-9F1E-440B-82BE-7A1A953A4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842" y="5091763"/>
            <a:ext cx="3489154" cy="1264587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Philippians </a:t>
            </a:r>
            <a:r>
              <a:rPr lang="en-US" smtClean="0">
                <a:solidFill>
                  <a:schemeClr val="tx1"/>
                </a:solidFill>
              </a:rPr>
              <a:t>3:1-11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p. 1086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8032B6-CDF7-4B46-8450-74C9F286D3F5}"/>
              </a:ext>
            </a:extLst>
          </p:cNvPr>
          <p:cNvSpPr txBox="1"/>
          <p:nvPr/>
        </p:nvSpPr>
        <p:spPr>
          <a:xfrm>
            <a:off x="0" y="1423114"/>
            <a:ext cx="5847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1400" dirty="0">
                <a:solidFill>
                  <a:srgbClr val="9F5B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tserrat" pitchFamily="2" charset="77"/>
              </a:rPr>
              <a:t>PHILIPPIANS</a:t>
            </a:r>
          </a:p>
          <a:p>
            <a:r>
              <a:rPr lang="en-US" sz="2800" b="1" dirty="0">
                <a:solidFill>
                  <a:srgbClr val="9F5B00"/>
                </a:solidFill>
                <a:latin typeface="Montserrat" pitchFamily="2" charset="77"/>
              </a:rPr>
              <a:t>Press on towards the Goal</a:t>
            </a:r>
          </a:p>
        </p:txBody>
      </p:sp>
    </p:spTree>
    <p:extLst>
      <p:ext uri="{BB962C8B-B14F-4D97-AF65-F5344CB8AC3E}">
        <p14:creationId xmlns:p14="http://schemas.microsoft.com/office/powerpoint/2010/main" xmlns="" val="165300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97476-6D04-4007-9310-103E117E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CF5B9-E44A-4133-9B89-E9E75FD6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421313"/>
          </a:xfrm>
        </p:spPr>
        <p:txBody>
          <a:bodyPr/>
          <a:lstStyle/>
          <a:p>
            <a:r>
              <a:rPr lang="en-US" dirty="0"/>
              <a:t>40 days after Christmas – Purification (Lk 2:22f)</a:t>
            </a:r>
          </a:p>
          <a:p>
            <a:pPr lvl="1"/>
            <a:r>
              <a:rPr lang="en-US" dirty="0"/>
              <a:t>Dedicated Jesus – firstborn “redeemed” </a:t>
            </a:r>
            <a:r>
              <a:rPr lang="en-US" sz="2400" dirty="0"/>
              <a:t>(Num 18:15)</a:t>
            </a:r>
          </a:p>
          <a:p>
            <a:pPr lvl="1"/>
            <a:r>
              <a:rPr lang="en-US" dirty="0"/>
              <a:t>Simeon &amp; Anna praise and prophesy</a:t>
            </a:r>
          </a:p>
          <a:p>
            <a:pPr lvl="1"/>
            <a:r>
              <a:rPr lang="en-US" dirty="0"/>
              <a:t>God was redeeming humanity through this child</a:t>
            </a:r>
          </a:p>
          <a:p>
            <a:r>
              <a:rPr lang="en-US" dirty="0"/>
              <a:t>Paul’s three phrases</a:t>
            </a:r>
          </a:p>
          <a:p>
            <a:pPr lvl="1"/>
            <a:r>
              <a:rPr lang="en-US" dirty="0"/>
              <a:t>No confidence in the flesh (v 3)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Surpassing worth of Knowing Christ (v 8)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Attain the resurrection from the dead (v 11)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31288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  <p:bldP spid="3" grpId="0" build="p" bldLvl="5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  <p:subTnLst>
                    <p:animClr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EAEAEA"/>
                      </p:to>
                    </p:animClr>
                  </p:sub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Surpassing Worth of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think matters in life?</a:t>
            </a:r>
          </a:p>
          <a:p>
            <a:r>
              <a:rPr lang="en-US" dirty="0"/>
              <a:t>OECD – “Better Life Index”</a:t>
            </a:r>
          </a:p>
          <a:p>
            <a:pPr lvl="1"/>
            <a:r>
              <a:rPr lang="en-US" dirty="0"/>
              <a:t>11 essential criteria measure quality of life</a:t>
            </a:r>
          </a:p>
          <a:p>
            <a:pPr lvl="2"/>
            <a:r>
              <a:rPr lang="en-US" dirty="0"/>
              <a:t>Safety, housing, jobs, income, work-life balance, health, </a:t>
            </a:r>
          </a:p>
          <a:p>
            <a:pPr lvl="2"/>
            <a:r>
              <a:rPr lang="en-US" dirty="0"/>
              <a:t>Canada, China, Nigeria – Health </a:t>
            </a:r>
          </a:p>
          <a:p>
            <a:pPr lvl="2"/>
            <a:r>
              <a:rPr lang="en-US" dirty="0"/>
              <a:t>USA, UK, India, Thailand, South Africa – Life satisfaction</a:t>
            </a:r>
          </a:p>
          <a:p>
            <a:pPr lvl="2"/>
            <a:r>
              <a:rPr lang="en-US" dirty="0"/>
              <a:t>Japan &amp; Mongolia – Safety</a:t>
            </a:r>
          </a:p>
          <a:p>
            <a:pPr lvl="2"/>
            <a:r>
              <a:rPr lang="en-US" dirty="0"/>
              <a:t>Nepal &amp; Australia – work-life balance</a:t>
            </a:r>
          </a:p>
        </p:txBody>
      </p:sp>
    </p:spTree>
    <p:extLst>
      <p:ext uri="{BB962C8B-B14F-4D97-AF65-F5344CB8AC3E}">
        <p14:creationId xmlns:p14="http://schemas.microsoft.com/office/powerpoint/2010/main" xmlns="" val="7376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Surpassing Worth of Christ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matters?  “Christ Jesus my Lord” (v 8)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He is enraptured by Jesus</a:t>
            </a:r>
          </a:p>
          <a:p>
            <a:r>
              <a:rPr lang="en-US" dirty="0"/>
              <a:t>When you were a kid what did you want to be?</a:t>
            </a:r>
          </a:p>
          <a:p>
            <a:r>
              <a:rPr lang="en-US" dirty="0"/>
              <a:t>Paul – things he valued highly were childish</a:t>
            </a:r>
          </a:p>
          <a:p>
            <a:pPr lvl="1"/>
            <a:r>
              <a:rPr lang="en-US" dirty="0"/>
              <a:t>He grew up</a:t>
            </a:r>
          </a:p>
        </p:txBody>
      </p:sp>
    </p:spTree>
    <p:extLst>
      <p:ext uri="{BB962C8B-B14F-4D97-AF65-F5344CB8AC3E}">
        <p14:creationId xmlns:p14="http://schemas.microsoft.com/office/powerpoint/2010/main" xmlns="" val="323267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No Confidence in the Flesh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Philippi’s Problem - insistence on circumcision</a:t>
            </a:r>
          </a:p>
          <a:p>
            <a:r>
              <a:rPr lang="en-US" dirty="0"/>
              <a:t>False teachers promoting Jewish Law</a:t>
            </a:r>
          </a:p>
          <a:p>
            <a:pPr lvl="1"/>
            <a:r>
              <a:rPr lang="en-US" dirty="0"/>
              <a:t>Thought they were special – dogs</a:t>
            </a:r>
          </a:p>
          <a:p>
            <a:pPr lvl="1"/>
            <a:r>
              <a:rPr lang="en-US" dirty="0"/>
              <a:t>Thought they were righteous – evildoers </a:t>
            </a:r>
          </a:p>
          <a:p>
            <a:pPr lvl="1"/>
            <a:r>
              <a:rPr lang="en-US" dirty="0"/>
              <a:t>Thought circumcision gain – mutilated  (Dt 23:1)</a:t>
            </a:r>
          </a:p>
          <a:p>
            <a:pPr lvl="1"/>
            <a:r>
              <a:rPr lang="en-US" dirty="0"/>
              <a:t>Paul had given up all those ideas</a:t>
            </a:r>
          </a:p>
          <a:p>
            <a:pPr lvl="1"/>
            <a:r>
              <a:rPr lang="en-US" dirty="0"/>
              <a:t>Wanted to be “found in Christ”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8152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48BFF-F9EC-4B1E-A349-6E12DFBB2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Attain the Resurrection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A35467-D202-4A4B-8A0D-5268E9B53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2"/>
            <a:ext cx="8515351" cy="5148763"/>
          </a:xfrm>
        </p:spPr>
        <p:txBody>
          <a:bodyPr/>
          <a:lstStyle/>
          <a:p>
            <a:r>
              <a:rPr lang="en-US" dirty="0"/>
              <a:t>Science &amp; Medicine – reality of death peripheral</a:t>
            </a:r>
          </a:p>
          <a:p>
            <a:r>
              <a:rPr lang="en-US" dirty="0"/>
              <a:t>Not true  100 years ago and before</a:t>
            </a:r>
          </a:p>
          <a:p>
            <a:pPr lvl="1"/>
            <a:r>
              <a:rPr lang="en-US" dirty="0"/>
              <a:t>Half of children died before adulthood (now &lt;1%)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Childbirth, war, accidents, plagues, disease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Dying was an everyday reality</a:t>
            </a:r>
          </a:p>
          <a:p>
            <a:r>
              <a:rPr lang="en-US" dirty="0"/>
              <a:t>Paul had his eyes set on the resurrection (v 11)</a:t>
            </a:r>
          </a:p>
          <a:p>
            <a:pPr lvl="1"/>
            <a:r>
              <a:rPr lang="en-US" dirty="0"/>
              <a:t>Everything else was transitory and easily lost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679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7C01B-E238-444C-8BF6-9DF08B0A3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49A55A-A014-405C-A59A-30BFAF3ED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00163"/>
            <a:ext cx="8515351" cy="5305174"/>
          </a:xfrm>
        </p:spPr>
        <p:txBody>
          <a:bodyPr>
            <a:normAutofit/>
          </a:bodyPr>
          <a:lstStyle/>
          <a:p>
            <a:r>
              <a:rPr lang="en-US" dirty="0"/>
              <a:t>A New Vision</a:t>
            </a:r>
          </a:p>
          <a:p>
            <a:pPr lvl="1"/>
            <a:r>
              <a:rPr lang="en-US" dirty="0"/>
              <a:t>Simeon looked on the face of God’s salvation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Saul (Paul) saw this face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Overcome by the mercy &amp; grace of God.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Wanted to know Jesus &amp; power of his resurrection</a:t>
            </a:r>
          </a:p>
          <a:p>
            <a:r>
              <a:rPr lang="en-US" dirty="0"/>
              <a:t>Church in Philippi must get their minds right</a:t>
            </a:r>
          </a:p>
          <a:p>
            <a:pPr lvl="1"/>
            <a:r>
              <a:rPr lang="en-US" dirty="0"/>
              <a:t>See reality as it really is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Same for us today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57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379</Words>
  <Application>Microsoft Office PowerPoint</Application>
  <PresentationFormat>On-screen Show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Surpassing Worth of Christ</vt:lpstr>
      <vt:lpstr>Presentation of Christ</vt:lpstr>
      <vt:lpstr>1. Surpassing Worth of Christ</vt:lpstr>
      <vt:lpstr>1. Surpassing Worth of Christ …</vt:lpstr>
      <vt:lpstr>2. No Confidence in the Flesh</vt:lpstr>
      <vt:lpstr>3. Attain the Resurrection</vt:lpstr>
      <vt:lpstr>Living It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 &amp; Heir</dc:title>
  <dc:creator>Geoff Chapman</dc:creator>
  <cp:lastModifiedBy>Media</cp:lastModifiedBy>
  <cp:revision>35</cp:revision>
  <cp:lastPrinted>2020-02-02T17:40:23Z</cp:lastPrinted>
  <dcterms:created xsi:type="dcterms:W3CDTF">2020-01-05T13:33:54Z</dcterms:created>
  <dcterms:modified xsi:type="dcterms:W3CDTF">2020-02-02T18:32:50Z</dcterms:modified>
</cp:coreProperties>
</file>