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64" r:id="rId4"/>
    <p:sldId id="265" r:id="rId5"/>
    <p:sldId id="258" r:id="rId6"/>
    <p:sldId id="266" r:id="rId7"/>
    <p:sldId id="267" r:id="rId8"/>
    <p:sldId id="268" r:id="rId9"/>
    <p:sldId id="269" r:id="rId10"/>
    <p:sldId id="259" r:id="rId11"/>
    <p:sldId id="270" r:id="rId12"/>
    <p:sldId id="271" r:id="rId13"/>
    <p:sldId id="272" r:id="rId14"/>
    <p:sldId id="260" r:id="rId15"/>
    <p:sldId id="273" r:id="rId16"/>
    <p:sldId id="274" r:id="rId17"/>
    <p:sldId id="275" r:id="rId18"/>
    <p:sldId id="261" r:id="rId19"/>
    <p:sldId id="276" r:id="rId20"/>
    <p:sldId id="277" r:id="rId21"/>
    <p:sldId id="278" r:id="rId22"/>
    <p:sldId id="262" r:id="rId23"/>
    <p:sldId id="279" r:id="rId24"/>
    <p:sldId id="280" r:id="rId25"/>
    <p:sldId id="281" r:id="rId26"/>
    <p:sldId id="263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53"/>
    <p:restoredTop sz="94663"/>
  </p:normalViewPr>
  <p:slideViewPr>
    <p:cSldViewPr snapToGrid="0" snapToObjects="1">
      <p:cViewPr varScale="1">
        <p:scale>
          <a:sx n="25" d="100"/>
          <a:sy n="25" d="100"/>
        </p:scale>
        <p:origin x="176" y="2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20CA-3EE4-234C-9B3E-8D6FDE23AAC7}" type="datetimeFigureOut">
              <a:rPr lang="en-US" smtClean="0"/>
              <a:t>7/7/19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1A7FD-2DA3-C64E-904A-895B4C08C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898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20CA-3EE4-234C-9B3E-8D6FDE23AAC7}" type="datetimeFigureOut">
              <a:rPr lang="en-US" smtClean="0"/>
              <a:t>7/7/19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1A7FD-2DA3-C64E-904A-895B4C08C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12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20CA-3EE4-234C-9B3E-8D6FDE23AAC7}" type="datetimeFigureOut">
              <a:rPr lang="en-US" smtClean="0"/>
              <a:t>7/7/19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1A7FD-2DA3-C64E-904A-895B4C08C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66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20CA-3EE4-234C-9B3E-8D6FDE23AAC7}" type="datetimeFigureOut">
              <a:rPr lang="en-US" smtClean="0"/>
              <a:t>7/7/19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1A7FD-2DA3-C64E-904A-895B4C08C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91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20CA-3EE4-234C-9B3E-8D6FDE23AAC7}" type="datetimeFigureOut">
              <a:rPr lang="en-US" smtClean="0"/>
              <a:t>7/7/19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1A7FD-2DA3-C64E-904A-895B4C08C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01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20CA-3EE4-234C-9B3E-8D6FDE23AAC7}" type="datetimeFigureOut">
              <a:rPr lang="en-US" smtClean="0"/>
              <a:t>7/7/19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1A7FD-2DA3-C64E-904A-895B4C08C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267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20CA-3EE4-234C-9B3E-8D6FDE23AAC7}" type="datetimeFigureOut">
              <a:rPr lang="en-US" smtClean="0"/>
              <a:t>7/7/19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1A7FD-2DA3-C64E-904A-895B4C08C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811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20CA-3EE4-234C-9B3E-8D6FDE23AAC7}" type="datetimeFigureOut">
              <a:rPr lang="en-US" smtClean="0"/>
              <a:t>7/7/19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1A7FD-2DA3-C64E-904A-895B4C08C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420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20CA-3EE4-234C-9B3E-8D6FDE23AAC7}" type="datetimeFigureOut">
              <a:rPr lang="en-US" smtClean="0"/>
              <a:t>7/7/19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1A7FD-2DA3-C64E-904A-895B4C08C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3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20CA-3EE4-234C-9B3E-8D6FDE23AAC7}" type="datetimeFigureOut">
              <a:rPr lang="en-US" smtClean="0"/>
              <a:t>7/7/19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1A7FD-2DA3-C64E-904A-895B4C08C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330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E20CA-3EE4-234C-9B3E-8D6FDE23AAC7}" type="datetimeFigureOut">
              <a:rPr lang="en-US" smtClean="0"/>
              <a:t>7/7/19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1A7FD-2DA3-C64E-904A-895B4C08C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256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E20CA-3EE4-234C-9B3E-8D6FDE23AAC7}" type="datetimeFigureOut">
              <a:rPr lang="en-US" smtClean="0"/>
              <a:t>7/7/19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1A7FD-2DA3-C64E-904A-895B4C08C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6411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B1535B3-6C2F-B34E-A49D-01C2167827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726105"/>
            <a:ext cx="12192000" cy="6548932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AB75E37D-3831-2440-9EAC-B1B2F6E99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59263"/>
            <a:ext cx="9144000" cy="1655762"/>
          </a:xfrm>
        </p:spPr>
        <p:txBody>
          <a:bodyPr>
            <a:normAutofit fontScale="92500" lnSpcReduction="10000"/>
          </a:bodyPr>
          <a:lstStyle/>
          <a:p>
            <a:endParaRPr lang="en-US" b="1" dirty="0">
              <a:cs typeface="Al Bayan" pitchFamily="2" charset="-78"/>
            </a:endParaRPr>
          </a:p>
          <a:p>
            <a:endParaRPr lang="en-US" b="1" dirty="0">
              <a:cs typeface="Al Bayan" pitchFamily="2" charset="-78"/>
            </a:endParaRPr>
          </a:p>
          <a:p>
            <a:endParaRPr lang="en-US" b="1" dirty="0">
              <a:cs typeface="Al Bayan" pitchFamily="2" charset="-78"/>
            </a:endParaRPr>
          </a:p>
          <a:p>
            <a:r>
              <a:rPr lang="en-US" sz="3200" b="1" dirty="0">
                <a:cs typeface="Al Bayan" pitchFamily="2" charset="-78"/>
              </a:rPr>
              <a:t>Consumerism</a:t>
            </a:r>
            <a:r>
              <a:rPr lang="en-US" sz="3200" dirty="0"/>
              <a:t>: A Symptom of Disordered Desire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209C1A-C555-964C-84E2-04CFB2291D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/>
          <a:lstStyle/>
          <a:p>
            <a:r>
              <a:rPr lang="en-US" b="1" dirty="0"/>
              <a:t>From the Heart</a:t>
            </a:r>
          </a:p>
        </p:txBody>
      </p:sp>
    </p:spTree>
    <p:extLst>
      <p:ext uri="{BB962C8B-B14F-4D97-AF65-F5344CB8AC3E}">
        <p14:creationId xmlns:p14="http://schemas.microsoft.com/office/powerpoint/2010/main" val="2038894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990A4-BCDC-D24E-AD3D-7EE1B7E64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 Western Attitude towards Wealth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9F840-49DF-4D46-B264-878076ADC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Average American home includes 300,000 items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The average Canadian owes $8,539 in consumer (non-mortgage) debt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Earth Overshoot Day is coming up on July 29</a:t>
            </a:r>
            <a:r>
              <a:rPr lang="en-US" baseline="30000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</a:t>
            </a:r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915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990A4-BCDC-D24E-AD3D-7EE1B7E64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Modern Western Attitude towards Wealth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9F840-49DF-4D46-B264-878076ADC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Average American home includes 300,000 items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The average Canadian owes $8,539 in consumer (non-mortgage) debt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Earth Overshoot Day is coming up on July 29</a:t>
            </a:r>
            <a:r>
              <a:rPr lang="en-US" baseline="30000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</a:t>
            </a:r>
            <a:endParaRPr lang="en-US" dirty="0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693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990A4-BCDC-D24E-AD3D-7EE1B7E64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  <a:lumOff val="50000"/>
                  </a:schemeClr>
                </a:solidFill>
              </a:rPr>
              <a:t>Modern Western Attitude towards Wealth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9F840-49DF-4D46-B264-878076ADC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Average American home includes 300,000 items</a:t>
            </a:r>
          </a:p>
          <a:p>
            <a:r>
              <a:rPr lang="en-US" dirty="0"/>
              <a:t>The average Canadian owes $8,539 in consumer (non-mortgage) debt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Earth Overshoot Day is coming up on July 29</a:t>
            </a:r>
            <a:r>
              <a:rPr lang="en-US" baseline="30000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</a:t>
            </a:r>
            <a:endParaRPr lang="en-US" dirty="0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419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990A4-BCDC-D24E-AD3D-7EE1B7E64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Modern Western Attitude towards Wealth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9F840-49DF-4D46-B264-878076ADC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Average American home includes 300,000 items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The average Canadian owes $8,539 in consumer (non-mortgage) debt</a:t>
            </a:r>
          </a:p>
          <a:p>
            <a:r>
              <a:rPr lang="en-US" dirty="0"/>
              <a:t>Earth Overshoot Day is coming up on July 29</a:t>
            </a:r>
            <a:r>
              <a:rPr lang="en-US" baseline="30000" dirty="0"/>
              <a:t>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320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BA58C-E98D-3A49-8D9A-4985C0B7B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Factors that Contributed to Changing Christian Attitudes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B63B4-15F0-8D42-99E6-F3C23F426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Reformation teaching celebrated business and work in a way that had not been so common for many earlier Christians. </a:t>
            </a:r>
          </a:p>
          <a:p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The Great Revivals in North America introduced what we might call the “sanctification of choice,” which is one of the key components of today’s consumer capitalism. </a:t>
            </a:r>
          </a:p>
          <a:p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The industrial revolution of the 18</a:t>
            </a:r>
            <a:r>
              <a:rPr lang="en-CA" baseline="30000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</a:t>
            </a:r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 century produced an excess of products that needed to be consumed. </a:t>
            </a:r>
            <a:endParaRPr lang="en-US" dirty="0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15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BA58C-E98D-3A49-8D9A-4985C0B7B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Historical Factors that Contributed to Changing Christian Attitudes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B63B4-15F0-8D42-99E6-F3C23F426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Reformation teaching celebrated business and work in a way that had not been so common for many earlier Christians. </a:t>
            </a:r>
          </a:p>
          <a:p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The Great Revivals in North America introduced what we might call the “sanctification of choice,” which is one of the key components of today’s consumer capitalism. </a:t>
            </a:r>
          </a:p>
          <a:p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The industrial revolution of the 18</a:t>
            </a:r>
            <a:r>
              <a:rPr lang="en-CA" baseline="30000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</a:t>
            </a:r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 century produced an excess of products that needed to be consumed. </a:t>
            </a:r>
            <a:endParaRPr lang="en-US" dirty="0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232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BA58C-E98D-3A49-8D9A-4985C0B7B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  <a:lumOff val="50000"/>
                  </a:schemeClr>
                </a:solidFill>
              </a:rPr>
              <a:t>Historical Factors that Contributed to Changing Christian Attitudes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B63B4-15F0-8D42-99E6-F3C23F426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Reformation teaching celebrated business and work in a way that had not been so common for many earlier Christians. </a:t>
            </a:r>
          </a:p>
          <a:p>
            <a:r>
              <a:rPr lang="en-CA" dirty="0"/>
              <a:t>The Great Revivals in North America introduced what we might call the “sanctification of choice,” which is one of the key components of today’s consumer capitalism. </a:t>
            </a:r>
          </a:p>
          <a:p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The industrial revolution of the 18</a:t>
            </a:r>
            <a:r>
              <a:rPr lang="en-CA" baseline="30000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</a:t>
            </a:r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 century produced an excess of products that needed to be consumed. </a:t>
            </a:r>
            <a:endParaRPr lang="en-US" dirty="0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1355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BA58C-E98D-3A49-8D9A-4985C0B7B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Historical Factors that Contributed to Changing Christian Attitudes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B63B4-15F0-8D42-99E6-F3C23F426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Reformation teaching celebrated business and work in a way that had not been so common for many earlier Christians. </a:t>
            </a:r>
          </a:p>
          <a:p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The Great Revivals in North America introduced what we might call the “sanctification of choice,” which is one of the key components of today’s consumer capitalism. </a:t>
            </a:r>
          </a:p>
          <a:p>
            <a:r>
              <a:rPr lang="en-CA" dirty="0"/>
              <a:t>The industrial revolution of the 18</a:t>
            </a:r>
            <a:r>
              <a:rPr lang="en-CA" baseline="30000" dirty="0"/>
              <a:t>th</a:t>
            </a:r>
            <a:r>
              <a:rPr lang="en-CA" dirty="0"/>
              <a:t> century produced an excess of products that needed to be consumed.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2000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6FDC5-18F2-1B4D-8BE8-ABE347D09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Christian 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75BFF-BD1C-4143-8E3A-09F17429E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A story of sinful humanity being redeemed by Christ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A story about a beautiful planet that God created and made us stewards of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A story about finding life’s greatest satisfaction in Christ</a:t>
            </a:r>
          </a:p>
        </p:txBody>
      </p:sp>
    </p:spTree>
    <p:extLst>
      <p:ext uri="{BB962C8B-B14F-4D97-AF65-F5344CB8AC3E}">
        <p14:creationId xmlns:p14="http://schemas.microsoft.com/office/powerpoint/2010/main" val="11658922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6FDC5-18F2-1B4D-8BE8-ABE347D09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Christian 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75BFF-BD1C-4143-8E3A-09F17429E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story of sinful humanity being redeemed by Christ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A story about a beautiful planet that God created and made us stewards of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A story about finding life’s greatest satisfaction in Christ</a:t>
            </a:r>
          </a:p>
        </p:txBody>
      </p:sp>
    </p:spTree>
    <p:extLst>
      <p:ext uri="{BB962C8B-B14F-4D97-AF65-F5344CB8AC3E}">
        <p14:creationId xmlns:p14="http://schemas.microsoft.com/office/powerpoint/2010/main" val="603794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5A122-DA78-B54C-A2F6-A7552DD88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3AC78-1286-8742-84A1-646C052F4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What are the potential historical factors that have made modern Christians so vulnerable to consumer culture?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What can we do about it? </a:t>
            </a:r>
          </a:p>
        </p:txBody>
      </p:sp>
    </p:spTree>
    <p:extLst>
      <p:ext uri="{BB962C8B-B14F-4D97-AF65-F5344CB8AC3E}">
        <p14:creationId xmlns:p14="http://schemas.microsoft.com/office/powerpoint/2010/main" val="16902668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6FDC5-18F2-1B4D-8BE8-ABE347D09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Christian 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75BFF-BD1C-4143-8E3A-09F17429E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A story of sinful humanity being redeemed by Christ</a:t>
            </a:r>
          </a:p>
          <a:p>
            <a:r>
              <a:rPr lang="en-US" dirty="0"/>
              <a:t>A story about a beautiful planet that God created and made us stewards of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A story about finding life’s greatest satisfaction in Christ</a:t>
            </a:r>
          </a:p>
        </p:txBody>
      </p:sp>
    </p:spTree>
    <p:extLst>
      <p:ext uri="{BB962C8B-B14F-4D97-AF65-F5344CB8AC3E}">
        <p14:creationId xmlns:p14="http://schemas.microsoft.com/office/powerpoint/2010/main" val="11319486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6FDC5-18F2-1B4D-8BE8-ABE347D09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Christian 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75BFF-BD1C-4143-8E3A-09F17429E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A story of sinful humanity being redeemed by Christ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A story about a beautiful planet that God created and made us stewards of</a:t>
            </a:r>
          </a:p>
          <a:p>
            <a:r>
              <a:rPr lang="en-US" dirty="0"/>
              <a:t>A story about finding life’s greatest satisfaction in Christ</a:t>
            </a:r>
          </a:p>
        </p:txBody>
      </p:sp>
    </p:spTree>
    <p:extLst>
      <p:ext uri="{BB962C8B-B14F-4D97-AF65-F5344CB8AC3E}">
        <p14:creationId xmlns:p14="http://schemas.microsoft.com/office/powerpoint/2010/main" val="12063648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8D605-DDC8-0D4C-9C93-6C682323C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Practices to Battle the Spirit of Our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99B29-CE1F-B142-A2C1-D0F7E4C32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1. Recognize your own spending habits, and have someone to keep you accountable</a:t>
            </a:r>
          </a:p>
          <a:p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2. Define what is “enough” for you in your specific circumstance (Proverbs 30:8-9)</a:t>
            </a:r>
          </a:p>
          <a:p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3. Embrace Ancient Christian Ascetical Practices</a:t>
            </a:r>
          </a:p>
          <a:p>
            <a:endParaRPr lang="en-CA" dirty="0"/>
          </a:p>
          <a:p>
            <a:endParaRPr lang="en-CA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8275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8D605-DDC8-0D4C-9C93-6C682323C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Three Practices to Battle the Spirit of Our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99B29-CE1F-B142-A2C1-D0F7E4C32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1. Recognize your own spending habits, and have someone to keep you accountable</a:t>
            </a:r>
          </a:p>
          <a:p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2. Define what is “enough” for you in your specific circumstance (Proverbs 30: 8-9)</a:t>
            </a:r>
          </a:p>
          <a:p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3. Embrace Ancient Christian Ascetical Practices</a:t>
            </a:r>
          </a:p>
          <a:p>
            <a:endParaRPr lang="en-CA" dirty="0">
              <a:solidFill>
                <a:schemeClr val="bg1">
                  <a:lumMod val="65000"/>
                  <a:lumOff val="35000"/>
                </a:schemeClr>
              </a:solidFill>
            </a:endParaRPr>
          </a:p>
          <a:p>
            <a:endParaRPr lang="en-CA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0828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8D605-DDC8-0D4C-9C93-6C682323C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Three Practices to Battle the Spirit of Our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99B29-CE1F-B142-A2C1-D0F7E4C32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1. Recognize your own spending habits, and have someone to keep you accountable</a:t>
            </a:r>
          </a:p>
          <a:p>
            <a:r>
              <a:rPr lang="en-CA" dirty="0"/>
              <a:t>2. Define what is “enough” for you in your specific circumstance (Proverbs 30:8-9)</a:t>
            </a:r>
          </a:p>
          <a:p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3. Embrace Ancient Christian Ascetical Practices</a:t>
            </a:r>
          </a:p>
          <a:p>
            <a:endParaRPr lang="en-CA" dirty="0"/>
          </a:p>
          <a:p>
            <a:endParaRPr lang="en-CA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6753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8D605-DDC8-0D4C-9C93-6C682323C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Three Practices to Battle the Spirit of Our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99B29-CE1F-B142-A2C1-D0F7E4C32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1. Recognize your own spending habits, and have someone to keep you accountable</a:t>
            </a:r>
          </a:p>
          <a:p>
            <a:r>
              <a:rPr lang="en-CA" dirty="0">
                <a:solidFill>
                  <a:schemeClr val="bg1">
                    <a:lumMod val="65000"/>
                    <a:lumOff val="35000"/>
                  </a:schemeClr>
                </a:solidFill>
              </a:rPr>
              <a:t>2. Define what is “enough” for you in your specific circumstance (Proverbs 30: 8-9)</a:t>
            </a:r>
          </a:p>
          <a:p>
            <a:r>
              <a:rPr lang="en-CA" dirty="0"/>
              <a:t>3. Embrace Ancient Christian Ascetical Practices</a:t>
            </a:r>
          </a:p>
          <a:p>
            <a:endParaRPr lang="en-CA" dirty="0"/>
          </a:p>
          <a:p>
            <a:endParaRPr lang="en-CA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5785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9C1BF-89EA-D842-8420-0542A58D0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CA" sz="3600" dirty="0"/>
              <a:t>As a deer longs for flowing streams,</a:t>
            </a:r>
            <a:br>
              <a:rPr lang="en-CA" sz="3600" dirty="0"/>
            </a:br>
            <a:r>
              <a:rPr lang="en-CA" sz="3600" dirty="0"/>
              <a:t>    so my soul longs for you, O God.</a:t>
            </a:r>
            <a:br>
              <a:rPr lang="en-CA" sz="3600" dirty="0"/>
            </a:br>
            <a:r>
              <a:rPr lang="en-CA" sz="3600" dirty="0"/>
              <a:t>Psalm 42:1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03763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5A122-DA78-B54C-A2F6-A7552DD88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Overview: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3AC78-1286-8742-84A1-646C052F4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 potential historical factors that have made modern Christians so vulnerable to consumer culture?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What can we do about it? </a:t>
            </a:r>
          </a:p>
        </p:txBody>
      </p:sp>
    </p:spTree>
    <p:extLst>
      <p:ext uri="{BB962C8B-B14F-4D97-AF65-F5344CB8AC3E}">
        <p14:creationId xmlns:p14="http://schemas.microsoft.com/office/powerpoint/2010/main" val="3027981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5A122-DA78-B54C-A2F6-A7552DD88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Overview: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3AC78-1286-8742-84A1-646C052F4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What are the potential historical factors that have made modern Christians so vulnerable to consumer culture?</a:t>
            </a:r>
          </a:p>
          <a:p>
            <a:r>
              <a:rPr lang="en-US" dirty="0"/>
              <a:t>What can we do about it? </a:t>
            </a:r>
          </a:p>
        </p:txBody>
      </p:sp>
    </p:spTree>
    <p:extLst>
      <p:ext uri="{BB962C8B-B14F-4D97-AF65-F5344CB8AC3E}">
        <p14:creationId xmlns:p14="http://schemas.microsoft.com/office/powerpoint/2010/main" val="3292294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2313C-3BA0-974F-AD05-BC189B9BC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in Christian Attitude towards Money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F4264-B0C2-B247-B6F3-DCF95408E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Jesus famously announced that one could not serve both God and money (Matt 6:24)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The Didache instructs, “Never turn away the needy; share all your possessions with your brother, and do not claim that anything is your own.”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St. Jerome said,” A man who is a merchant can seldom if ever please God.”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A puritan merchant in Boston in the 17</a:t>
            </a:r>
            <a:r>
              <a:rPr lang="en-US" baseline="30000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</a:t>
            </a:r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 century was convicted of greed.</a:t>
            </a:r>
          </a:p>
        </p:txBody>
      </p:sp>
    </p:spTree>
    <p:extLst>
      <p:ext uri="{BB962C8B-B14F-4D97-AF65-F5344CB8AC3E}">
        <p14:creationId xmlns:p14="http://schemas.microsoft.com/office/powerpoint/2010/main" val="1266836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2313C-3BA0-974F-AD05-BC189B9BC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Change in Christian Attitude towards Money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F4264-B0C2-B247-B6F3-DCF95408E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Jesus famously announced that one could not serve both God and money (Matt 6:24).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The Didache instructs, “Never turn away the needy; share all your possessions with your brother, and do not claim that anything is your own.”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St. Jerome said,” A man who is a merchant can seldom if ever please God.”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A puritan merchant in Boston in the 17</a:t>
            </a:r>
            <a:r>
              <a:rPr lang="en-US" baseline="30000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</a:t>
            </a:r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 century was convicted of greed.</a:t>
            </a:r>
          </a:p>
        </p:txBody>
      </p:sp>
    </p:spTree>
    <p:extLst>
      <p:ext uri="{BB962C8B-B14F-4D97-AF65-F5344CB8AC3E}">
        <p14:creationId xmlns:p14="http://schemas.microsoft.com/office/powerpoint/2010/main" val="1284919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2313C-3BA0-974F-AD05-BC189B9BC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Change in Christian Attitude towards Money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F4264-B0C2-B247-B6F3-DCF95408E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Jesus famously announced that one could not serve both God and money (Matt 6:24).</a:t>
            </a:r>
          </a:p>
          <a:p>
            <a:r>
              <a:rPr lang="en-US" dirty="0"/>
              <a:t>The Didache instructs, “Never turn away the needy; share all your possessions with your brother, and do not claim that anything is your own.”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St. Jerome said,” A man who is a merchant can seldom if ever please God.”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A puritan merchant in Boston in the 17</a:t>
            </a:r>
            <a:r>
              <a:rPr lang="en-US" baseline="30000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</a:t>
            </a:r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 century was convicted of greed.</a:t>
            </a:r>
          </a:p>
        </p:txBody>
      </p:sp>
    </p:spTree>
    <p:extLst>
      <p:ext uri="{BB962C8B-B14F-4D97-AF65-F5344CB8AC3E}">
        <p14:creationId xmlns:p14="http://schemas.microsoft.com/office/powerpoint/2010/main" val="218609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2313C-3BA0-974F-AD05-BC189B9BC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Change in Christian Attitude towards Money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F4264-B0C2-B247-B6F3-DCF95408E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Jesus famously announced that one could not serve both God and money (Matt 6:24).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The Didache instructs, “Never turn away the needy; share all your possessions with your brother, and do not claim that anything is your own.”</a:t>
            </a:r>
          </a:p>
          <a:p>
            <a:r>
              <a:rPr lang="en-US" dirty="0"/>
              <a:t>St. Jerome said, ”A man who is a merchant can seldom if ever please God.”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A puritan merchant in Boston in the 17</a:t>
            </a:r>
            <a:r>
              <a:rPr lang="en-US" baseline="30000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</a:t>
            </a:r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 century was convicted of greed.</a:t>
            </a:r>
          </a:p>
        </p:txBody>
      </p:sp>
    </p:spTree>
    <p:extLst>
      <p:ext uri="{BB962C8B-B14F-4D97-AF65-F5344CB8AC3E}">
        <p14:creationId xmlns:p14="http://schemas.microsoft.com/office/powerpoint/2010/main" val="247030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2313C-3BA0-974F-AD05-BC189B9BC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Change in Christian Attitude towards Money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F4264-B0C2-B247-B6F3-DCF95408E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Jesus famously announced that one could not serve both God and money ().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The Didache instructs, “Never turn away the needy; share all your possessions with your brother, and do not claim that anything is your own.”</a:t>
            </a:r>
          </a:p>
          <a:p>
            <a:r>
              <a:rPr lang="en-US" dirty="0">
                <a:solidFill>
                  <a:schemeClr val="bg1">
                    <a:lumMod val="65000"/>
                    <a:lumOff val="35000"/>
                  </a:schemeClr>
                </a:solidFill>
              </a:rPr>
              <a:t>St. Jerome said,” A man who is a merchant can seldom if ever please God.”</a:t>
            </a:r>
          </a:p>
          <a:p>
            <a:r>
              <a:rPr lang="en-US" dirty="0"/>
              <a:t>A puritan merchant in Boston in the 17</a:t>
            </a:r>
            <a:r>
              <a:rPr lang="en-US" baseline="30000" dirty="0"/>
              <a:t>th</a:t>
            </a:r>
            <a:r>
              <a:rPr lang="en-US" dirty="0"/>
              <a:t> century was convicted of greed.</a:t>
            </a:r>
          </a:p>
        </p:txBody>
      </p:sp>
    </p:spTree>
    <p:extLst>
      <p:ext uri="{BB962C8B-B14F-4D97-AF65-F5344CB8AC3E}">
        <p14:creationId xmlns:p14="http://schemas.microsoft.com/office/powerpoint/2010/main" val="5227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1273</Words>
  <Application>Microsoft Macintosh PowerPoint</Application>
  <PresentationFormat>Widescreen</PresentationFormat>
  <Paragraphs>108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Office Theme</vt:lpstr>
      <vt:lpstr>From the Heart</vt:lpstr>
      <vt:lpstr>Overview:</vt:lpstr>
      <vt:lpstr>Overview:</vt:lpstr>
      <vt:lpstr>Overview:</vt:lpstr>
      <vt:lpstr>Change in Christian Attitude towards Money</vt:lpstr>
      <vt:lpstr>Change in Christian Attitude towards Money</vt:lpstr>
      <vt:lpstr>Change in Christian Attitude towards Money</vt:lpstr>
      <vt:lpstr>Change in Christian Attitude towards Money</vt:lpstr>
      <vt:lpstr>Change in Christian Attitude towards Money</vt:lpstr>
      <vt:lpstr>Modern Western Attitude towards Wealth</vt:lpstr>
      <vt:lpstr>Modern Western Attitude towards Wealth</vt:lpstr>
      <vt:lpstr>Modern Western Attitude towards Wealth</vt:lpstr>
      <vt:lpstr>Modern Western Attitude towards Wealth</vt:lpstr>
      <vt:lpstr>Historical Factors that Contributed to Changing Christian Attitudes </vt:lpstr>
      <vt:lpstr>Historical Factors that Contributed to Changing Christian Attitudes </vt:lpstr>
      <vt:lpstr>Historical Factors that Contributed to Changing Christian Attitudes </vt:lpstr>
      <vt:lpstr>Historical Factors that Contributed to Changing Christian Attitudes </vt:lpstr>
      <vt:lpstr>Christian Story</vt:lpstr>
      <vt:lpstr>Christian Story</vt:lpstr>
      <vt:lpstr>Christian Story</vt:lpstr>
      <vt:lpstr>Christian Story</vt:lpstr>
      <vt:lpstr>Three Practices to Battle the Spirit of Our Time</vt:lpstr>
      <vt:lpstr>Three Practices to Battle the Spirit of Our Time</vt:lpstr>
      <vt:lpstr>Three Practices to Battle the Spirit of Our Time</vt:lpstr>
      <vt:lpstr>Three Practices to Battle the Spirit of Our Time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the Heart</dc:title>
  <dc:creator>Joshua Walker</dc:creator>
  <cp:lastModifiedBy>Joshua Walker</cp:lastModifiedBy>
  <cp:revision>6</cp:revision>
  <dcterms:created xsi:type="dcterms:W3CDTF">2019-07-07T15:03:10Z</dcterms:created>
  <dcterms:modified xsi:type="dcterms:W3CDTF">2019-07-07T16:18:27Z</dcterms:modified>
</cp:coreProperties>
</file>