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411" r:id="rId3"/>
    <p:sldId id="412" r:id="rId4"/>
    <p:sldId id="418" r:id="rId5"/>
    <p:sldId id="419" r:id="rId6"/>
    <p:sldId id="413" r:id="rId7"/>
    <p:sldId id="420" r:id="rId8"/>
    <p:sldId id="421" r:id="rId9"/>
    <p:sldId id="414" r:id="rId10"/>
    <p:sldId id="422" r:id="rId11"/>
    <p:sldId id="423" r:id="rId12"/>
    <p:sldId id="424" r:id="rId13"/>
    <p:sldId id="416" r:id="rId14"/>
    <p:sldId id="417" r:id="rId15"/>
    <p:sldId id="415" r:id="rId16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ECFF"/>
    <a:srgbClr val="FFFF81"/>
    <a:srgbClr val="FFFFC9"/>
    <a:srgbClr val="CCFFFF"/>
    <a:srgbClr val="D1F4B2"/>
    <a:srgbClr val="AAEB6F"/>
    <a:srgbClr val="008200"/>
    <a:srgbClr val="00FF00"/>
    <a:srgbClr val="92D0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 autoAdjust="0"/>
    <p:restoredTop sz="87216" autoAdjust="0"/>
  </p:normalViewPr>
  <p:slideViewPr>
    <p:cSldViewPr>
      <p:cViewPr varScale="1">
        <p:scale>
          <a:sx n="90" d="100"/>
          <a:sy n="90" d="100"/>
        </p:scale>
        <p:origin x="-35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" y="7"/>
            <a:ext cx="3078163" cy="46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31" y="7"/>
            <a:ext cx="3078163" cy="46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6" y="8917729"/>
            <a:ext cx="3078163" cy="46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31" y="8917729"/>
            <a:ext cx="3078163" cy="46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570DF1A-BB20-4B46-B9C3-D8F652B1788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3078163" cy="469900"/>
          </a:xfrm>
          <a:prstGeom prst="rect">
            <a:avLst/>
          </a:prstGeom>
        </p:spPr>
        <p:txBody>
          <a:bodyPr vert="horz" lIns="91391" tIns="45696" rIns="91391" bIns="45696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9" y="1"/>
            <a:ext cx="3078163" cy="469900"/>
          </a:xfrm>
          <a:prstGeom prst="rect">
            <a:avLst/>
          </a:prstGeom>
        </p:spPr>
        <p:txBody>
          <a:bodyPr vert="horz" lIns="91391" tIns="45696" rIns="91391" bIns="45696" rtlCol="0"/>
          <a:lstStyle>
            <a:lvl1pPr algn="r">
              <a:defRPr sz="1200"/>
            </a:lvl1pPr>
          </a:lstStyle>
          <a:p>
            <a:fld id="{69140F07-2A30-43E4-84A6-37C1E57D02E2}" type="datetimeFigureOut">
              <a:rPr lang="en-CA" smtClean="0"/>
              <a:pPr/>
              <a:t>2019-04-14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4850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1" tIns="45696" rIns="91391" bIns="45696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90"/>
            <a:ext cx="5683250" cy="4224337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916989"/>
            <a:ext cx="3078163" cy="469900"/>
          </a:xfrm>
          <a:prstGeom prst="rect">
            <a:avLst/>
          </a:prstGeom>
        </p:spPr>
        <p:txBody>
          <a:bodyPr vert="horz" lIns="91391" tIns="45696" rIns="91391" bIns="45696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9" y="8916989"/>
            <a:ext cx="3078163" cy="469900"/>
          </a:xfrm>
          <a:prstGeom prst="rect">
            <a:avLst/>
          </a:prstGeom>
        </p:spPr>
        <p:txBody>
          <a:bodyPr vert="horz" lIns="91391" tIns="45696" rIns="91391" bIns="45696" rtlCol="0" anchor="b"/>
          <a:lstStyle>
            <a:lvl1pPr algn="r">
              <a:defRPr sz="1200"/>
            </a:lvl1pPr>
          </a:lstStyle>
          <a:p>
            <a:fld id="{E50207D6-1AA2-4D4B-9054-870254400640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207D6-1AA2-4D4B-9054-870254400640}" type="slidenum">
              <a:rPr lang="en-CA" smtClean="0"/>
              <a:pPr/>
              <a:t>1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207D6-1AA2-4D4B-9054-870254400640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902263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112962"/>
            <a:ext cx="8991600" cy="1470025"/>
          </a:xfrm>
        </p:spPr>
        <p:txBody>
          <a:bodyPr/>
          <a:lstStyle>
            <a:lvl1pPr>
              <a:defRPr sz="4800" b="0" spc="180" baseline="0">
                <a:latin typeface="Eric" panose="020B0800000000000000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 i="0" spc="30" baseline="0">
                <a:effectLst/>
                <a:latin typeface="Calibri" panose="020F0502020204030204" pitchFamily="34" charset="0"/>
                <a:cs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58E150-32AE-46F7-82B8-31006C3805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E7101AF-2D11-40AD-A9E7-6D38D73817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7BAB84F-D8B3-4CCF-819B-3046248603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 b="0">
                <a:latin typeface="Eric" panose="020B0800000000000000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>
            <a:lvl1pPr marL="457200" indent="-457200">
              <a:spcBef>
                <a:spcPts val="3600"/>
              </a:spcBef>
              <a:buFont typeface="Wingdings 2" panose="05020102010507070707" pitchFamily="18" charset="2"/>
              <a:buChar char=""/>
              <a:defRPr sz="3200" b="0" i="0" spc="30" baseline="0">
                <a:latin typeface="Calibri" panose="020F0502020204030204" pitchFamily="34" charset="0"/>
                <a:cs typeface="Calibri" pitchFamily="34" charset="0"/>
              </a:defRPr>
            </a:lvl1pPr>
            <a:lvl2pPr marL="966788" indent="-395288">
              <a:spcBef>
                <a:spcPts val="1200"/>
              </a:spcBef>
              <a:buFont typeface="Wingdings 2" panose="05020102010507070707" pitchFamily="18" charset="2"/>
              <a:buChar char=""/>
              <a:defRPr sz="2800" b="0" i="0" spc="30" baseline="0">
                <a:latin typeface="Calibri" panose="020F0502020204030204" pitchFamily="34" charset="0"/>
                <a:cs typeface="Calibri" pitchFamily="34" charset="0"/>
              </a:defRPr>
            </a:lvl2pPr>
            <a:lvl3pPr>
              <a:spcBef>
                <a:spcPts val="600"/>
              </a:spcBef>
              <a:defRPr sz="2400" b="0" i="0" spc="30" baseline="0">
                <a:latin typeface="Calibri" panose="020F0502020204030204" pitchFamily="34" charset="0"/>
                <a:cs typeface="Calibri" pitchFamily="34" charset="0"/>
              </a:defRPr>
            </a:lvl3pPr>
            <a:lvl4pPr>
              <a:defRPr sz="2000" b="0" i="0" spc="30" baseline="0">
                <a:latin typeface="Calibri" panose="020F0502020204030204" pitchFamily="34" charset="0"/>
                <a:cs typeface="Calibri" pitchFamily="34" charset="0"/>
              </a:defRPr>
            </a:lvl4pPr>
            <a:lvl5pPr>
              <a:defRPr sz="2000" b="0" i="0" spc="30" baseline="0">
                <a:latin typeface="Calibri" panose="020F0502020204030204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083A51C-24FD-44F0-91B1-6587313B41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EBE76D8-71AB-44CE-BF7C-A1AC5A2238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4E55D5-A210-45DC-B7EF-8097ACF0D9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B454841-D190-4620-B44B-7E63186149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D5AC295-1EDB-46BA-9903-369501A4F1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83FD8B4-C984-4FB0-BC40-D067C1E860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BD45905-0FE3-4154-8707-05D89E789B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91440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66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 bldLvl="5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b="0" i="0" spc="150" baseline="0">
          <a:solidFill>
            <a:srgbClr val="CCFFFF"/>
          </a:solidFill>
          <a:effectLst/>
          <a:latin typeface="AR ESSENCE" panose="02000000000000000000" pitchFamily="2" charset="0"/>
          <a:ea typeface="Verdana" pitchFamily="34" charset="0"/>
          <a:cs typeface="Calibri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00FFFF"/>
          </a:solidFill>
          <a:latin typeface="Persia" pitchFamily="2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00FFFF"/>
          </a:solidFill>
          <a:latin typeface="Persia" pitchFamily="2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00FFFF"/>
          </a:solidFill>
          <a:latin typeface="Persia" pitchFamily="2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00FFFF"/>
          </a:solidFill>
          <a:latin typeface="Persia" pitchFamily="2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FFFF"/>
          </a:solidFill>
          <a:latin typeface="Persia" pitchFamily="2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FFFF"/>
          </a:solidFill>
          <a:latin typeface="Persia" pitchFamily="2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FFFF"/>
          </a:solidFill>
          <a:latin typeface="Persia" pitchFamily="2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FFFF"/>
          </a:solidFill>
          <a:latin typeface="Persia" pitchFamily="2" charset="0"/>
          <a:cs typeface="Arial" charset="0"/>
        </a:defRPr>
      </a:lvl9pPr>
    </p:titleStyle>
    <p:bodyStyle>
      <a:lvl1pPr marL="457200" indent="-457200" algn="l" rtl="0" fontAlgn="base">
        <a:spcBef>
          <a:spcPts val="3600"/>
        </a:spcBef>
        <a:spcAft>
          <a:spcPct val="0"/>
        </a:spcAft>
        <a:buSzPct val="80000"/>
        <a:buFont typeface="Wingdings" pitchFamily="2" charset="2"/>
        <a:buChar char="q"/>
        <a:defRPr sz="3200" b="0" i="0" spc="30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itchFamily="34" charset="0"/>
        </a:defRPr>
      </a:lvl1pPr>
      <a:lvl2pPr marL="966788" indent="-395288" algn="l" rtl="0" fontAlgn="base">
        <a:spcBef>
          <a:spcPts val="1200"/>
        </a:spcBef>
        <a:spcAft>
          <a:spcPct val="0"/>
        </a:spcAft>
        <a:buFont typeface="Wingdings" pitchFamily="2" charset="2"/>
        <a:buChar char="§"/>
        <a:defRPr sz="2800" b="0" i="0" spc="30" baseline="0">
          <a:solidFill>
            <a:schemeClr val="tx1"/>
          </a:solidFill>
          <a:effectLst/>
          <a:latin typeface="Calibri" panose="020F0502020204030204" pitchFamily="34" charset="0"/>
          <a:cs typeface="Calibri" pitchFamily="34" charset="0"/>
        </a:defRPr>
      </a:lvl2pPr>
      <a:lvl3pPr marL="1423988" indent="-342900" algn="l" rtl="0" fontAlgn="base">
        <a:spcBef>
          <a:spcPts val="600"/>
        </a:spcBef>
        <a:spcAft>
          <a:spcPct val="0"/>
        </a:spcAft>
        <a:buChar char="•"/>
        <a:defRPr sz="2400" b="0" i="0" spc="30" baseline="0">
          <a:solidFill>
            <a:schemeClr val="tx1"/>
          </a:solidFill>
          <a:effectLst/>
          <a:latin typeface="Calibri" panose="020F0502020204030204" pitchFamily="34" charset="0"/>
          <a:cs typeface="Calibri" pitchFamily="34" charset="0"/>
        </a:defRPr>
      </a:lvl3pPr>
      <a:lvl4pPr marL="1766888" indent="-228600" algn="l" rtl="0" fontAlgn="base">
        <a:spcBef>
          <a:spcPct val="20000"/>
        </a:spcBef>
        <a:spcAft>
          <a:spcPct val="0"/>
        </a:spcAft>
        <a:buChar char="–"/>
        <a:defRPr sz="2000" b="0" i="0" spc="30" baseline="0">
          <a:solidFill>
            <a:schemeClr val="tx1"/>
          </a:solidFill>
          <a:effectLst/>
          <a:latin typeface="Calibri" panose="020F0502020204030204" pitchFamily="34" charset="0"/>
          <a:cs typeface="Calibri" pitchFamily="34" charset="0"/>
        </a:defRPr>
      </a:lvl4pPr>
      <a:lvl5pPr marL="2109788" indent="-228600" algn="l" rtl="0" fontAlgn="base">
        <a:spcBef>
          <a:spcPct val="20000"/>
        </a:spcBef>
        <a:spcAft>
          <a:spcPct val="0"/>
        </a:spcAft>
        <a:buChar char="»"/>
        <a:defRPr sz="2000" b="0" i="0" spc="30" baseline="0">
          <a:solidFill>
            <a:schemeClr val="tx1"/>
          </a:solidFill>
          <a:effectLst/>
          <a:latin typeface="Calibri" panose="020F0502020204030204" pitchFamily="34" charset="0"/>
          <a:cs typeface="Calibri" pitchFamily="34" charset="0"/>
        </a:defRPr>
      </a:lvl5pPr>
      <a:lvl6pPr marL="2566988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3024188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81388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938588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429000"/>
            <a:ext cx="9144000" cy="1870006"/>
          </a:xfrm>
        </p:spPr>
        <p:txBody>
          <a:bodyPr/>
          <a:lstStyle/>
          <a:p>
            <a:r>
              <a:rPr lang="en-US" b="1" spc="0" dirty="0">
                <a:solidFill>
                  <a:srgbClr val="FFFFC9"/>
                </a:solidFill>
              </a:rPr>
              <a:t>7</a:t>
            </a:r>
            <a:r>
              <a:rPr lang="en-US" b="1" spc="0" dirty="0">
                <a:solidFill>
                  <a:srgbClr val="FFFFC9"/>
                </a:solidFill>
                <a:latin typeface="Eric" panose="020B0800000000000000" pitchFamily="34" charset="0"/>
              </a:rPr>
              <a:t>. </a:t>
            </a:r>
            <a:r>
              <a:rPr lang="en-US" b="1" spc="0" dirty="0">
                <a:solidFill>
                  <a:srgbClr val="FFFFC9"/>
                </a:solidFill>
              </a:rPr>
              <a:t>Pride</a:t>
            </a:r>
            <a:endParaRPr lang="en-US" b="1" spc="0" dirty="0">
              <a:solidFill>
                <a:srgbClr val="FFFFC9"/>
              </a:solidFill>
              <a:latin typeface="Eric" panose="020B0800000000000000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57200" y="5486400"/>
            <a:ext cx="8229600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3200" kern="0" spc="100" dirty="0">
                <a:latin typeface="HP Simplified" panose="020B0604020204020204" pitchFamily="34" charset="0"/>
              </a:rPr>
              <a:t>Romans 12:3-16</a:t>
            </a:r>
          </a:p>
          <a:p>
            <a:pPr algn="ctr">
              <a:spcBef>
                <a:spcPts val="600"/>
              </a:spcBef>
            </a:pPr>
            <a:r>
              <a:rPr lang="en-US" sz="3200" kern="0" spc="100" dirty="0">
                <a:latin typeface="HP Simplified" panose="020B0604020204020204" pitchFamily="34" charset="0"/>
              </a:rPr>
              <a:t>p. 1047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ACC455E-A4FE-45C2-A0A2-01A2DE8578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788" b="6120"/>
          <a:stretch/>
        </p:blipFill>
        <p:spPr>
          <a:xfrm>
            <a:off x="69178" y="105612"/>
            <a:ext cx="9005643" cy="3516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A81715-1465-8941-BE59-D4EE38688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477962"/>
          </a:xfrm>
        </p:spPr>
        <p:txBody>
          <a:bodyPr/>
          <a:lstStyle/>
          <a:p>
            <a:r>
              <a:rPr lang="en-US" sz="4400" dirty="0"/>
              <a:t>3  Vainglory: </a:t>
            </a:r>
            <a:br>
              <a:rPr lang="en-US" sz="4400" dirty="0"/>
            </a:br>
            <a:r>
              <a:rPr lang="en-US" sz="4400" dirty="0"/>
              <a:t>Recognition from Others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FFEEC3-3F14-AD47-8E1D-27A21B30F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8686800" cy="4724400"/>
          </a:xfrm>
        </p:spPr>
        <p:txBody>
          <a:bodyPr/>
          <a:lstStyle/>
          <a:p>
            <a:r>
              <a:rPr lang="en-US" dirty="0"/>
              <a:t>Pride is deeper, more insidious</a:t>
            </a:r>
          </a:p>
          <a:p>
            <a:pPr lvl="1"/>
            <a:r>
              <a:rPr lang="en-US" dirty="0"/>
              <a:t>Achievement is good – but who gets the glory? </a:t>
            </a:r>
          </a:p>
          <a:p>
            <a:pPr lvl="1"/>
            <a:r>
              <a:rPr lang="en-US" dirty="0"/>
              <a:t>A matter of our own hearts</a:t>
            </a:r>
          </a:p>
          <a:p>
            <a:r>
              <a:rPr lang="en-US" dirty="0"/>
              <a:t>Vainglory – very common:</a:t>
            </a:r>
          </a:p>
          <a:p>
            <a:pPr lvl="1"/>
            <a:r>
              <a:rPr lang="en-US" dirty="0"/>
              <a:t>Peer pressure, being liked, being part of a group</a:t>
            </a:r>
          </a:p>
          <a:p>
            <a:pPr lvl="1"/>
            <a:r>
              <a:rPr lang="en-US" dirty="0"/>
              <a:t>E.g. St Augustine stealing pears</a:t>
            </a:r>
          </a:p>
        </p:txBody>
      </p:sp>
    </p:spTree>
    <p:extLst>
      <p:ext uri="{BB962C8B-B14F-4D97-AF65-F5344CB8AC3E}">
        <p14:creationId xmlns:p14="http://schemas.microsoft.com/office/powerpoint/2010/main" xmlns="" val="380974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A81715-1465-8941-BE59-D4EE38688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477962"/>
          </a:xfrm>
        </p:spPr>
        <p:txBody>
          <a:bodyPr/>
          <a:lstStyle/>
          <a:p>
            <a:r>
              <a:rPr lang="en-US" sz="4400" dirty="0"/>
              <a:t>3  Vainglory: </a:t>
            </a:r>
            <a:br>
              <a:rPr lang="en-US" sz="4400" dirty="0"/>
            </a:br>
            <a:r>
              <a:rPr lang="en-US" sz="4400" dirty="0"/>
              <a:t>Recognition from Others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FFEEC3-3F14-AD47-8E1D-27A21B30F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8686800" cy="4724400"/>
          </a:xfrm>
        </p:spPr>
        <p:txBody>
          <a:bodyPr/>
          <a:lstStyle/>
          <a:p>
            <a:r>
              <a:rPr lang="en-US" dirty="0"/>
              <a:t>How often do we do things to be included?</a:t>
            </a:r>
          </a:p>
          <a:p>
            <a:pPr lvl="1"/>
            <a:r>
              <a:rPr lang="en-US" dirty="0"/>
              <a:t>Exaggerations, </a:t>
            </a:r>
            <a:r>
              <a:rPr lang="en-US" dirty="0" err="1"/>
              <a:t>little”white</a:t>
            </a:r>
            <a:r>
              <a:rPr lang="en-US" dirty="0"/>
              <a:t>” lies</a:t>
            </a:r>
          </a:p>
          <a:p>
            <a:pPr lvl="1"/>
            <a:r>
              <a:rPr lang="en-US" dirty="0"/>
              <a:t>Gossip, misrepresent, to be funny</a:t>
            </a:r>
          </a:p>
          <a:p>
            <a:pPr lvl="1"/>
            <a:r>
              <a:rPr lang="en-US" dirty="0"/>
              <a:t>Dress, speak, spend according to the group/s</a:t>
            </a:r>
          </a:p>
          <a:p>
            <a:pPr lvl="1"/>
            <a:r>
              <a:rPr lang="en-US" dirty="0"/>
              <a:t>Disappointed when no-one notices</a:t>
            </a:r>
          </a:p>
        </p:txBody>
      </p:sp>
    </p:spTree>
    <p:extLst>
      <p:ext uri="{BB962C8B-B14F-4D97-AF65-F5344CB8AC3E}">
        <p14:creationId xmlns:p14="http://schemas.microsoft.com/office/powerpoint/2010/main" xmlns="" val="86132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A81715-1465-8941-BE59-D4EE38688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477962"/>
          </a:xfrm>
        </p:spPr>
        <p:txBody>
          <a:bodyPr/>
          <a:lstStyle/>
          <a:p>
            <a:r>
              <a:rPr lang="en-US" sz="4400" dirty="0"/>
              <a:t>3  Vainglory: </a:t>
            </a:r>
            <a:br>
              <a:rPr lang="en-US" sz="4400" dirty="0"/>
            </a:br>
            <a:r>
              <a:rPr lang="en-US" sz="4400" dirty="0"/>
              <a:t>Recognition from Others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FFEEC3-3F14-AD47-8E1D-27A21B30F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8686800" cy="4724400"/>
          </a:xfrm>
        </p:spPr>
        <p:txBody>
          <a:bodyPr/>
          <a:lstStyle/>
          <a:p>
            <a:r>
              <a:rPr lang="en-US" dirty="0"/>
              <a:t>Can be spiritualized:</a:t>
            </a:r>
          </a:p>
          <a:p>
            <a:pPr lvl="1"/>
            <a:r>
              <a:rPr lang="en-US" dirty="0"/>
              <a:t>Seen as “prayer warrior”, Bible expert</a:t>
            </a:r>
          </a:p>
          <a:p>
            <a:pPr lvl="1"/>
            <a:r>
              <a:rPr lang="en-US" dirty="0"/>
              <a:t>Pastors want big churches, bestselling books</a:t>
            </a:r>
          </a:p>
          <a:p>
            <a:pPr lvl="1"/>
            <a:r>
              <a:rPr lang="en-US" dirty="0"/>
              <a:t>People go where the action and buzz is</a:t>
            </a:r>
          </a:p>
          <a:p>
            <a:r>
              <a:rPr lang="en-US" dirty="0"/>
              <a:t>May motivate our planning &amp; choices</a:t>
            </a:r>
          </a:p>
          <a:p>
            <a:pPr lvl="1"/>
            <a:r>
              <a:rPr lang="en-US" dirty="0"/>
              <a:t>Summer: lose weight, get a tan</a:t>
            </a:r>
          </a:p>
          <a:p>
            <a:pPr lvl="1"/>
            <a:r>
              <a:rPr lang="en-US" dirty="0"/>
              <a:t>Design garden, choose outfit, set table for others</a:t>
            </a:r>
          </a:p>
        </p:txBody>
      </p:sp>
    </p:spTree>
    <p:extLst>
      <p:ext uri="{BB962C8B-B14F-4D97-AF65-F5344CB8AC3E}">
        <p14:creationId xmlns:p14="http://schemas.microsoft.com/office/powerpoint/2010/main" xmlns="" val="56659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67B51B-8D5F-9B44-9A93-267A63630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– Living It –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96B10F-C946-BC42-A483-33FFB8CEC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Imagine our vanity is focused on God’s glory</a:t>
            </a:r>
          </a:p>
          <a:p>
            <a:pPr lvl="1"/>
            <a:r>
              <a:rPr lang="en-US" dirty="0"/>
              <a:t>“boast in the Lord”. (2 Cor 10:17-18)</a:t>
            </a:r>
          </a:p>
          <a:p>
            <a:pPr lvl="1"/>
            <a:r>
              <a:rPr lang="en-US" dirty="0"/>
              <a:t>“Give glory to your Father”  (Matt 5:16)</a:t>
            </a:r>
          </a:p>
          <a:p>
            <a:pPr lvl="1"/>
            <a:r>
              <a:rPr lang="en-US" dirty="0"/>
              <a:t>“not before others” (Matt 6:1)</a:t>
            </a:r>
          </a:p>
          <a:p>
            <a:r>
              <a:rPr lang="en-US" dirty="0"/>
              <a:t>Difficult to think with “sober judgment” (v 3)</a:t>
            </a:r>
          </a:p>
          <a:p>
            <a:pPr lvl="1"/>
            <a:r>
              <a:rPr lang="en-US" dirty="0"/>
              <a:t>Hard to have lesser gift, smaller ministry</a:t>
            </a:r>
          </a:p>
          <a:p>
            <a:pPr lvl="1"/>
            <a:r>
              <a:rPr lang="en-US" dirty="0"/>
              <a:t>Our attention: what pleases God, brings him glory</a:t>
            </a:r>
          </a:p>
        </p:txBody>
      </p:sp>
    </p:spTree>
    <p:extLst>
      <p:ext uri="{BB962C8B-B14F-4D97-AF65-F5344CB8AC3E}">
        <p14:creationId xmlns:p14="http://schemas.microsoft.com/office/powerpoint/2010/main" xmlns="" val="115425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67B51B-8D5F-9B44-9A93-267A63630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– Living It –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96B10F-C946-BC42-A483-33FFB8CEC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Desire to live by the Spirit</a:t>
            </a:r>
          </a:p>
          <a:p>
            <a:pPr lvl="1"/>
            <a:r>
              <a:rPr lang="en-US" dirty="0"/>
              <a:t>All our sins are forgiven in Christ’s work</a:t>
            </a:r>
          </a:p>
          <a:p>
            <a:pPr lvl="1"/>
            <a:r>
              <a:rPr lang="en-US" dirty="0"/>
              <a:t>To walk in the Spirit – know how to live differently</a:t>
            </a:r>
          </a:p>
          <a:p>
            <a:pPr lvl="1"/>
            <a:r>
              <a:rPr lang="en-US" dirty="0"/>
              <a:t>After Easter: Seven </a:t>
            </a:r>
            <a:r>
              <a:rPr lang="en-US"/>
              <a:t>Heavenly Virtues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341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2F3BE7-EFB7-C242-8412-304D17C5E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D5DEF6-1C2D-3045-BE26-633E7F1D3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03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2CC8AC-9AD5-FE4E-A9DE-EA7220BF0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Desire for Recognition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7B70AF-3E97-324F-B40F-C144F1B3D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Seventh Sin: Pride</a:t>
            </a:r>
          </a:p>
          <a:p>
            <a:r>
              <a:rPr lang="en-US" dirty="0"/>
              <a:t>We all want to be “somebody”</a:t>
            </a:r>
          </a:p>
          <a:p>
            <a:r>
              <a:rPr lang="en-US" dirty="0"/>
              <a:t>Pride: the desire for status, power, reward</a:t>
            </a:r>
          </a:p>
        </p:txBody>
      </p:sp>
    </p:spTree>
    <p:extLst>
      <p:ext uri="{BB962C8B-B14F-4D97-AF65-F5344CB8AC3E}">
        <p14:creationId xmlns:p14="http://schemas.microsoft.com/office/powerpoint/2010/main" xmlns="" val="158068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757B18-F54A-6540-9A0B-9A29DB006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Roots of 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B5BC8B-5396-9E4B-86AC-B9D87C6CF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sins that we struggle with the most</a:t>
            </a:r>
          </a:p>
          <a:p>
            <a:pPr lvl="1"/>
            <a:r>
              <a:rPr lang="en-US" dirty="0"/>
              <a:t>We see that one sin leads to another, e.g.</a:t>
            </a:r>
          </a:p>
          <a:p>
            <a:pPr marL="1081088" lvl="2" indent="0">
              <a:buNone/>
            </a:pPr>
            <a:r>
              <a:rPr lang="en-US" dirty="0"/>
              <a:t>wrath  -&gt;  unforgiveness  -&gt;  animosity  -&gt;  vindictiveness</a:t>
            </a:r>
          </a:p>
          <a:p>
            <a:r>
              <a:rPr lang="en-US" dirty="0"/>
              <a:t>Trees with branches track sins to source</a:t>
            </a:r>
          </a:p>
          <a:p>
            <a:pPr marL="1081088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880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2CC8AC-9AD5-FE4E-A9DE-EA7220BF0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953000" cy="565594"/>
          </a:xfrm>
        </p:spPr>
        <p:txBody>
          <a:bodyPr/>
          <a:lstStyle/>
          <a:p>
            <a:pPr algn="l"/>
            <a:r>
              <a:rPr lang="en-US" sz="4400" dirty="0"/>
              <a:t>Tree of Sins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7B70AF-3E97-324F-B40F-C144F1B3D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9088C08-5F4D-A547-8260-00387E8B60A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33034" y="0"/>
            <a:ext cx="4306825" cy="5715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11CBA3D-E82F-AB4C-A6E8-D1F361DE0D9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1" y="731837"/>
            <a:ext cx="4448760" cy="6126163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xmlns="" id="{443C7983-2112-204B-B4E9-C22CF30E42A7}"/>
              </a:ext>
            </a:extLst>
          </p:cNvPr>
          <p:cNvSpPr/>
          <p:nvPr/>
        </p:nvSpPr>
        <p:spPr>
          <a:xfrm>
            <a:off x="1371600" y="6126163"/>
            <a:ext cx="533400" cy="350837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xmlns="" id="{DA81F287-7027-8842-8776-77AE3D64568E}"/>
              </a:ext>
            </a:extLst>
          </p:cNvPr>
          <p:cNvSpPr/>
          <p:nvPr/>
        </p:nvSpPr>
        <p:spPr>
          <a:xfrm rot="9455741">
            <a:off x="7361927" y="4279410"/>
            <a:ext cx="533400" cy="350837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388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9671DD-E211-8645-B6B6-79E9FC288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1. Roots of the Problem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930CD6-313D-6644-A273-53AD6580C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Separating – “Pride” and “Vainglory”</a:t>
            </a:r>
          </a:p>
        </p:txBody>
      </p:sp>
    </p:spTree>
    <p:extLst>
      <p:ext uri="{BB962C8B-B14F-4D97-AF65-F5344CB8AC3E}">
        <p14:creationId xmlns:p14="http://schemas.microsoft.com/office/powerpoint/2010/main" xmlns="" val="304650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D8475E-A64F-404D-8151-4BB0B1B94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Pride – Personal </a:t>
            </a:r>
            <a:r>
              <a:rPr lang="en-US" dirty="0" err="1"/>
              <a:t>Achievment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E05B32-8D13-3143-84C2-5BE81FF65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sin of Lucifer (Satan):  Wanted to be God</a:t>
            </a:r>
          </a:p>
          <a:p>
            <a:r>
              <a:rPr lang="en-US" dirty="0"/>
              <a:t>The Heart of all sin:</a:t>
            </a:r>
          </a:p>
          <a:p>
            <a:pPr lvl="1"/>
            <a:r>
              <a:rPr lang="en-US" dirty="0"/>
              <a:t>We do not need God</a:t>
            </a:r>
          </a:p>
          <a:p>
            <a:pPr lvl="1"/>
            <a:r>
              <a:rPr lang="en-US" dirty="0"/>
              <a:t>We are masters of our own destiny</a:t>
            </a:r>
          </a:p>
          <a:p>
            <a:pPr lvl="1"/>
            <a:r>
              <a:rPr lang="en-US" dirty="0"/>
              <a:t>We are answerable only to ourselves</a:t>
            </a:r>
          </a:p>
          <a:p>
            <a:pPr lvl="1"/>
            <a:r>
              <a:rPr lang="en-US" dirty="0"/>
              <a:t>Define for ourselves what is right and wrong</a:t>
            </a:r>
          </a:p>
          <a:p>
            <a:pPr lvl="1"/>
            <a:r>
              <a:rPr lang="en-US" dirty="0"/>
              <a:t>We take the credit – we get the glory</a:t>
            </a:r>
          </a:p>
        </p:txBody>
      </p:sp>
    </p:spTree>
    <p:extLst>
      <p:ext uri="{BB962C8B-B14F-4D97-AF65-F5344CB8AC3E}">
        <p14:creationId xmlns:p14="http://schemas.microsoft.com/office/powerpoint/2010/main" xmlns="" val="339445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06BE20-4808-F14F-B713-9B1080913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2. Pride – Personal Achievement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F3CBCB-5ACB-9F4A-9542-851CFEFD9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the credit for a gift from God (Dt 8:18)</a:t>
            </a:r>
          </a:p>
          <a:p>
            <a:r>
              <a:rPr lang="en-US" dirty="0"/>
              <a:t>The glory belongs to him. (Ps 29:1-2)</a:t>
            </a:r>
          </a:p>
          <a:p>
            <a:r>
              <a:rPr lang="en-US" dirty="0"/>
              <a:t>We understand the desire for recognition</a:t>
            </a:r>
          </a:p>
          <a:p>
            <a:pPr lvl="1"/>
            <a:r>
              <a:rPr lang="en-US" dirty="0"/>
              <a:t>We should desire it from God, not others</a:t>
            </a:r>
          </a:p>
          <a:p>
            <a:pPr lvl="1"/>
            <a:r>
              <a:rPr lang="en-US" dirty="0"/>
              <a:t>Love him above all  (Matt 23:37)</a:t>
            </a:r>
          </a:p>
        </p:txBody>
      </p:sp>
    </p:spTree>
    <p:extLst>
      <p:ext uri="{BB962C8B-B14F-4D97-AF65-F5344CB8AC3E}">
        <p14:creationId xmlns:p14="http://schemas.microsoft.com/office/powerpoint/2010/main" xmlns="" val="4814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06BE20-4808-F14F-B713-9B1080913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2. Pride – Personal Achievement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F3CBCB-5ACB-9F4A-9542-851CFEFD9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r>
              <a:rPr lang="en-US" dirty="0"/>
              <a:t>Imagine you only want to please God</a:t>
            </a:r>
          </a:p>
          <a:p>
            <a:r>
              <a:rPr lang="en-US" dirty="0"/>
              <a:t>How might that change the way you live?</a:t>
            </a:r>
          </a:p>
          <a:p>
            <a:pPr lvl="1"/>
            <a:r>
              <a:rPr lang="en-US" dirty="0"/>
              <a:t>How you spend time, money, effort, attention</a:t>
            </a:r>
          </a:p>
          <a:p>
            <a:pPr marL="1114425" indent="0" algn="ctr">
              <a:buNone/>
              <a:tabLst>
                <a:tab pos="8042275" algn="l"/>
              </a:tabLst>
            </a:pPr>
            <a:r>
              <a:rPr lang="en-US" dirty="0">
                <a:solidFill>
                  <a:srgbClr val="FFFF00"/>
                </a:solidFill>
              </a:rPr>
              <a:t>Now you understand why pride is the root of all sin</a:t>
            </a:r>
          </a:p>
        </p:txBody>
      </p:sp>
    </p:spTree>
    <p:extLst>
      <p:ext uri="{BB962C8B-B14F-4D97-AF65-F5344CB8AC3E}">
        <p14:creationId xmlns:p14="http://schemas.microsoft.com/office/powerpoint/2010/main" xmlns="" val="164846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A81715-1465-8941-BE59-D4EE38688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477962"/>
          </a:xfrm>
        </p:spPr>
        <p:txBody>
          <a:bodyPr/>
          <a:lstStyle/>
          <a:p>
            <a:r>
              <a:rPr lang="en-US" dirty="0"/>
              <a:t>3  Vainglory: </a:t>
            </a:r>
            <a:br>
              <a:rPr lang="en-US" dirty="0"/>
            </a:br>
            <a:r>
              <a:rPr lang="en-US" dirty="0"/>
              <a:t>Recognition from Others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FFEEC3-3F14-AD47-8E1D-27A21B30F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8686800" cy="4724400"/>
          </a:xfrm>
        </p:spPr>
        <p:txBody>
          <a:bodyPr/>
          <a:lstStyle/>
          <a:p>
            <a:r>
              <a:rPr lang="en-US" dirty="0"/>
              <a:t>Replaced by “vanity” in modern usage</a:t>
            </a:r>
          </a:p>
          <a:p>
            <a:pPr lvl="1"/>
            <a:r>
              <a:rPr lang="en-US" dirty="0"/>
              <a:t>Prideful: Recognized for achievements</a:t>
            </a:r>
          </a:p>
          <a:p>
            <a:pPr lvl="1"/>
            <a:r>
              <a:rPr lang="en-US" dirty="0"/>
              <a:t>Vainglorious: Happy with appearance of 								achievement</a:t>
            </a:r>
          </a:p>
          <a:p>
            <a:pPr lvl="1"/>
            <a:r>
              <a:rPr lang="en-US" dirty="0"/>
              <a:t>Prideful: </a:t>
            </a:r>
            <a:r>
              <a:rPr lang="en-US" i="1" dirty="0"/>
              <a:t>achievement</a:t>
            </a:r>
            <a:r>
              <a:rPr lang="en-US" dirty="0"/>
              <a:t> matters</a:t>
            </a:r>
          </a:p>
          <a:p>
            <a:pPr lvl="1"/>
            <a:r>
              <a:rPr lang="en-US" dirty="0"/>
              <a:t>Vainglorious: </a:t>
            </a:r>
            <a:r>
              <a:rPr lang="en-US" i="1" dirty="0"/>
              <a:t>recognition</a:t>
            </a:r>
            <a:r>
              <a:rPr lang="en-US" dirty="0"/>
              <a:t> matters</a:t>
            </a:r>
          </a:p>
        </p:txBody>
      </p:sp>
    </p:spTree>
    <p:extLst>
      <p:ext uri="{BB962C8B-B14F-4D97-AF65-F5344CB8AC3E}">
        <p14:creationId xmlns:p14="http://schemas.microsoft.com/office/powerpoint/2010/main" xmlns="" val="123185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Persia"/>
        <a:ea typeface=""/>
        <a:cs typeface="Arial"/>
      </a:majorFont>
      <a:minorFont>
        <a:latin typeface="Bangle Condense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20009</TotalTime>
  <Words>516</Words>
  <Application>Microsoft Office PowerPoint</Application>
  <PresentationFormat>On-screen Show (4:3)</PresentationFormat>
  <Paragraphs>76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7. Pride</vt:lpstr>
      <vt:lpstr>Desire for Recognition</vt:lpstr>
      <vt:lpstr>1. Roots of the Problem</vt:lpstr>
      <vt:lpstr>Tree of Sins</vt:lpstr>
      <vt:lpstr>1. Roots of the Problem …</vt:lpstr>
      <vt:lpstr>2. Pride – Personal Achievment</vt:lpstr>
      <vt:lpstr>2. Pride – Personal Achievement …</vt:lpstr>
      <vt:lpstr>2. Pride – Personal Achievement …</vt:lpstr>
      <vt:lpstr>3  Vainglory:  Recognition from Others</vt:lpstr>
      <vt:lpstr>3  Vainglory:  Recognition from Others …</vt:lpstr>
      <vt:lpstr>3  Vainglory:  Recognition from Others …</vt:lpstr>
      <vt:lpstr>3  Vainglory:  Recognition from Others …</vt:lpstr>
      <vt:lpstr>– Living It –</vt:lpstr>
      <vt:lpstr>– Living It –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“Observe the Sabbath day”</dc:title>
  <dc:creator>Geoff Chapman</dc:creator>
  <cp:lastModifiedBy>Media</cp:lastModifiedBy>
  <cp:revision>839</cp:revision>
  <cp:lastPrinted>2019-03-31T16:12:15Z</cp:lastPrinted>
  <dcterms:created xsi:type="dcterms:W3CDTF">2004-10-10T15:01:29Z</dcterms:created>
  <dcterms:modified xsi:type="dcterms:W3CDTF">2019-04-14T18:01:07Z</dcterms:modified>
</cp:coreProperties>
</file>