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68" r:id="rId3"/>
    <p:sldId id="365" r:id="rId4"/>
    <p:sldId id="398" r:id="rId5"/>
    <p:sldId id="307" r:id="rId6"/>
    <p:sldId id="399" r:id="rId7"/>
    <p:sldId id="375" r:id="rId8"/>
    <p:sldId id="400" r:id="rId9"/>
    <p:sldId id="366" r:id="rId10"/>
    <p:sldId id="397" r:id="rId11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00"/>
    <a:srgbClr val="FFFFC9"/>
    <a:srgbClr val="CCFFFF"/>
    <a:srgbClr val="D1F4B2"/>
    <a:srgbClr val="AAEB6F"/>
    <a:srgbClr val="008200"/>
    <a:srgbClr val="00FF00"/>
    <a:srgbClr val="92D050"/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7167" autoAdjust="0"/>
  </p:normalViewPr>
  <p:slideViewPr>
    <p:cSldViewPr>
      <p:cViewPr varScale="1">
        <p:scale>
          <a:sx n="90" d="100"/>
          <a:sy n="90" d="100"/>
        </p:scale>
        <p:origin x="-51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650295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3228133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568392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851003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="" xmlns:p14="http://schemas.microsoft.com/office/powerpoint/2010/main" val="20305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4. SLOTH / ACEDIA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Philippians 3:1-16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1086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9ACC455E-A4FE-45C2-A0A2-01A2DE8578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788" b="6120"/>
          <a:stretch/>
        </p:blipFill>
        <p:spPr>
          <a:xfrm>
            <a:off x="69178" y="105612"/>
            <a:ext cx="9005643" cy="351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sz="4400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915400" cy="5135562"/>
          </a:xfrm>
        </p:spPr>
        <p:txBody>
          <a:bodyPr/>
          <a:lstStyle/>
          <a:p>
            <a:r>
              <a:rPr lang="en-US" dirty="0"/>
              <a:t>What does it look like to follow God?</a:t>
            </a:r>
          </a:p>
          <a:p>
            <a:pPr lvl="1"/>
            <a:r>
              <a:rPr lang="en-US" dirty="0"/>
              <a:t>How do you behave?</a:t>
            </a:r>
          </a:p>
          <a:p>
            <a:pPr lvl="1"/>
            <a:r>
              <a:rPr lang="en-US" dirty="0"/>
              <a:t>How to rightly spend time &amp; money?</a:t>
            </a:r>
          </a:p>
          <a:p>
            <a:pPr lvl="1"/>
            <a:r>
              <a:rPr lang="en-US" dirty="0"/>
              <a:t>Where should you put your attention?</a:t>
            </a:r>
          </a:p>
          <a:p>
            <a:pPr lvl="1"/>
            <a:r>
              <a:rPr lang="en-US" dirty="0"/>
              <a:t>Right proportions of family, rest, serving, …</a:t>
            </a:r>
          </a:p>
          <a:p>
            <a:pPr lvl="1"/>
            <a:r>
              <a:rPr lang="en-US" dirty="0"/>
              <a:t>What to stop, give up, sacrifice?</a:t>
            </a:r>
          </a:p>
          <a:p>
            <a:r>
              <a:rPr lang="en-US" dirty="0"/>
              <a:t>Discern how to live the New Life – 			Pursue it with </a:t>
            </a:r>
            <a:r>
              <a:rPr lang="en-US" b="1" dirty="0"/>
              <a:t>diligence</a:t>
            </a:r>
            <a:r>
              <a:rPr lang="en-US" dirty="0"/>
              <a:t> and </a:t>
            </a:r>
            <a:r>
              <a:rPr lang="en-US" b="1" dirty="0"/>
              <a:t>determination</a:t>
            </a:r>
          </a:p>
        </p:txBody>
      </p:sp>
    </p:spTree>
    <p:extLst>
      <p:ext uri="{BB962C8B-B14F-4D97-AF65-F5344CB8AC3E}">
        <p14:creationId xmlns="" xmlns:p14="http://schemas.microsoft.com/office/powerpoint/2010/main" val="364756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Demands of work, study, family, friends, …</a:t>
            </a:r>
          </a:p>
          <a:p>
            <a:r>
              <a:rPr lang="en-US" dirty="0"/>
              <a:t>“Sloth” – archaic,  “Acedia” – more archaic</a:t>
            </a:r>
          </a:p>
          <a:p>
            <a:pPr lvl="1"/>
            <a:r>
              <a:rPr lang="en-US" dirty="0"/>
              <a:t>Not accurately contemporized as “Laziness”</a:t>
            </a:r>
          </a:p>
          <a:p>
            <a:pPr lvl="1"/>
            <a:r>
              <a:rPr lang="en-US" dirty="0"/>
              <a:t>Feels rare in harassed, active, busy world </a:t>
            </a:r>
          </a:p>
          <a:p>
            <a:r>
              <a:rPr lang="en-US" dirty="0"/>
              <a:t>Concept bible does not speak about directly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Busy Lives</a:t>
            </a:r>
          </a:p>
        </p:txBody>
      </p:sp>
    </p:spTree>
    <p:extLst>
      <p:ext uri="{BB962C8B-B14F-4D97-AF65-F5344CB8AC3E}">
        <p14:creationId xmlns="" xmlns:p14="http://schemas.microsoft.com/office/powerpoint/2010/main" val="419193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Spiritual Apathy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An apathy to doing what is right and good</a:t>
            </a:r>
          </a:p>
          <a:p>
            <a:pPr lvl="1"/>
            <a:r>
              <a:rPr lang="en-US" dirty="0"/>
              <a:t>Common symptom today – extreme busy-ness</a:t>
            </a:r>
          </a:p>
          <a:p>
            <a:pPr lvl="1"/>
            <a:r>
              <a:rPr lang="en-US" dirty="0"/>
              <a:t>Lose our commitment to doing </a:t>
            </a:r>
            <a:r>
              <a:rPr lang="en-US" i="1" dirty="0"/>
              <a:t>good</a:t>
            </a:r>
          </a:p>
          <a:p>
            <a:pPr lvl="1"/>
            <a:r>
              <a:rPr lang="en-US" dirty="0"/>
              <a:t>A coldness of heart toward the Christian way</a:t>
            </a:r>
          </a:p>
          <a:p>
            <a:r>
              <a:rPr lang="en-US" dirty="0"/>
              <a:t>The example of father/husband</a:t>
            </a:r>
          </a:p>
          <a:p>
            <a:pPr lvl="1"/>
            <a:r>
              <a:rPr lang="en-US" dirty="0"/>
              <a:t>Relationships take time and commitment</a:t>
            </a:r>
          </a:p>
          <a:p>
            <a:pPr lvl="1"/>
            <a:r>
              <a:rPr lang="en-US" dirty="0"/>
              <a:t>May even require us to change</a:t>
            </a:r>
          </a:p>
          <a:p>
            <a:pPr lvl="1"/>
            <a:r>
              <a:rPr lang="en-US" dirty="0"/>
              <a:t>Not just a role, an identity for the rest of life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Spiritual Apathy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Acedia – lose interest in pursuing this identity</a:t>
            </a:r>
          </a:p>
          <a:p>
            <a:pPr lvl="1"/>
            <a:r>
              <a:rPr lang="en-US" dirty="0"/>
              <a:t>The cure is diligence (Eph 4:22-24)</a:t>
            </a:r>
          </a:p>
          <a:p>
            <a:r>
              <a:rPr lang="en-US" dirty="0"/>
              <a:t>Acedia is not cured by activity</a:t>
            </a:r>
          </a:p>
          <a:p>
            <a:pPr lvl="1"/>
            <a:r>
              <a:rPr lang="en-US" dirty="0"/>
              <a:t>It is doing the right things out of faithfulness</a:t>
            </a:r>
          </a:p>
        </p:txBody>
      </p:sp>
    </p:spTree>
    <p:extLst>
      <p:ext uri="{BB962C8B-B14F-4D97-AF65-F5344CB8AC3E}">
        <p14:creationId xmlns="" xmlns:p14="http://schemas.microsoft.com/office/powerpoint/2010/main" val="148698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Spiritual Sorrow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4724400"/>
          </a:xfrm>
        </p:spPr>
        <p:txBody>
          <a:bodyPr/>
          <a:lstStyle/>
          <a:p>
            <a:r>
              <a:rPr lang="en-CA" dirty="0"/>
              <a:t>St Thomas Aquinas “ sorrow for spiritual good”</a:t>
            </a:r>
          </a:p>
          <a:p>
            <a:pPr lvl="1"/>
            <a:r>
              <a:rPr lang="en-CA" dirty="0"/>
              <a:t>John Cassian “tedium or anxiety of heart … sadness”</a:t>
            </a:r>
          </a:p>
          <a:p>
            <a:pPr lvl="1"/>
            <a:r>
              <a:rPr lang="en-CA" dirty="0"/>
              <a:t>E.g. the Rich Young Ruler (mark 10:17-22)</a:t>
            </a:r>
          </a:p>
          <a:p>
            <a:pPr lvl="1"/>
            <a:r>
              <a:rPr lang="en-CA" dirty="0"/>
              <a:t>“He went away sorrowful”</a:t>
            </a:r>
          </a:p>
          <a:p>
            <a:pPr lvl="2"/>
            <a:r>
              <a:rPr lang="en-CA" dirty="0"/>
              <a:t>He was not willing to go that far</a:t>
            </a:r>
          </a:p>
          <a:p>
            <a:pPr lvl="2"/>
            <a:r>
              <a:rPr lang="en-CA" dirty="0"/>
              <a:t>Feeling God is asking too much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Spiritual Sorrow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9067800" cy="4724400"/>
          </a:xfrm>
        </p:spPr>
        <p:txBody>
          <a:bodyPr/>
          <a:lstStyle/>
          <a:p>
            <a:r>
              <a:rPr lang="en-CA" dirty="0" err="1"/>
              <a:t>Evagrius</a:t>
            </a:r>
            <a:r>
              <a:rPr lang="en-CA" dirty="0"/>
              <a:t> highlights the character of Acedia:</a:t>
            </a:r>
          </a:p>
          <a:p>
            <a:pPr lvl="1"/>
            <a:r>
              <a:rPr lang="en-CA" dirty="0"/>
              <a:t>Being bored, worn down, tired of where our live are</a:t>
            </a:r>
          </a:p>
          <a:p>
            <a:pPr lvl="1"/>
            <a:r>
              <a:rPr lang="en-CA" dirty="0"/>
              <a:t>Makes day seem long, dislike lives &amp; circumstances</a:t>
            </a:r>
          </a:p>
          <a:p>
            <a:pPr lvl="1"/>
            <a:r>
              <a:rPr lang="en-CA" dirty="0"/>
              <a:t>Leads to misuse of scripture – half-truths justifying our attitudes and beliefs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3833664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Threat to Life &amp;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 smtClean="0"/>
              <a:t>Christian </a:t>
            </a:r>
            <a:r>
              <a:rPr lang="en-CA"/>
              <a:t>life </a:t>
            </a:r>
            <a:r>
              <a:rPr lang="en-CA" smtClean="0"/>
              <a:t>requires us to </a:t>
            </a:r>
            <a:r>
              <a:rPr lang="en-CA" dirty="0"/>
              <a:t>persevere for the long haul</a:t>
            </a:r>
          </a:p>
          <a:p>
            <a:pPr lvl="1"/>
            <a:r>
              <a:rPr lang="en-CA" dirty="0"/>
              <a:t>Paul (Phil 3:14) –  “I press on”</a:t>
            </a:r>
          </a:p>
          <a:p>
            <a:pPr lvl="1"/>
            <a:r>
              <a:rPr lang="en-CA" dirty="0"/>
              <a:t>Writer of Hebrews (12:1) – “run with endurance”</a:t>
            </a:r>
          </a:p>
          <a:p>
            <a:pPr lvl="1"/>
            <a:r>
              <a:rPr lang="en-CA" dirty="0"/>
              <a:t>Jesus (Matt 7:13) – “narrow … hard … leads to life”</a:t>
            </a:r>
          </a:p>
          <a:p>
            <a:r>
              <a:rPr lang="en-CA" dirty="0"/>
              <a:t>Amazing salvation of God									– we must lay hold of it</a:t>
            </a:r>
          </a:p>
          <a:p>
            <a:pPr lvl="1"/>
            <a:r>
              <a:rPr lang="en-CA" dirty="0"/>
              <a:t>Faithfulness in the daily grind</a:t>
            </a:r>
          </a:p>
        </p:txBody>
      </p:sp>
    </p:spTree>
    <p:extLst>
      <p:ext uri="{BB962C8B-B14F-4D97-AF65-F5344CB8AC3E}">
        <p14:creationId xmlns="" xmlns:p14="http://schemas.microsoft.com/office/powerpoint/2010/main" val="83440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Threat to Life &amp;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Sin of “Acedia” – threat to whole life in God</a:t>
            </a:r>
          </a:p>
          <a:p>
            <a:pPr lvl="1"/>
            <a:r>
              <a:rPr lang="en-CA" dirty="0"/>
              <a:t>“Not Lord, Lord, … </a:t>
            </a:r>
            <a:r>
              <a:rPr lang="en-CA" i="1" dirty="0"/>
              <a:t>do the </a:t>
            </a:r>
            <a:r>
              <a:rPr lang="en-CA" b="1" i="1" dirty="0"/>
              <a:t>will</a:t>
            </a:r>
            <a:r>
              <a:rPr lang="en-CA" i="1" dirty="0"/>
              <a:t> </a:t>
            </a:r>
            <a:r>
              <a:rPr lang="en-CA" dirty="0"/>
              <a:t>of my father” </a:t>
            </a:r>
            <a:r>
              <a:rPr lang="en-CA" sz="2400" dirty="0"/>
              <a:t>(Mt 7:21)</a:t>
            </a:r>
            <a:endParaRPr lang="en-CA" dirty="0"/>
          </a:p>
          <a:p>
            <a:pPr lvl="1"/>
            <a:r>
              <a:rPr lang="en-CA" dirty="0"/>
              <a:t>“Friends … if you </a:t>
            </a:r>
            <a:r>
              <a:rPr lang="en-CA" i="1" dirty="0"/>
              <a:t>do what I </a:t>
            </a:r>
            <a:r>
              <a:rPr lang="en-CA" b="1" i="1" dirty="0"/>
              <a:t>command</a:t>
            </a:r>
            <a:r>
              <a:rPr lang="en-CA" dirty="0"/>
              <a:t>” </a:t>
            </a:r>
            <a:r>
              <a:rPr lang="en-CA" sz="2400" dirty="0"/>
              <a:t>(Jn 15:14)</a:t>
            </a:r>
          </a:p>
          <a:p>
            <a:pPr lvl="1"/>
            <a:r>
              <a:rPr lang="en-CA" dirty="0"/>
              <a:t>“… d</a:t>
            </a:r>
            <a:r>
              <a:rPr lang="en-CA" i="1" dirty="0"/>
              <a:t>oes the </a:t>
            </a:r>
            <a:r>
              <a:rPr lang="en-CA" b="1" i="1" dirty="0"/>
              <a:t>will </a:t>
            </a:r>
            <a:r>
              <a:rPr lang="en-CA" dirty="0"/>
              <a:t>of God … my brother” </a:t>
            </a:r>
            <a:r>
              <a:rPr lang="en-CA" sz="2400" dirty="0"/>
              <a:t>(Mk 3:35)</a:t>
            </a:r>
          </a:p>
          <a:p>
            <a:pPr lvl="1"/>
            <a:r>
              <a:rPr lang="en-CA" dirty="0"/>
              <a:t>Faith is more than acknowledging information</a:t>
            </a:r>
          </a:p>
          <a:p>
            <a:pPr lvl="1"/>
            <a:r>
              <a:rPr lang="en-CA" dirty="0"/>
              <a:t>Faith is to seek him with all our hearts</a:t>
            </a:r>
          </a:p>
          <a:p>
            <a:pPr lvl="1"/>
            <a:r>
              <a:rPr lang="en-CA" dirty="0"/>
              <a:t> … no matter how much we fail and fall short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="" xmlns:p14="http://schemas.microsoft.com/office/powerpoint/2010/main" val="818143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DISCERNMENT</a:t>
            </a:r>
          </a:p>
          <a:p>
            <a:r>
              <a:rPr lang="en-US" dirty="0"/>
              <a:t>Important starting place – be </a:t>
            </a:r>
            <a:r>
              <a:rPr lang="en-US" b="1" dirty="0"/>
              <a:t>sure of our call</a:t>
            </a:r>
          </a:p>
          <a:p>
            <a:pPr lvl="1"/>
            <a:r>
              <a:rPr lang="en-US" dirty="0"/>
              <a:t>The chores, grind is where God wants us to be</a:t>
            </a:r>
          </a:p>
          <a:p>
            <a:r>
              <a:rPr lang="en-US" dirty="0"/>
              <a:t>Call is not only for those in the church / mission</a:t>
            </a:r>
          </a:p>
          <a:p>
            <a:pPr lvl="1"/>
            <a:r>
              <a:rPr lang="en-US" dirty="0"/>
              <a:t>Not necessarily other than what we’re already doing  (1 Cor 7:17-21)</a:t>
            </a:r>
          </a:p>
          <a:p>
            <a:pPr lvl="1"/>
            <a:r>
              <a:rPr lang="en-US" dirty="0"/>
              <a:t>Not try to change our circumstances unless God calls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18713</TotalTime>
  <Words>530</Words>
  <Application>Microsoft Office PowerPoint</Application>
  <PresentationFormat>On-screen Show (4:3)</PresentationFormat>
  <Paragraphs>75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4. SLOTH / ACEDIA</vt:lpstr>
      <vt:lpstr>Busy Lives</vt:lpstr>
      <vt:lpstr>1. Spiritual Apathy</vt:lpstr>
      <vt:lpstr>1. Spiritual Apathy …</vt:lpstr>
      <vt:lpstr>2. Spiritual Sorrow</vt:lpstr>
      <vt:lpstr>2. Spiritual Sorrow</vt:lpstr>
      <vt:lpstr>3. Threat to Life &amp; Salvation</vt:lpstr>
      <vt:lpstr>3. Threat to Life &amp; Salvation</vt:lpstr>
      <vt:lpstr>– Living it –</vt:lpstr>
      <vt:lpstr>– Living it –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Media</cp:lastModifiedBy>
  <cp:revision>824</cp:revision>
  <cp:lastPrinted>2019-03-24T15:30:31Z</cp:lastPrinted>
  <dcterms:created xsi:type="dcterms:W3CDTF">2004-10-10T15:01:29Z</dcterms:created>
  <dcterms:modified xsi:type="dcterms:W3CDTF">2019-03-24T17:55:53Z</dcterms:modified>
</cp:coreProperties>
</file>