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1"/>
  </p:notesMasterIdLst>
  <p:handoutMasterIdLst>
    <p:handoutMasterId r:id="rId32"/>
  </p:handoutMasterIdLst>
  <p:sldIdLst>
    <p:sldId id="256" r:id="rId3"/>
    <p:sldId id="411" r:id="rId4"/>
    <p:sldId id="420" r:id="rId5"/>
    <p:sldId id="421" r:id="rId6"/>
    <p:sldId id="422" r:id="rId7"/>
    <p:sldId id="425" r:id="rId8"/>
    <p:sldId id="426" r:id="rId9"/>
    <p:sldId id="424" r:id="rId10"/>
    <p:sldId id="430" r:id="rId11"/>
    <p:sldId id="427" r:id="rId12"/>
    <p:sldId id="428" r:id="rId13"/>
    <p:sldId id="441" r:id="rId14"/>
    <p:sldId id="368" r:id="rId15"/>
    <p:sldId id="442" r:id="rId16"/>
    <p:sldId id="445" r:id="rId17"/>
    <p:sldId id="444" r:id="rId18"/>
    <p:sldId id="434" r:id="rId19"/>
    <p:sldId id="447" r:id="rId20"/>
    <p:sldId id="437" r:id="rId21"/>
    <p:sldId id="446" r:id="rId22"/>
    <p:sldId id="450" r:id="rId23"/>
    <p:sldId id="449" r:id="rId24"/>
    <p:sldId id="448" r:id="rId25"/>
    <p:sldId id="440" r:id="rId26"/>
    <p:sldId id="451" r:id="rId27"/>
    <p:sldId id="439" r:id="rId28"/>
    <p:sldId id="438" r:id="rId29"/>
    <p:sldId id="452" r:id="rId30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81"/>
    <a:srgbClr val="FFFF00"/>
    <a:srgbClr val="FFFFC9"/>
    <a:srgbClr val="CCFFFF"/>
    <a:srgbClr val="D1F4B2"/>
    <a:srgbClr val="AAEB6F"/>
    <a:srgbClr val="008200"/>
    <a:srgbClr val="00FF00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7167" autoAdjust="0"/>
  </p:normalViewPr>
  <p:slideViewPr>
    <p:cSldViewPr>
      <p:cViewPr varScale="1">
        <p:scale>
          <a:sx n="131" d="100"/>
          <a:sy n="131" d="100"/>
        </p:scale>
        <p:origin x="-16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31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31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70DF1A-BB20-4B46-B9C3-D8F652B178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283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9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r">
              <a:defRPr sz="1200"/>
            </a:lvl1pPr>
          </a:lstStyle>
          <a:p>
            <a:fld id="{69140F07-2A30-43E4-84A6-37C1E57D02E2}" type="datetimeFigureOut">
              <a:rPr lang="en-CA" smtClean="0"/>
              <a:pPr/>
              <a:t>19-05-11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4850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1" tIns="45696" rIns="91391" bIns="45696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90"/>
            <a:ext cx="5683250" cy="4224337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9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r">
              <a:defRPr sz="1200"/>
            </a:lvl1pPr>
          </a:lstStyle>
          <a:p>
            <a:fld id="{E50207D6-1AA2-4D4B-9054-870254400640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6540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14</a:t>
            </a:fld>
            <a:endParaRPr lang="en-C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15</a:t>
            </a:fld>
            <a:endParaRPr lang="en-C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16</a:t>
            </a:fld>
            <a:endParaRPr lang="en-C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20</a:t>
            </a:fld>
            <a:endParaRPr lang="en-C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21</a:t>
            </a:fld>
            <a:endParaRPr lang="en-CA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25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65610" indent="-294465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7862" indent="-235572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49006" indent="-235572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0151" indent="-235572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08BF4B0-8742-C946-BE92-B333DA913403}" type="slidenum">
              <a:rPr lang="en-US" sz="1200">
                <a:solidFill>
                  <a:prstClr val="black"/>
                </a:solidFill>
              </a:rPr>
              <a:pPr eaLnBrk="1" hangingPunct="1"/>
              <a:t>26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4850"/>
            <a:ext cx="4692650" cy="3519488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27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65610" indent="-294465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7862" indent="-235572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49006" indent="-235572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0151" indent="-235572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9129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62440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33585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004729" indent="-235572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08BF4B0-8742-C946-BE92-B333DA913403}" type="slidenum">
              <a:rPr lang="en-US" sz="1200">
                <a:solidFill>
                  <a:prstClr val="black"/>
                </a:solidFill>
              </a:rPr>
              <a:pPr eaLnBrk="1" hangingPunct="1"/>
              <a:t>28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4913" y="704850"/>
            <a:ext cx="4692650" cy="3519488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112962"/>
            <a:ext cx="8991600" cy="1470025"/>
          </a:xfrm>
        </p:spPr>
        <p:txBody>
          <a:bodyPr/>
          <a:lstStyle>
            <a:lvl1pPr>
              <a:defRPr sz="4800" b="0" spc="180" baseline="0">
                <a:latin typeface="AR ESSENCE" panose="02000000000000000000" pitchFamily="2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 i="0" spc="30" baseline="0">
                <a:effectLst/>
                <a:latin typeface="HP Simplified" panose="020B0604020204020204" pitchFamily="34" charset="0"/>
                <a:cs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158E150-32AE-46F7-82B8-31006C3805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E7101AF-2D11-40AD-A9E7-6D38D73817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7BAB84F-D8B3-4CCF-819B-3046248603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60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231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651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00201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88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15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77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9371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0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7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0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245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 b="0">
                <a:latin typeface="AR ESSENCE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>
            <a:lvl1pPr marL="457200" indent="-457200">
              <a:spcBef>
                <a:spcPts val="3600"/>
              </a:spcBef>
              <a:buFont typeface="Wingdings 2" panose="05020102010507070707" pitchFamily="18" charset="2"/>
              <a:buChar char=""/>
              <a:defRPr sz="3200" b="0" i="0" spc="30" baseline="0">
                <a:latin typeface="HP Simplified" panose="020B0604020204020204" pitchFamily="34" charset="0"/>
                <a:cs typeface="Calibri" pitchFamily="34" charset="0"/>
              </a:defRPr>
            </a:lvl1pPr>
            <a:lvl2pPr marL="966788" indent="-395288">
              <a:spcBef>
                <a:spcPts val="1200"/>
              </a:spcBef>
              <a:buFont typeface="Wingdings 2" panose="05020102010507070707" pitchFamily="18" charset="2"/>
              <a:buChar char=""/>
              <a:defRPr sz="2800" b="0" i="0" spc="30" baseline="0">
                <a:latin typeface="HP Simplified" panose="020B0604020204020204" pitchFamily="34" charset="0"/>
                <a:cs typeface="Calibri" pitchFamily="34" charset="0"/>
              </a:defRPr>
            </a:lvl2pPr>
            <a:lvl3pPr>
              <a:spcBef>
                <a:spcPts val="600"/>
              </a:spcBef>
              <a:defRPr sz="2400" b="0" i="0" spc="30" baseline="0">
                <a:latin typeface="HP Simplified" panose="020B0604020204020204" pitchFamily="34" charset="0"/>
                <a:cs typeface="Calibri" pitchFamily="34" charset="0"/>
              </a:defRPr>
            </a:lvl3pPr>
            <a:lvl4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4pPr>
            <a:lvl5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3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72081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5964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22860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274640"/>
            <a:ext cx="67056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109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083A51C-24FD-44F0-91B1-6587313B41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EBE76D8-71AB-44CE-BF7C-A1AC5A2238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64E55D5-A210-45DC-B7EF-8097ACF0D9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B454841-D190-4620-B44B-7E63186149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D5AC295-1EDB-46BA-9903-369501A4F1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83FD8B4-C984-4FB0-BC40-D067C1E86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BD45905-0FE3-4154-8707-05D89E789B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914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7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66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0" i="0" spc="150" baseline="0">
          <a:solidFill>
            <a:srgbClr val="CCFFFF"/>
          </a:solidFill>
          <a:effectLst/>
          <a:latin typeface="AR ESSENCE" panose="02000000000000000000" pitchFamily="2" charset="0"/>
          <a:ea typeface="Verdana" pitchFamily="34" charset="0"/>
          <a:cs typeface="Calibri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9pPr>
    </p:titleStyle>
    <p:bodyStyle>
      <a:lvl1pPr marL="457200" indent="-457200" algn="l" rtl="0" fontAlgn="base">
        <a:spcBef>
          <a:spcPts val="3600"/>
        </a:spcBef>
        <a:spcAft>
          <a:spcPct val="0"/>
        </a:spcAft>
        <a:buSzPct val="80000"/>
        <a:buFont typeface="Wingdings" pitchFamily="2" charset="2"/>
        <a:buChar char="q"/>
        <a:defRPr sz="3200" b="0" i="0" spc="30" baseline="0">
          <a:solidFill>
            <a:schemeClr val="tx1"/>
          </a:solidFill>
          <a:effectLst/>
          <a:latin typeface="HP Simplified" panose="020B0604020204020204" pitchFamily="34" charset="0"/>
          <a:ea typeface="+mn-ea"/>
          <a:cs typeface="Calibri" pitchFamily="34" charset="0"/>
        </a:defRPr>
      </a:lvl1pPr>
      <a:lvl2pPr marL="966788" indent="-395288" algn="l" rtl="0" fontAlgn="base">
        <a:spcBef>
          <a:spcPts val="1200"/>
        </a:spcBef>
        <a:spcAft>
          <a:spcPct val="0"/>
        </a:spcAft>
        <a:buFont typeface="Wingdings" pitchFamily="2" charset="2"/>
        <a:buChar char="§"/>
        <a:defRPr sz="28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2pPr>
      <a:lvl3pPr marL="1423988" indent="-342900" algn="l" rtl="0" fontAlgn="base">
        <a:spcBef>
          <a:spcPts val="600"/>
        </a:spcBef>
        <a:spcAft>
          <a:spcPct val="0"/>
        </a:spcAft>
        <a:buChar char="•"/>
        <a:defRPr sz="24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3pPr>
      <a:lvl4pPr marL="1766888" indent="-228600" algn="l" rtl="0" fontAlgn="base">
        <a:spcBef>
          <a:spcPct val="20000"/>
        </a:spcBef>
        <a:spcAft>
          <a:spcPct val="0"/>
        </a:spcAft>
        <a:buChar char="–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4pPr>
      <a:lvl5pPr marL="2109788" indent="-228600" algn="l" rtl="0" fontAlgn="base">
        <a:spcBef>
          <a:spcPct val="20000"/>
        </a:spcBef>
        <a:spcAft>
          <a:spcPct val="0"/>
        </a:spcAft>
        <a:buChar char="»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5pPr>
      <a:lvl6pPr marL="25669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30241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813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9385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600201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62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u="sng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 u="sng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 u="sng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 u="sng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 u="sng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 u="sng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 u="sng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 u="sng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 u="sng">
          <a:solidFill>
            <a:schemeClr val="bg1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bg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4.jp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5.jp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835594"/>
            <a:ext cx="9144000" cy="727006"/>
          </a:xfrm>
        </p:spPr>
        <p:txBody>
          <a:bodyPr/>
          <a:lstStyle/>
          <a:p>
            <a:r>
              <a:rPr lang="en-US" b="1" spc="0" dirty="0">
                <a:solidFill>
                  <a:srgbClr val="FFFFC9"/>
                </a:solidFill>
                <a:latin typeface="Pare" panose="00000400000000000000" pitchFamily="2" charset="0"/>
              </a:rPr>
              <a:t>3</a:t>
            </a:r>
            <a:r>
              <a:rPr lang="en-US" b="1" spc="0" dirty="0" smtClean="0">
                <a:solidFill>
                  <a:srgbClr val="FFFFC9"/>
                </a:solidFill>
                <a:latin typeface="Pare" panose="00000400000000000000" pitchFamily="2" charset="0"/>
              </a:rPr>
              <a:t>. Temperance</a:t>
            </a:r>
            <a:br>
              <a:rPr lang="en-US" b="1" spc="0" dirty="0" smtClean="0">
                <a:solidFill>
                  <a:srgbClr val="FFFFC9"/>
                </a:solidFill>
                <a:latin typeface="Pare" panose="00000400000000000000" pitchFamily="2" charset="0"/>
              </a:rPr>
            </a:br>
            <a:r>
              <a:rPr lang="en-US" sz="3200" b="1" spc="0" dirty="0" smtClean="0">
                <a:solidFill>
                  <a:srgbClr val="FFFFC9"/>
                </a:solidFill>
                <a:latin typeface="Pare" panose="00000400000000000000" pitchFamily="2" charset="0"/>
              </a:rPr>
              <a:t>The Hidden, Crucial Virtue</a:t>
            </a:r>
            <a:endParaRPr lang="en-US" b="1" spc="0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7200" y="609600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800" kern="0" spc="100" dirty="0" smtClean="0">
                <a:latin typeface="HP Simplified" panose="020B0604020204020204" pitchFamily="34" charset="0"/>
              </a:rPr>
              <a:t>1 Timothy 6</a:t>
            </a:r>
            <a:r>
              <a:rPr lang="en-US" sz="2800" kern="0" spc="100" dirty="0" smtClean="0">
                <a:latin typeface="HP Simplified" panose="020B0604020204020204" pitchFamily="34" charset="0"/>
              </a:rPr>
              <a:t>:3-11, 17</a:t>
            </a:r>
            <a:r>
              <a:rPr lang="en-US" sz="2800" kern="0" spc="100" dirty="0" smtClean="0">
                <a:latin typeface="HP Simplified" panose="020B0604020204020204" pitchFamily="34" charset="0"/>
              </a:rPr>
              <a:t>-</a:t>
            </a:r>
            <a:r>
              <a:rPr lang="en-US" sz="2800" kern="0" spc="100" dirty="0" smtClean="0">
                <a:latin typeface="HP Simplified" panose="020B0604020204020204" pitchFamily="34" charset="0"/>
              </a:rPr>
              <a:t>19</a:t>
            </a:r>
            <a:r>
              <a:rPr lang="en-US" sz="2800" kern="0" spc="100" dirty="0">
                <a:latin typeface="HP Simplified" panose="020B0604020204020204" pitchFamily="34" charset="0"/>
              </a:rPr>
              <a:t> </a:t>
            </a:r>
            <a:r>
              <a:rPr lang="en-US" sz="2800" kern="0" spc="100" dirty="0" smtClean="0">
                <a:latin typeface="HP Simplified" panose="020B0604020204020204" pitchFamily="34" charset="0"/>
              </a:rPr>
              <a:t>(</a:t>
            </a:r>
            <a:r>
              <a:rPr lang="en-US" sz="2800" kern="0" spc="100" dirty="0" smtClean="0">
                <a:latin typeface="HP Simplified" panose="020B0604020204020204" pitchFamily="34" charset="0"/>
              </a:rPr>
              <a:t>p. 1100)</a:t>
            </a:r>
            <a:endParaRPr lang="en-US" sz="2800" kern="0" spc="100" dirty="0">
              <a:latin typeface="HP Simplified" panose="020B0604020204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525963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sz="3000" dirty="0" smtClean="0"/>
              <a:t>Path from slavery to sin to freedom</a:t>
            </a:r>
          </a:p>
          <a:p>
            <a:pPr>
              <a:spcBef>
                <a:spcPts val="2400"/>
              </a:spcBef>
            </a:pPr>
            <a:r>
              <a:rPr lang="en-US" sz="3000" dirty="0" smtClean="0"/>
              <a:t>Path to relationship and community</a:t>
            </a:r>
          </a:p>
          <a:p>
            <a:pPr>
              <a:spcBef>
                <a:spcPts val="2400"/>
              </a:spcBef>
            </a:pPr>
            <a:r>
              <a:rPr lang="en-US" sz="3000" dirty="0" smtClean="0"/>
              <a:t>Path to becoming like Christ, restored to the image of God</a:t>
            </a:r>
            <a:endParaRPr lang="en-US" sz="3000" dirty="0" smtClean="0"/>
          </a:p>
          <a:p>
            <a:pPr>
              <a:spcBef>
                <a:spcPts val="2400"/>
              </a:spcBef>
            </a:pPr>
            <a:endParaRPr lang="en-US" sz="3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FFC9"/>
                </a:solidFill>
                <a:latin typeface="Pare" panose="00000400000000000000" pitchFamily="2" charset="0"/>
              </a:rPr>
              <a:t>Why?</a:t>
            </a:r>
            <a:endParaRPr lang="en-CA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408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  <p:bldLst>
      <p:bldP spid="9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4191000" cy="4525963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800" dirty="0" smtClean="0"/>
              <a:t>Lust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Greed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Gluttony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Apathy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Envy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Anger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Pride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400" dirty="0" smtClean="0">
                <a:solidFill>
                  <a:srgbClr val="FFFFC9"/>
                </a:solidFill>
                <a:latin typeface="Pare" panose="00000400000000000000" pitchFamily="2" charset="0"/>
              </a:rPr>
              <a:t>Sin &amp; Virtue</a:t>
            </a:r>
            <a:endParaRPr lang="en-CA" sz="4400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 txBox="1">
            <a:spLocks/>
          </p:cNvSpPr>
          <p:nvPr/>
        </p:nvSpPr>
        <p:spPr bwMode="auto">
          <a:xfrm>
            <a:off x="4572000" y="1600200"/>
            <a:ext cx="4876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fontAlgn="base">
              <a:spcBef>
                <a:spcPts val="3600"/>
              </a:spcBef>
              <a:spcAft>
                <a:spcPct val="0"/>
              </a:spcAft>
              <a:buSzPct val="80000"/>
              <a:buFont typeface="Wingdings 2" panose="05020102010507070707" pitchFamily="18" charset="2"/>
              <a:buChar char=""/>
              <a:defRPr sz="32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ea typeface="+mn-ea"/>
                <a:cs typeface="Calibri" pitchFamily="34" charset="0"/>
              </a:defRPr>
            </a:lvl1pPr>
            <a:lvl2pPr marL="966788" indent="-395288" algn="l" rtl="0" fontAlgn="base">
              <a:spcBef>
                <a:spcPts val="1200"/>
              </a:spcBef>
              <a:spcAft>
                <a:spcPct val="0"/>
              </a:spcAft>
              <a:buFont typeface="Wingdings 2" panose="05020102010507070707" pitchFamily="18" charset="2"/>
              <a:buChar char=""/>
              <a:defRPr sz="28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cs typeface="Calibri" pitchFamily="34" charset="0"/>
              </a:defRPr>
            </a:lvl2pPr>
            <a:lvl3pPr marL="1423988" indent="-342900" algn="l" rtl="0" fontAlgn="base">
              <a:spcBef>
                <a:spcPts val="600"/>
              </a:spcBef>
              <a:spcAft>
                <a:spcPct val="0"/>
              </a:spcAft>
              <a:buChar char="•"/>
              <a:defRPr sz="24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cs typeface="Calibri" pitchFamily="34" charset="0"/>
              </a:defRPr>
            </a:lvl3pPr>
            <a:lvl4pPr marL="1766888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cs typeface="Calibri" pitchFamily="34" charset="0"/>
              </a:defRPr>
            </a:lvl4pPr>
            <a:lvl5pPr marL="21097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cs typeface="Calibri" pitchFamily="34" charset="0"/>
              </a:defRPr>
            </a:lvl5pPr>
            <a:lvl6pPr marL="25669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30241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813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9385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en-US" sz="2800" dirty="0" smtClean="0"/>
              <a:t>Chastity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Generosity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Temperance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Diligence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Kindness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Patience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Humility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24492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  <p:bldLst>
      <p:bldP spid="9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/>
      <p:bldP spid="5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41638"/>
            <a:ext cx="9144000" cy="944562"/>
          </a:xfrm>
        </p:spPr>
        <p:txBody>
          <a:bodyPr/>
          <a:lstStyle/>
          <a:p>
            <a:r>
              <a:rPr lang="en-CA" dirty="0" smtClean="0">
                <a:solidFill>
                  <a:srgbClr val="FFFFC9"/>
                </a:solidFill>
                <a:latin typeface="Pare" panose="00000400000000000000" pitchFamily="2" charset="0"/>
              </a:rPr>
              <a:t>1. Understanding Temperance</a:t>
            </a:r>
            <a:br>
              <a:rPr lang="en-CA" dirty="0" smtClean="0">
                <a:solidFill>
                  <a:srgbClr val="FFFFC9"/>
                </a:solidFill>
                <a:latin typeface="Pare" panose="00000400000000000000" pitchFamily="2" charset="0"/>
              </a:rPr>
            </a:br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/>
            </a:r>
            <a:b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</a:br>
            <a:r>
              <a:rPr lang="en-CA" sz="3600" dirty="0" smtClean="0">
                <a:solidFill>
                  <a:schemeClr val="tx1"/>
                </a:solidFill>
                <a:latin typeface="Pare" panose="00000400000000000000" pitchFamily="2" charset="0"/>
              </a:rPr>
              <a:t>“Going the right length”</a:t>
            </a:r>
            <a:endParaRPr lang="en-CA" dirty="0">
              <a:solidFill>
                <a:schemeClr val="tx1"/>
              </a:solidFill>
              <a:latin typeface="Par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100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525963"/>
          </a:xfrm>
        </p:spPr>
        <p:txBody>
          <a:bodyPr/>
          <a:lstStyle/>
          <a:p>
            <a:r>
              <a:rPr lang="en-US" sz="3000" dirty="0" smtClean="0"/>
              <a:t>“Temperance </a:t>
            </a:r>
            <a:r>
              <a:rPr lang="en-US" sz="3000" dirty="0"/>
              <a:t>is the moral virtue that moderates the attractions of pleasures and provides balance… it ensures the will’s mastery over instincts and keeps desires within the limits of what is </a:t>
            </a:r>
            <a:r>
              <a:rPr lang="en-US" sz="3000" dirty="0" err="1"/>
              <a:t>honourable</a:t>
            </a:r>
            <a:r>
              <a:rPr lang="en-US" sz="3000" dirty="0"/>
              <a:t>… in the New Testament it is called </a:t>
            </a:r>
            <a:r>
              <a:rPr lang="en-US" sz="3000" dirty="0" smtClean="0"/>
              <a:t>‘moderation’ </a:t>
            </a:r>
            <a:r>
              <a:rPr lang="en-US" sz="3000" dirty="0"/>
              <a:t>or </a:t>
            </a:r>
            <a:r>
              <a:rPr lang="en-US" sz="3000" dirty="0" smtClean="0"/>
              <a:t>‘sobriety’”</a:t>
            </a:r>
          </a:p>
          <a:p>
            <a:pPr marL="0" indent="0">
              <a:buNone/>
            </a:pPr>
            <a:r>
              <a:rPr lang="en-US" sz="3000" dirty="0"/>
              <a:t>	</a:t>
            </a:r>
            <a:r>
              <a:rPr lang="en-US" sz="3000" dirty="0" smtClean="0"/>
              <a:t>- </a:t>
            </a:r>
            <a:r>
              <a:rPr lang="en-US" sz="3000" i="1" dirty="0" smtClean="0"/>
              <a:t>Catechism (Christian Instruction)</a:t>
            </a:r>
            <a:endParaRPr lang="en-US" sz="3000" i="1" dirty="0" smtClean="0"/>
          </a:p>
          <a:p>
            <a:endParaRPr lang="en-US" sz="3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FFC9"/>
                </a:solidFill>
                <a:latin typeface="Pare" panose="00000400000000000000" pitchFamily="2" charset="0"/>
              </a:rPr>
              <a:t>Understanding Temperance</a:t>
            </a:r>
            <a:endParaRPr lang="en-CA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935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  <p:bldLst>
      <p:bldP spid="9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20000" cy="1249362"/>
          </a:xfrm>
        </p:spPr>
        <p:txBody>
          <a:bodyPr/>
          <a:lstStyle/>
          <a:p>
            <a:r>
              <a:rPr lang="en-US" sz="4400" dirty="0" smtClean="0">
                <a:solidFill>
                  <a:srgbClr val="FFFFC9"/>
                </a:solidFill>
                <a:latin typeface="Pare" panose="00000400000000000000" pitchFamily="2" charset="0"/>
              </a:rPr>
              <a:t>Paul’s “No” List</a:t>
            </a:r>
            <a:endParaRPr lang="en-US" sz="4400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763000" cy="5029200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sz="3000" dirty="0" smtClean="0"/>
              <a:t>“U</a:t>
            </a:r>
            <a:r>
              <a:rPr lang="en-US" sz="3000" dirty="0" smtClean="0"/>
              <a:t>nhealthy cravings... which produces envy, dissension... </a:t>
            </a:r>
            <a:r>
              <a:rPr lang="en-US" sz="3000" dirty="0"/>
              <a:t>c</a:t>
            </a:r>
            <a:r>
              <a:rPr lang="en-US" sz="3000" dirty="0" smtClean="0"/>
              <a:t>onstant friction among people” (6:4)</a:t>
            </a:r>
          </a:p>
          <a:p>
            <a:pPr>
              <a:spcBef>
                <a:spcPts val="2400"/>
              </a:spcBef>
            </a:pPr>
            <a:r>
              <a:rPr lang="en-US" sz="3000" dirty="0" smtClean="0"/>
              <a:t>“...many senseless and harmful desires that plunge people into ruin...” (6:9)</a:t>
            </a:r>
          </a:p>
          <a:p>
            <a:pPr>
              <a:spcBef>
                <a:spcPts val="2400"/>
              </a:spcBef>
            </a:pPr>
            <a:r>
              <a:rPr lang="en-US" sz="3000" dirty="0" smtClean="0"/>
              <a:t>“...t</a:t>
            </a:r>
            <a:r>
              <a:rPr lang="en-US" sz="3000" dirty="0" smtClean="0"/>
              <a:t>hrough this craving [love of money] some have wandered away from the faith” (6:10)</a:t>
            </a:r>
          </a:p>
          <a:p>
            <a:pPr>
              <a:spcBef>
                <a:spcPts val="2400"/>
              </a:spcBef>
            </a:pPr>
            <a:r>
              <a:rPr lang="en-US" sz="3000" dirty="0" smtClean="0"/>
              <a:t>Etc...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117973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20000" cy="1249362"/>
          </a:xfrm>
        </p:spPr>
        <p:txBody>
          <a:bodyPr/>
          <a:lstStyle/>
          <a:p>
            <a:r>
              <a:rPr lang="en-US" sz="4400" dirty="0" smtClean="0">
                <a:solidFill>
                  <a:srgbClr val="FFFFC9"/>
                </a:solidFill>
                <a:latin typeface="Pare" panose="00000400000000000000" pitchFamily="2" charset="0"/>
              </a:rPr>
              <a:t>Paul’s “No” List</a:t>
            </a:r>
            <a:endParaRPr lang="en-US" sz="4400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763000" cy="5029200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sz="3000" dirty="0" smtClean="0"/>
              <a:t>“</a:t>
            </a:r>
            <a:r>
              <a:rPr lang="en-US" sz="3000" u="sng" dirty="0" smtClean="0"/>
              <a:t>U</a:t>
            </a:r>
            <a:r>
              <a:rPr lang="en-US" sz="3000" u="sng" dirty="0" smtClean="0"/>
              <a:t>nhealthy cravings</a:t>
            </a:r>
            <a:r>
              <a:rPr lang="en-US" sz="3000" dirty="0" smtClean="0"/>
              <a:t>... which produces envy, dissension... </a:t>
            </a:r>
            <a:r>
              <a:rPr lang="en-US" sz="3000" dirty="0"/>
              <a:t>c</a:t>
            </a:r>
            <a:r>
              <a:rPr lang="en-US" sz="3000" dirty="0" smtClean="0"/>
              <a:t>onstant friction among people” (6:4)</a:t>
            </a:r>
          </a:p>
          <a:p>
            <a:pPr>
              <a:spcBef>
                <a:spcPts val="2400"/>
              </a:spcBef>
            </a:pPr>
            <a:r>
              <a:rPr lang="en-US" sz="3000" dirty="0" smtClean="0"/>
              <a:t>“...</a:t>
            </a:r>
            <a:r>
              <a:rPr lang="en-US" sz="3000" u="sng" dirty="0" smtClean="0"/>
              <a:t>many senseless and harmful desires </a:t>
            </a:r>
            <a:r>
              <a:rPr lang="en-US" sz="3000" dirty="0" smtClean="0"/>
              <a:t>that plunge people into ruin...” (6:9)</a:t>
            </a:r>
          </a:p>
          <a:p>
            <a:pPr>
              <a:spcBef>
                <a:spcPts val="2400"/>
              </a:spcBef>
            </a:pPr>
            <a:r>
              <a:rPr lang="en-US" sz="3000" dirty="0" smtClean="0"/>
              <a:t>“...t</a:t>
            </a:r>
            <a:r>
              <a:rPr lang="en-US" sz="3000" dirty="0" smtClean="0"/>
              <a:t>hrough this </a:t>
            </a:r>
            <a:r>
              <a:rPr lang="en-US" sz="3000" u="sng" dirty="0" smtClean="0"/>
              <a:t>craving [love of money] </a:t>
            </a:r>
            <a:r>
              <a:rPr lang="en-US" sz="3000" dirty="0" smtClean="0"/>
              <a:t>some have wandered away from the faith” (6:10)</a:t>
            </a:r>
          </a:p>
          <a:p>
            <a:pPr>
              <a:spcBef>
                <a:spcPts val="2400"/>
              </a:spcBef>
            </a:pPr>
            <a:r>
              <a:rPr lang="en-US" sz="3000" dirty="0" smtClean="0"/>
              <a:t>Etc...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807571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  <p:bldLst>
      <p:bldP spid="2" grpId="0"/>
      <p:bldP spid="3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20000" cy="1249362"/>
          </a:xfrm>
        </p:spPr>
        <p:txBody>
          <a:bodyPr/>
          <a:lstStyle/>
          <a:p>
            <a:r>
              <a:rPr lang="en-US" sz="4400" dirty="0" smtClean="0">
                <a:solidFill>
                  <a:srgbClr val="FFFFC9"/>
                </a:solidFill>
                <a:latin typeface="Pare" panose="00000400000000000000" pitchFamily="2" charset="0"/>
              </a:rPr>
              <a:t>Paul’s “Yes” List</a:t>
            </a:r>
            <a:endParaRPr lang="en-US" sz="4400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763000" cy="5029200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CA" sz="3000" dirty="0" smtClean="0"/>
              <a:t>“but godliness with contentment is great gain” (6:6)</a:t>
            </a:r>
          </a:p>
          <a:p>
            <a:pPr>
              <a:spcBef>
                <a:spcPts val="2400"/>
              </a:spcBef>
            </a:pPr>
            <a:r>
              <a:rPr lang="en-CA" sz="3000" dirty="0" smtClean="0"/>
              <a:t>“Flee these things... </a:t>
            </a:r>
            <a:r>
              <a:rPr lang="en-US" sz="3000" dirty="0"/>
              <a:t>p</a:t>
            </a:r>
            <a:r>
              <a:rPr lang="en-CA" sz="3000" dirty="0" err="1" smtClean="0"/>
              <a:t>ursue</a:t>
            </a:r>
            <a:r>
              <a:rPr lang="en-CA" sz="3000" dirty="0" smtClean="0"/>
              <a:t> righteousness, godliness, faith, love, steadfastness, gentleness...” (6:11)</a:t>
            </a:r>
          </a:p>
          <a:p>
            <a:pPr>
              <a:spcBef>
                <a:spcPts val="2400"/>
              </a:spcBef>
            </a:pPr>
            <a:r>
              <a:rPr lang="en-CA" sz="3000" dirty="0" smtClean="0"/>
              <a:t>“do good, be rich in good works, be generous... </a:t>
            </a:r>
            <a:r>
              <a:rPr lang="en-US" sz="3000" dirty="0"/>
              <a:t>s</a:t>
            </a:r>
            <a:r>
              <a:rPr lang="en-CA" sz="3000" dirty="0" smtClean="0"/>
              <a:t>o that they may take hold of that which is truly life” (6:18)</a:t>
            </a:r>
          </a:p>
          <a:p>
            <a:pPr>
              <a:spcBef>
                <a:spcPts val="2400"/>
              </a:spcBef>
            </a:pPr>
            <a:r>
              <a:rPr lang="en-CA" sz="3000" dirty="0" smtClean="0"/>
              <a:t>Etc..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988428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r>
              <a:rPr lang="en-US" sz="3000" dirty="0" smtClean="0"/>
              <a:t>Denial of desire or emotions</a:t>
            </a:r>
          </a:p>
          <a:p>
            <a:r>
              <a:rPr lang="en-US" sz="3000" dirty="0" smtClean="0"/>
              <a:t>Temperance isn’t very noticeable</a:t>
            </a:r>
          </a:p>
          <a:p>
            <a:r>
              <a:rPr lang="en-US" sz="3000" dirty="0" smtClean="0"/>
              <a:t>Lack of temperance is known as gluttony</a:t>
            </a:r>
            <a:endParaRPr lang="en-US" sz="3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FFC9"/>
                </a:solidFill>
                <a:latin typeface="Pare" panose="00000400000000000000" pitchFamily="2" charset="0"/>
              </a:rPr>
              <a:t>Temperance isn’t:</a:t>
            </a:r>
            <a:endParaRPr lang="en-CA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10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1" build="p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41638"/>
            <a:ext cx="9144000" cy="944562"/>
          </a:xfrm>
        </p:spPr>
        <p:txBody>
          <a:bodyPr/>
          <a:lstStyle/>
          <a:p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>2</a:t>
            </a:r>
            <a:r>
              <a:rPr lang="en-CA" dirty="0" smtClean="0">
                <a:solidFill>
                  <a:srgbClr val="FFFFC9"/>
                </a:solidFill>
                <a:latin typeface="Pare" panose="00000400000000000000" pitchFamily="2" charset="0"/>
              </a:rPr>
              <a:t>. Dangers of Gluttony</a:t>
            </a:r>
            <a:br>
              <a:rPr lang="en-CA" dirty="0" smtClean="0">
                <a:solidFill>
                  <a:srgbClr val="FFFFC9"/>
                </a:solidFill>
                <a:latin typeface="Pare" panose="00000400000000000000" pitchFamily="2" charset="0"/>
              </a:rPr>
            </a:br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/>
            </a:r>
            <a:b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</a:br>
            <a:r>
              <a:rPr lang="en-CA" sz="3600" dirty="0" smtClean="0">
                <a:solidFill>
                  <a:schemeClr val="tx1"/>
                </a:solidFill>
                <a:latin typeface="Pare" panose="00000400000000000000" pitchFamily="2" charset="0"/>
              </a:rPr>
              <a:t>“</a:t>
            </a:r>
            <a:r>
              <a:rPr lang="en-US" sz="3600" dirty="0">
                <a:solidFill>
                  <a:schemeClr val="tx1"/>
                </a:solidFill>
                <a:latin typeface="Pare" panose="00000400000000000000" pitchFamily="2" charset="0"/>
              </a:rPr>
              <a:t>Emphasizes personal indulgence</a:t>
            </a:r>
            <a:r>
              <a:rPr lang="en-CA" sz="3600" dirty="0" smtClean="0">
                <a:solidFill>
                  <a:schemeClr val="tx1"/>
                </a:solidFill>
                <a:latin typeface="Pare" panose="00000400000000000000" pitchFamily="2" charset="0"/>
              </a:rPr>
              <a:t>”</a:t>
            </a:r>
            <a:endParaRPr lang="en-CA" dirty="0">
              <a:solidFill>
                <a:schemeClr val="tx1"/>
              </a:solidFill>
              <a:latin typeface="Par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771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r>
              <a:rPr lang="en-US" sz="3000" dirty="0" smtClean="0"/>
              <a:t>Emphasizes </a:t>
            </a:r>
            <a:r>
              <a:rPr lang="en-US" sz="3000" dirty="0"/>
              <a:t>personal indulgence: doing, getting, having what I want</a:t>
            </a:r>
            <a:endParaRPr lang="en-US" sz="3000" dirty="0" smtClean="0"/>
          </a:p>
          <a:p>
            <a:r>
              <a:rPr lang="en-US" sz="3000" dirty="0" smtClean="0"/>
              <a:t>God’s </a:t>
            </a:r>
            <a:r>
              <a:rPr lang="en-US" sz="3000" dirty="0"/>
              <a:t>gift of food dominates </a:t>
            </a:r>
            <a:r>
              <a:rPr lang="en-US" sz="3000" dirty="0" smtClean="0"/>
              <a:t>us</a:t>
            </a:r>
            <a:endParaRPr lang="en-US" sz="3000" dirty="0"/>
          </a:p>
          <a:p>
            <a:r>
              <a:rPr lang="en-US" sz="3000" dirty="0" smtClean="0"/>
              <a:t>God’s </a:t>
            </a:r>
            <a:r>
              <a:rPr lang="en-US" sz="3000" dirty="0"/>
              <a:t>gift </a:t>
            </a:r>
            <a:r>
              <a:rPr lang="en-US" sz="3000" dirty="0" smtClean="0"/>
              <a:t>of _____ dominates us</a:t>
            </a:r>
            <a:endParaRPr lang="en-US" sz="3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FFC9"/>
                </a:solidFill>
                <a:latin typeface="Pare" panose="00000400000000000000" pitchFamily="2" charset="0"/>
              </a:rPr>
              <a:t>Dangers of Gluttony</a:t>
            </a:r>
            <a:endParaRPr lang="en-CA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426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1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800" dirty="0" smtClean="0"/>
              <a:t>Lust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Greed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Gluttony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Apathy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Envy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Anger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Pride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9ACC455E-A4FE-45C2-A0A2-01A2DE85786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595" b="45119"/>
          <a:stretch/>
        </p:blipFill>
        <p:spPr>
          <a:xfrm>
            <a:off x="76200" y="457200"/>
            <a:ext cx="9005643" cy="100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397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1" build="p"/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20000" cy="1249362"/>
          </a:xfrm>
        </p:spPr>
        <p:txBody>
          <a:bodyPr/>
          <a:lstStyle/>
          <a:p>
            <a:r>
              <a:rPr lang="en-US" sz="4400" dirty="0" smtClean="0">
                <a:solidFill>
                  <a:srgbClr val="FFFFC9"/>
                </a:solidFill>
                <a:latin typeface="Pare" panose="00000400000000000000" pitchFamily="2" charset="0"/>
              </a:rPr>
              <a:t>Paul’s “Yes” List</a:t>
            </a:r>
            <a:endParaRPr lang="en-US" sz="4400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763000" cy="5029200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CA" sz="3000" dirty="0" smtClean="0"/>
              <a:t>“but godliness with contentment is great gain” (6:6)</a:t>
            </a:r>
          </a:p>
          <a:p>
            <a:pPr>
              <a:spcBef>
                <a:spcPts val="2400"/>
              </a:spcBef>
            </a:pPr>
            <a:r>
              <a:rPr lang="en-CA" sz="3000" dirty="0" smtClean="0"/>
              <a:t>“Flee these things... </a:t>
            </a:r>
            <a:r>
              <a:rPr lang="en-US" sz="3000" dirty="0"/>
              <a:t>p</a:t>
            </a:r>
            <a:r>
              <a:rPr lang="en-CA" sz="3000" dirty="0" err="1" smtClean="0"/>
              <a:t>ursue</a:t>
            </a:r>
            <a:r>
              <a:rPr lang="en-CA" sz="3000" dirty="0" smtClean="0"/>
              <a:t> righteousness, godliness, faith, love, steadfastness, gentleness...” (6:11)</a:t>
            </a:r>
          </a:p>
          <a:p>
            <a:pPr>
              <a:spcBef>
                <a:spcPts val="2400"/>
              </a:spcBef>
            </a:pPr>
            <a:r>
              <a:rPr lang="en-CA" sz="3000" dirty="0" smtClean="0"/>
              <a:t>“do good, be rich in good works, be generous and ready to share... </a:t>
            </a:r>
            <a:r>
              <a:rPr lang="en-US" sz="3000" dirty="0" smtClean="0"/>
              <a:t>S</a:t>
            </a:r>
            <a:r>
              <a:rPr lang="en-CA" sz="3000" dirty="0" smtClean="0"/>
              <a:t>o that they may take hold of that which is truly life” (6:18)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170336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20000" cy="1249362"/>
          </a:xfrm>
        </p:spPr>
        <p:txBody>
          <a:bodyPr/>
          <a:lstStyle/>
          <a:p>
            <a:r>
              <a:rPr lang="en-US" sz="4400" dirty="0" smtClean="0">
                <a:solidFill>
                  <a:srgbClr val="FFFFC9"/>
                </a:solidFill>
                <a:latin typeface="Pare" panose="00000400000000000000" pitchFamily="2" charset="0"/>
              </a:rPr>
              <a:t>Temperance </a:t>
            </a:r>
            <a:endParaRPr lang="en-US" sz="4400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763000" cy="5029200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CA" sz="3000" dirty="0" smtClean="0"/>
              <a:t>“going the right length”</a:t>
            </a:r>
          </a:p>
          <a:p>
            <a:pPr>
              <a:spcBef>
                <a:spcPts val="2400"/>
              </a:spcBef>
            </a:pPr>
            <a:r>
              <a:rPr lang="en-CA" sz="3000" i="1" dirty="0" err="1" smtClean="0"/>
              <a:t>temparare</a:t>
            </a:r>
            <a:r>
              <a:rPr lang="en-CA" sz="3000" i="1" dirty="0" smtClean="0"/>
              <a:t> </a:t>
            </a:r>
            <a:r>
              <a:rPr lang="en-CA" sz="3000" dirty="0" smtClean="0"/>
              <a:t>(Latin) </a:t>
            </a:r>
            <a:r>
              <a:rPr lang="mr-IN" sz="3000" dirty="0" smtClean="0"/>
              <a:t>–</a:t>
            </a:r>
            <a:r>
              <a:rPr lang="en-CA" sz="3000" dirty="0" smtClean="0"/>
              <a:t> “to mix together in due proportions”</a:t>
            </a:r>
          </a:p>
        </p:txBody>
      </p:sp>
    </p:spTree>
    <p:extLst>
      <p:ext uri="{BB962C8B-B14F-4D97-AF65-F5344CB8AC3E}">
        <p14:creationId xmlns:p14="http://schemas.microsoft.com/office/powerpoint/2010/main" val="3396995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ano String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200"/>
            <a:ext cx="9144000" cy="6093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335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41638"/>
            <a:ext cx="9144000" cy="944562"/>
          </a:xfrm>
        </p:spPr>
        <p:txBody>
          <a:bodyPr/>
          <a:lstStyle/>
          <a:p>
            <a:r>
              <a:rPr lang="en-CA" dirty="0" smtClean="0">
                <a:solidFill>
                  <a:srgbClr val="FFFFC9"/>
                </a:solidFill>
                <a:latin typeface="Pare" panose="00000400000000000000" pitchFamily="2" charset="0"/>
              </a:rPr>
              <a:t>3. Temperance’s Freedom</a:t>
            </a:r>
            <a:br>
              <a:rPr lang="en-CA" dirty="0" smtClean="0">
                <a:solidFill>
                  <a:srgbClr val="FFFFC9"/>
                </a:solidFill>
                <a:latin typeface="Pare" panose="00000400000000000000" pitchFamily="2" charset="0"/>
              </a:rPr>
            </a:br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/>
            </a:r>
            <a:b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</a:br>
            <a:r>
              <a:rPr lang="en-CA" sz="3600" dirty="0" smtClean="0">
                <a:solidFill>
                  <a:schemeClr val="tx1"/>
                </a:solidFill>
                <a:latin typeface="Pare" panose="00000400000000000000" pitchFamily="2" charset="0"/>
              </a:rPr>
              <a:t>“</a:t>
            </a:r>
            <a:r>
              <a:rPr lang="en-US" sz="3600" dirty="0" smtClean="0">
                <a:solidFill>
                  <a:schemeClr val="tx1"/>
                </a:solidFill>
                <a:latin typeface="Pare" panose="00000400000000000000" pitchFamily="2" charset="0"/>
              </a:rPr>
              <a:t>Serenity of spirit...</a:t>
            </a:r>
            <a:r>
              <a:rPr lang="en-CA" sz="3600" dirty="0" smtClean="0">
                <a:solidFill>
                  <a:schemeClr val="tx1"/>
                </a:solidFill>
                <a:latin typeface="Pare" panose="00000400000000000000" pitchFamily="2" charset="0"/>
              </a:rPr>
              <a:t>”</a:t>
            </a:r>
            <a:endParaRPr lang="en-CA" dirty="0">
              <a:solidFill>
                <a:schemeClr val="tx1"/>
              </a:solidFill>
              <a:latin typeface="Par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634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r>
              <a:rPr lang="en-US" sz="3000" dirty="0" smtClean="0"/>
              <a:t>Freed from wild extremes, being enslaved by our passions</a:t>
            </a:r>
          </a:p>
          <a:p>
            <a:r>
              <a:rPr lang="en-US" sz="3000" dirty="0" smtClean="0"/>
              <a:t>Freed to </a:t>
            </a:r>
            <a:r>
              <a:rPr lang="en-US" sz="3000" dirty="0"/>
              <a:t>do “do good, be rich in good works… and taking hold of that which is truly </a:t>
            </a:r>
            <a:r>
              <a:rPr lang="en-US" sz="3000" dirty="0" smtClean="0"/>
              <a:t>life” (6:18-19)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FFC9"/>
                </a:solidFill>
                <a:latin typeface="Pare" panose="00000400000000000000" pitchFamily="2" charset="0"/>
              </a:rPr>
              <a:t>Temperance’s Freedom</a:t>
            </a:r>
            <a:endParaRPr lang="en-CA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98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1" build="p"/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41638"/>
            <a:ext cx="9144000" cy="944562"/>
          </a:xfrm>
        </p:spPr>
        <p:txBody>
          <a:bodyPr/>
          <a:lstStyle/>
          <a:p>
            <a:r>
              <a:rPr lang="en-CA" dirty="0" smtClean="0">
                <a:solidFill>
                  <a:srgbClr val="FFFFC9"/>
                </a:solidFill>
                <a:latin typeface="Pare" panose="00000400000000000000" pitchFamily="2" charset="0"/>
              </a:rPr>
              <a:t>The Temperance of Christ</a:t>
            </a:r>
            <a:endParaRPr lang="en-CA" dirty="0">
              <a:solidFill>
                <a:schemeClr val="tx1"/>
              </a:solidFill>
              <a:latin typeface="Par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784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ood engraving Crucifixion of Jesus 1866 by Gustave Doré. 805px-Gustave_Doré_-_Crucifixion_of_Jesu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76202"/>
            <a:ext cx="4800600" cy="66300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10400" y="5943600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  <a:latin typeface="Arial Narrow"/>
                <a:ea typeface="ＭＳ Ｐゴシック" charset="0"/>
                <a:cs typeface="Arial Narrow"/>
              </a:rPr>
              <a:t>Crucifixion </a:t>
            </a:r>
            <a:r>
              <a:rPr lang="en-US" sz="1600" dirty="0">
                <a:solidFill>
                  <a:srgbClr val="FFFFFF"/>
                </a:solidFill>
                <a:latin typeface="Arial Narrow"/>
                <a:ea typeface="ＭＳ Ｐゴシック" charset="0"/>
                <a:cs typeface="Arial Narrow"/>
              </a:rPr>
              <a:t>of Jesus </a:t>
            </a:r>
            <a:endParaRPr lang="en-US" sz="1600" dirty="0" smtClean="0">
              <a:solidFill>
                <a:srgbClr val="FFFFFF"/>
              </a:solidFill>
              <a:latin typeface="Arial Narrow"/>
              <a:ea typeface="ＭＳ Ｐゴシック" charset="0"/>
              <a:cs typeface="Arial Narrow"/>
            </a:endParaRPr>
          </a:p>
          <a:p>
            <a:r>
              <a:rPr lang="en-US" sz="1600" dirty="0">
                <a:solidFill>
                  <a:srgbClr val="FFFFFF"/>
                </a:solidFill>
                <a:latin typeface="Arial Narrow"/>
                <a:ea typeface="ＭＳ Ｐゴシック" charset="0"/>
                <a:cs typeface="Arial Narrow"/>
              </a:rPr>
              <a:t> </a:t>
            </a:r>
            <a:r>
              <a:rPr lang="en-US" sz="1600" dirty="0" smtClean="0">
                <a:solidFill>
                  <a:srgbClr val="FFFFFF"/>
                </a:solidFill>
                <a:latin typeface="Arial Narrow"/>
                <a:ea typeface="ＭＳ Ｐゴシック" charset="0"/>
                <a:cs typeface="Arial Narrow"/>
              </a:rPr>
              <a:t>   (</a:t>
            </a:r>
            <a:r>
              <a:rPr lang="en-US" sz="1600" dirty="0" smtClean="0">
                <a:solidFill>
                  <a:srgbClr val="FFFFFF"/>
                </a:solidFill>
                <a:latin typeface="Arial Narrow"/>
                <a:ea typeface="ＭＳ Ｐゴシック" charset="0"/>
                <a:cs typeface="Arial Narrow"/>
              </a:rPr>
              <a:t>wood engraving, </a:t>
            </a:r>
            <a:endParaRPr lang="en-US" sz="1600" dirty="0" smtClean="0">
              <a:solidFill>
                <a:srgbClr val="FFFFFF"/>
              </a:solidFill>
              <a:latin typeface="Arial Narrow"/>
              <a:ea typeface="ＭＳ Ｐゴシック" charset="0"/>
              <a:cs typeface="Arial Narrow"/>
            </a:endParaRPr>
          </a:p>
          <a:p>
            <a:r>
              <a:rPr lang="en-US" sz="1600" dirty="0" smtClean="0">
                <a:solidFill>
                  <a:srgbClr val="FFFFFF"/>
                </a:solidFill>
                <a:latin typeface="Arial Narrow"/>
                <a:ea typeface="ＭＳ Ｐゴシック" charset="0"/>
                <a:cs typeface="Arial Narrow"/>
              </a:rPr>
              <a:t>    1866 </a:t>
            </a:r>
            <a:r>
              <a:rPr lang="en-US" sz="1600" dirty="0">
                <a:solidFill>
                  <a:srgbClr val="FFFFFF"/>
                </a:solidFill>
                <a:latin typeface="Arial Narrow"/>
                <a:ea typeface="ＭＳ Ｐゴシック" charset="0"/>
                <a:cs typeface="Arial Narrow"/>
              </a:rPr>
              <a:t>by </a:t>
            </a:r>
            <a:r>
              <a:rPr lang="en-US" sz="1600" dirty="0" err="1">
                <a:solidFill>
                  <a:srgbClr val="FFFFFF"/>
                </a:solidFill>
                <a:latin typeface="Arial Narrow"/>
                <a:ea typeface="ＭＳ Ｐゴシック" charset="0"/>
                <a:cs typeface="Arial Narrow"/>
              </a:rPr>
              <a:t>Gustave</a:t>
            </a:r>
            <a:r>
              <a:rPr lang="en-US" sz="1600" dirty="0">
                <a:solidFill>
                  <a:srgbClr val="FFFFFF"/>
                </a:solidFill>
                <a:latin typeface="Arial Narrow"/>
                <a:ea typeface="ＭＳ Ｐゴシック" charset="0"/>
                <a:cs typeface="Arial Narrow"/>
              </a:rPr>
              <a:t> </a:t>
            </a:r>
            <a:r>
              <a:rPr lang="en-US" sz="1600" dirty="0" smtClean="0">
                <a:solidFill>
                  <a:srgbClr val="FFFFFF"/>
                </a:solidFill>
                <a:latin typeface="Arial Narrow"/>
                <a:ea typeface="ＭＳ Ｐゴシック" charset="0"/>
                <a:cs typeface="Arial Narrow"/>
              </a:rPr>
              <a:t>Doré)</a:t>
            </a:r>
            <a:endParaRPr lang="en-US" sz="1600" dirty="0">
              <a:solidFill>
                <a:srgbClr val="FFFFFF"/>
              </a:solidFill>
              <a:latin typeface="Arial Narrow"/>
              <a:ea typeface="ＭＳ Ｐゴシック" charset="0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242874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077200" cy="4525963"/>
          </a:xfrm>
        </p:spPr>
        <p:txBody>
          <a:bodyPr/>
          <a:lstStyle/>
          <a:p>
            <a:pPr marL="0" indent="0">
              <a:spcBef>
                <a:spcPts val="300"/>
              </a:spcBef>
              <a:buNone/>
            </a:pPr>
            <a:r>
              <a:rPr lang="en-US" sz="2200" dirty="0"/>
              <a:t>Behold my servant, whom I uphold,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200" dirty="0"/>
              <a:t>    my chosen, in whom my soul delights;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200" dirty="0"/>
              <a:t>I have put my Spirit upon him;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200" dirty="0"/>
              <a:t>    he will bring forth justice to the nations.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200" dirty="0"/>
              <a:t>He will not cry aloud or lift up his voice,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200" dirty="0"/>
              <a:t>    or make it heard in the street;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200" dirty="0"/>
              <a:t>a bruised reed he will not break,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200" dirty="0"/>
              <a:t>    and a faintly burning wick he will not quench;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200" dirty="0"/>
              <a:t>    he will faithfully bring forth justice.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200" dirty="0"/>
              <a:t>He will not grow faint or be discouraged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200" dirty="0"/>
              <a:t>    till he has established justice in the earth;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2200" dirty="0"/>
              <a:t>    and the coastlands wait for his law</a:t>
            </a:r>
            <a:r>
              <a:rPr lang="en-US" sz="2200" dirty="0" smtClean="0"/>
              <a:t>.</a:t>
            </a:r>
          </a:p>
          <a:p>
            <a:pPr marL="0" indent="0" algn="r">
              <a:spcBef>
                <a:spcPts val="300"/>
              </a:spcBef>
              <a:buNone/>
            </a:pPr>
            <a:r>
              <a:rPr lang="en-US" sz="2200" dirty="0"/>
              <a:t>	</a:t>
            </a:r>
            <a:r>
              <a:rPr lang="en-US" sz="2200" dirty="0" smtClean="0"/>
              <a:t>Isaiah 42:1-4</a:t>
            </a:r>
            <a:endParaRPr lang="en-US" sz="2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FFC9"/>
                </a:solidFill>
                <a:latin typeface="Pare" panose="00000400000000000000" pitchFamily="2" charset="0"/>
              </a:rPr>
              <a:t>Jesus Models Temperance</a:t>
            </a:r>
            <a:endParaRPr lang="en-CA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00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  <p:bldLst>
      <p:bldP spid="9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3517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800" dirty="0" smtClean="0"/>
              <a:t>Chastity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Generosity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Temperance </a:t>
            </a:r>
            <a:r>
              <a:rPr lang="en-US" sz="2800" dirty="0" smtClean="0">
                <a:solidFill>
                  <a:srgbClr val="FF0000"/>
                </a:solidFill>
              </a:rPr>
              <a:t>(You are here)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Diligence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Kindness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Patience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Humility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/>
          <a:srcRect t="34589" b="39264"/>
          <a:stretch/>
        </p:blipFill>
        <p:spPr>
          <a:xfrm>
            <a:off x="0" y="304800"/>
            <a:ext cx="9144000" cy="1195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808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1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4191000" cy="4525963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800" dirty="0" smtClean="0"/>
              <a:t>Lust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Greed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Gluttony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Apathy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Envy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Anger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Pride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400" dirty="0" smtClean="0">
                <a:solidFill>
                  <a:srgbClr val="FFFFC9"/>
                </a:solidFill>
                <a:latin typeface="Pare" panose="00000400000000000000" pitchFamily="2" charset="0"/>
              </a:rPr>
              <a:t>Sin &amp; Virtue</a:t>
            </a:r>
            <a:endParaRPr lang="en-CA" sz="4400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 txBox="1">
            <a:spLocks/>
          </p:cNvSpPr>
          <p:nvPr/>
        </p:nvSpPr>
        <p:spPr bwMode="auto">
          <a:xfrm>
            <a:off x="4572000" y="1600200"/>
            <a:ext cx="4876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fontAlgn="base">
              <a:spcBef>
                <a:spcPts val="3600"/>
              </a:spcBef>
              <a:spcAft>
                <a:spcPct val="0"/>
              </a:spcAft>
              <a:buSzPct val="80000"/>
              <a:buFont typeface="Wingdings 2" panose="05020102010507070707" pitchFamily="18" charset="2"/>
              <a:buChar char=""/>
              <a:defRPr sz="32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ea typeface="+mn-ea"/>
                <a:cs typeface="Calibri" pitchFamily="34" charset="0"/>
              </a:defRPr>
            </a:lvl1pPr>
            <a:lvl2pPr marL="966788" indent="-395288" algn="l" rtl="0" fontAlgn="base">
              <a:spcBef>
                <a:spcPts val="1200"/>
              </a:spcBef>
              <a:spcAft>
                <a:spcPct val="0"/>
              </a:spcAft>
              <a:buFont typeface="Wingdings 2" panose="05020102010507070707" pitchFamily="18" charset="2"/>
              <a:buChar char=""/>
              <a:defRPr sz="28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cs typeface="Calibri" pitchFamily="34" charset="0"/>
              </a:defRPr>
            </a:lvl2pPr>
            <a:lvl3pPr marL="1423988" indent="-342900" algn="l" rtl="0" fontAlgn="base">
              <a:spcBef>
                <a:spcPts val="600"/>
              </a:spcBef>
              <a:spcAft>
                <a:spcPct val="0"/>
              </a:spcAft>
              <a:buChar char="•"/>
              <a:defRPr sz="24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cs typeface="Calibri" pitchFamily="34" charset="0"/>
              </a:defRPr>
            </a:lvl3pPr>
            <a:lvl4pPr marL="1766888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cs typeface="Calibri" pitchFamily="34" charset="0"/>
              </a:defRPr>
            </a:lvl4pPr>
            <a:lvl5pPr marL="21097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cs typeface="Calibri" pitchFamily="34" charset="0"/>
              </a:defRPr>
            </a:lvl5pPr>
            <a:lvl6pPr marL="25669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30241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813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9385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en-US" sz="2800" dirty="0" smtClean="0"/>
              <a:t>Chastity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Generosity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Temperance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Diligence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Kindness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Patience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Humility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74386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  <p:bldLst>
      <p:bldP spid="9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/>
      <p:bldP spid="5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525963"/>
          </a:xfrm>
        </p:spPr>
        <p:txBody>
          <a:bodyPr/>
          <a:lstStyle/>
          <a:p>
            <a:r>
              <a:rPr lang="en-US" sz="3000" dirty="0" smtClean="0"/>
              <a:t>Path from slavery to sin to freedom</a:t>
            </a:r>
          </a:p>
          <a:p>
            <a:endParaRPr lang="en-US" sz="3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FFC9"/>
                </a:solidFill>
                <a:latin typeface="Pare" panose="00000400000000000000" pitchFamily="2" charset="0"/>
              </a:rPr>
              <a:t>Why?</a:t>
            </a:r>
            <a:endParaRPr lang="en-CA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280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  <p:bldLst>
      <p:bldP spid="9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4191000" cy="4525963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800" dirty="0" smtClean="0"/>
              <a:t>Lust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Greed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Gluttony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Apathy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Envy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Anger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Pride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400" dirty="0" smtClean="0">
                <a:solidFill>
                  <a:srgbClr val="FFFFC9"/>
                </a:solidFill>
                <a:latin typeface="Pare" panose="00000400000000000000" pitchFamily="2" charset="0"/>
              </a:rPr>
              <a:t>Sin &amp; Virtue</a:t>
            </a:r>
            <a:endParaRPr lang="en-CA" sz="4400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 txBox="1">
            <a:spLocks/>
          </p:cNvSpPr>
          <p:nvPr/>
        </p:nvSpPr>
        <p:spPr bwMode="auto">
          <a:xfrm>
            <a:off x="4572000" y="1600200"/>
            <a:ext cx="4876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fontAlgn="base">
              <a:spcBef>
                <a:spcPts val="3600"/>
              </a:spcBef>
              <a:spcAft>
                <a:spcPct val="0"/>
              </a:spcAft>
              <a:buSzPct val="80000"/>
              <a:buFont typeface="Wingdings 2" panose="05020102010507070707" pitchFamily="18" charset="2"/>
              <a:buChar char=""/>
              <a:defRPr sz="32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ea typeface="+mn-ea"/>
                <a:cs typeface="Calibri" pitchFamily="34" charset="0"/>
              </a:defRPr>
            </a:lvl1pPr>
            <a:lvl2pPr marL="966788" indent="-395288" algn="l" rtl="0" fontAlgn="base">
              <a:spcBef>
                <a:spcPts val="1200"/>
              </a:spcBef>
              <a:spcAft>
                <a:spcPct val="0"/>
              </a:spcAft>
              <a:buFont typeface="Wingdings 2" panose="05020102010507070707" pitchFamily="18" charset="2"/>
              <a:buChar char=""/>
              <a:defRPr sz="28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cs typeface="Calibri" pitchFamily="34" charset="0"/>
              </a:defRPr>
            </a:lvl2pPr>
            <a:lvl3pPr marL="1423988" indent="-342900" algn="l" rtl="0" fontAlgn="base">
              <a:spcBef>
                <a:spcPts val="600"/>
              </a:spcBef>
              <a:spcAft>
                <a:spcPct val="0"/>
              </a:spcAft>
              <a:buChar char="•"/>
              <a:defRPr sz="24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cs typeface="Calibri" pitchFamily="34" charset="0"/>
              </a:defRPr>
            </a:lvl3pPr>
            <a:lvl4pPr marL="1766888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cs typeface="Calibri" pitchFamily="34" charset="0"/>
              </a:defRPr>
            </a:lvl4pPr>
            <a:lvl5pPr marL="21097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cs typeface="Calibri" pitchFamily="34" charset="0"/>
              </a:defRPr>
            </a:lvl5pPr>
            <a:lvl6pPr marL="25669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30241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813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9385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en-US" sz="2800" dirty="0" smtClean="0"/>
              <a:t>Chastity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Generosity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Temperance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Diligence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Kindness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Patience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Humility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4587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  <p:bldLst>
      <p:bldP spid="9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/>
      <p:bldP spid="5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525963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sz="3000" dirty="0" smtClean="0"/>
              <a:t>Path from slavery to sin to freedom</a:t>
            </a:r>
          </a:p>
          <a:p>
            <a:pPr>
              <a:spcBef>
                <a:spcPts val="2400"/>
              </a:spcBef>
            </a:pPr>
            <a:r>
              <a:rPr lang="en-US" sz="3000" dirty="0" smtClean="0"/>
              <a:t>Path to relationship and community</a:t>
            </a:r>
          </a:p>
          <a:p>
            <a:pPr>
              <a:spcBef>
                <a:spcPts val="2400"/>
              </a:spcBef>
            </a:pPr>
            <a:endParaRPr lang="en-US" sz="3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FFC9"/>
                </a:solidFill>
                <a:latin typeface="Pare" panose="00000400000000000000" pitchFamily="2" charset="0"/>
              </a:rPr>
              <a:t>Why?</a:t>
            </a:r>
            <a:endParaRPr lang="en-CA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535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  <p:bldLst>
      <p:bldP spid="9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eatest Commandmen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81000"/>
            <a:ext cx="9144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020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4191000" cy="4525963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800" dirty="0" smtClean="0"/>
              <a:t>Lust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Greed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Gluttony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Apathy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Envy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Anger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Pride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400" dirty="0" smtClean="0">
                <a:solidFill>
                  <a:srgbClr val="FFFFC9"/>
                </a:solidFill>
                <a:latin typeface="Pare" panose="00000400000000000000" pitchFamily="2" charset="0"/>
              </a:rPr>
              <a:t>Sin &amp; Virtue</a:t>
            </a:r>
            <a:endParaRPr lang="en-CA" sz="4400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xmlns="" id="{72D18D3F-1786-4905-9D8A-23366CF3E247}"/>
              </a:ext>
            </a:extLst>
          </p:cNvPr>
          <p:cNvSpPr txBox="1">
            <a:spLocks/>
          </p:cNvSpPr>
          <p:nvPr/>
        </p:nvSpPr>
        <p:spPr bwMode="auto">
          <a:xfrm>
            <a:off x="4572000" y="1600200"/>
            <a:ext cx="4876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fontAlgn="base">
              <a:spcBef>
                <a:spcPts val="3600"/>
              </a:spcBef>
              <a:spcAft>
                <a:spcPct val="0"/>
              </a:spcAft>
              <a:buSzPct val="80000"/>
              <a:buFont typeface="Wingdings 2" panose="05020102010507070707" pitchFamily="18" charset="2"/>
              <a:buChar char=""/>
              <a:defRPr sz="32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ea typeface="+mn-ea"/>
                <a:cs typeface="Calibri" pitchFamily="34" charset="0"/>
              </a:defRPr>
            </a:lvl1pPr>
            <a:lvl2pPr marL="966788" indent="-395288" algn="l" rtl="0" fontAlgn="base">
              <a:spcBef>
                <a:spcPts val="1200"/>
              </a:spcBef>
              <a:spcAft>
                <a:spcPct val="0"/>
              </a:spcAft>
              <a:buFont typeface="Wingdings 2" panose="05020102010507070707" pitchFamily="18" charset="2"/>
              <a:buChar char=""/>
              <a:defRPr sz="28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cs typeface="Calibri" pitchFamily="34" charset="0"/>
              </a:defRPr>
            </a:lvl2pPr>
            <a:lvl3pPr marL="1423988" indent="-342900" algn="l" rtl="0" fontAlgn="base">
              <a:spcBef>
                <a:spcPts val="600"/>
              </a:spcBef>
              <a:spcAft>
                <a:spcPct val="0"/>
              </a:spcAft>
              <a:buChar char="•"/>
              <a:defRPr sz="24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cs typeface="Calibri" pitchFamily="34" charset="0"/>
              </a:defRPr>
            </a:lvl3pPr>
            <a:lvl4pPr marL="1766888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cs typeface="Calibri" pitchFamily="34" charset="0"/>
              </a:defRPr>
            </a:lvl4pPr>
            <a:lvl5pPr marL="21097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b="0" i="0" spc="30" baseline="0">
                <a:solidFill>
                  <a:schemeClr val="tx1"/>
                </a:solidFill>
                <a:effectLst/>
                <a:latin typeface="HP Simplified" panose="020B0604020204020204" pitchFamily="34" charset="0"/>
                <a:cs typeface="Calibri" pitchFamily="34" charset="0"/>
              </a:defRPr>
            </a:lvl5pPr>
            <a:lvl6pPr marL="25669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30241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813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938588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en-US" sz="2800" dirty="0" smtClean="0"/>
              <a:t>Chastity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Generosity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Temperance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Diligence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Kindness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Patience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Humility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06372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  <p:bldLst>
      <p:bldP spid="9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/>
      <p:bldP spid="5" grpId="0" build="p" bldLvl="5">
        <p:tmplLst>
          <p:tmpl lvl="1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Persia"/>
        <a:ea typeface=""/>
        <a:cs typeface="Arial"/>
      </a:majorFont>
      <a:minorFont>
        <a:latin typeface="Bangle Condense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orship Slides">
  <a:themeElements>
    <a:clrScheme name="Worship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orship Slid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Worship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ship 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ship 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ship 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ship 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ship 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ship 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ship 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ship 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ship 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ship 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ship 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20448</TotalTime>
  <Words>815</Words>
  <Application>Microsoft Macintosh PowerPoint</Application>
  <PresentationFormat>On-screen Show (4:3)</PresentationFormat>
  <Paragraphs>170</Paragraphs>
  <Slides>28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Default Design</vt:lpstr>
      <vt:lpstr>Worship Slides</vt:lpstr>
      <vt:lpstr>3. Temperance The Hidden, Crucial Virtue</vt:lpstr>
      <vt:lpstr>PowerPoint Presentation</vt:lpstr>
      <vt:lpstr>PowerPoint Presentation</vt:lpstr>
      <vt:lpstr>Sin &amp; Virtue</vt:lpstr>
      <vt:lpstr>Why?</vt:lpstr>
      <vt:lpstr>Sin &amp; Virtue</vt:lpstr>
      <vt:lpstr>Why?</vt:lpstr>
      <vt:lpstr>PowerPoint Presentation</vt:lpstr>
      <vt:lpstr>Sin &amp; Virtue</vt:lpstr>
      <vt:lpstr>Why?</vt:lpstr>
      <vt:lpstr>Sin &amp; Virtue</vt:lpstr>
      <vt:lpstr>1. Understanding Temperance  “Going the right length”</vt:lpstr>
      <vt:lpstr>Understanding Temperance</vt:lpstr>
      <vt:lpstr>Paul’s “No” List</vt:lpstr>
      <vt:lpstr>Paul’s “No” List</vt:lpstr>
      <vt:lpstr>Paul’s “Yes” List</vt:lpstr>
      <vt:lpstr>Temperance isn’t:</vt:lpstr>
      <vt:lpstr>2. Dangers of Gluttony  “Emphasizes personal indulgence”</vt:lpstr>
      <vt:lpstr>Dangers of Gluttony</vt:lpstr>
      <vt:lpstr>Paul’s “Yes” List</vt:lpstr>
      <vt:lpstr>Temperance </vt:lpstr>
      <vt:lpstr>PowerPoint Presentation</vt:lpstr>
      <vt:lpstr>3. Temperance’s Freedom  “Serenity of spirit...”</vt:lpstr>
      <vt:lpstr>Temperance’s Freedom</vt:lpstr>
      <vt:lpstr>The Temperance of Christ</vt:lpstr>
      <vt:lpstr>PowerPoint Presentation</vt:lpstr>
      <vt:lpstr>Jesus Models Temperance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“Observe the Sabbath day”</dc:title>
  <dc:creator>Geoff Chapman</dc:creator>
  <cp:lastModifiedBy>Allan TAN</cp:lastModifiedBy>
  <cp:revision>891</cp:revision>
  <cp:lastPrinted>2019-03-31T16:12:15Z</cp:lastPrinted>
  <dcterms:created xsi:type="dcterms:W3CDTF">2004-10-10T15:01:29Z</dcterms:created>
  <dcterms:modified xsi:type="dcterms:W3CDTF">2019-05-12T16:22:59Z</dcterms:modified>
</cp:coreProperties>
</file>