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7" r:id="rId3"/>
    <p:sldId id="258" r:id="rId4"/>
    <p:sldId id="276" r:id="rId5"/>
    <p:sldId id="277" r:id="rId6"/>
    <p:sldId id="278" r:id="rId7"/>
    <p:sldId id="280" r:id="rId8"/>
    <p:sldId id="269" r:id="rId9"/>
    <p:sldId id="275" r:id="rId10"/>
    <p:sldId id="281" r:id="rId11"/>
    <p:sldId id="261" r:id="rId1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56"/>
    <a:srgbClr val="9F5B00"/>
    <a:srgbClr val="BC6C00"/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FFE156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FFE156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FFE156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FFE156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9144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91762"/>
            <a:ext cx="5414211" cy="126458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Higher than Any Other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842" y="5091763"/>
            <a:ext cx="3489154" cy="126458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Hebrews 1:1-14</a:t>
            </a:r>
          </a:p>
          <a:p>
            <a:r>
              <a:rPr lang="en-US" dirty="0">
                <a:solidFill>
                  <a:schemeClr val="tx1"/>
                </a:solidFill>
              </a:rPr>
              <a:t>p. 1107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1563A-877F-A047-A878-6780E3045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13"/>
          <a:stretch/>
        </p:blipFill>
        <p:spPr>
          <a:xfrm>
            <a:off x="246647" y="0"/>
            <a:ext cx="8650705" cy="4582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4F0F7-2173-624A-BE4D-7D9D4FD98A31}"/>
              </a:ext>
            </a:extLst>
          </p:cNvPr>
          <p:cNvSpPr txBox="1"/>
          <p:nvPr/>
        </p:nvSpPr>
        <p:spPr>
          <a:xfrm>
            <a:off x="246646" y="2890391"/>
            <a:ext cx="374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600" dirty="0">
                <a:solidFill>
                  <a:schemeClr val="accent1">
                    <a:lumMod val="40000"/>
                    <a:lumOff val="60000"/>
                  </a:schemeClr>
                </a:solidFill>
                <a:latin typeface="Vogel Normal" pitchFamily="2" charset="0"/>
              </a:rPr>
              <a:t>Jesus </a:t>
            </a:r>
          </a:p>
          <a:p>
            <a:r>
              <a:rPr lang="en-US" sz="4400" b="1" spc="600" dirty="0">
                <a:solidFill>
                  <a:schemeClr val="accent1">
                    <a:lumMod val="40000"/>
                    <a:lumOff val="60000"/>
                  </a:schemeClr>
                </a:solidFill>
                <a:latin typeface="Vogel Normal" pitchFamily="2" charset="0"/>
              </a:rPr>
              <a:t>Is Supreme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FB2066-B2B7-9144-9186-79CC1BA3E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92"/>
          <a:stretch/>
        </p:blipFill>
        <p:spPr>
          <a:xfrm>
            <a:off x="3245214" y="841723"/>
            <a:ext cx="2653571" cy="2666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30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Because Jesus is Supreme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is superior to the angels in every way</a:t>
            </a:r>
          </a:p>
          <a:p>
            <a:pPr lvl="1"/>
            <a:r>
              <a:rPr lang="en-US" dirty="0"/>
              <a:t>His name is more excellent that theirs</a:t>
            </a:r>
          </a:p>
          <a:p>
            <a:pPr lvl="1"/>
            <a:r>
              <a:rPr lang="en-US" dirty="0"/>
              <a:t>He is called God’s “Son” (v 5)</a:t>
            </a:r>
          </a:p>
          <a:p>
            <a:pPr lvl="1"/>
            <a:r>
              <a:rPr lang="en-US" dirty="0"/>
              <a:t>He rules over everything (v 13)</a:t>
            </a:r>
          </a:p>
          <a:p>
            <a:pPr lvl="1"/>
            <a:r>
              <a:rPr lang="en-US" dirty="0"/>
              <a:t>Sits at God’s right hand to serve “brothers” (v 14)</a:t>
            </a:r>
          </a:p>
        </p:txBody>
      </p:sp>
    </p:spTree>
    <p:extLst>
      <p:ext uri="{BB962C8B-B14F-4D97-AF65-F5344CB8AC3E}">
        <p14:creationId xmlns:p14="http://schemas.microsoft.com/office/powerpoint/2010/main" val="158782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 – What do you love?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>
            <a:normAutofit/>
          </a:bodyPr>
          <a:lstStyle/>
          <a:p>
            <a:r>
              <a:rPr lang="en-US" dirty="0"/>
              <a:t>Evaluate our lives in light of greater reality</a:t>
            </a:r>
          </a:p>
          <a:p>
            <a:pPr lvl="1"/>
            <a:r>
              <a:rPr lang="en-US" dirty="0"/>
              <a:t>Long view, not instant gratification</a:t>
            </a:r>
          </a:p>
          <a:p>
            <a:r>
              <a:rPr lang="en-US" dirty="0"/>
              <a:t>We will “suffer” for things we want</a:t>
            </a:r>
          </a:p>
          <a:p>
            <a:pPr lvl="1"/>
            <a:r>
              <a:rPr lang="en-US" dirty="0"/>
              <a:t>What are you willing to sacrifice for?</a:t>
            </a:r>
          </a:p>
          <a:p>
            <a:r>
              <a:rPr lang="en-US" dirty="0"/>
              <a:t>Do you love Jesus?</a:t>
            </a:r>
          </a:p>
          <a:p>
            <a:pPr lvl="1"/>
            <a:r>
              <a:rPr lang="en-US" dirty="0"/>
              <a:t>Not “Romantic infatuation”</a:t>
            </a:r>
          </a:p>
          <a:p>
            <a:pPr lvl="1"/>
            <a:r>
              <a:rPr lang="en-US" dirty="0"/>
              <a:t>Follow him whatever the cost – obey  (John 14:15)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57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Loving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421313"/>
          </a:xfrm>
        </p:spPr>
        <p:txBody>
          <a:bodyPr/>
          <a:lstStyle/>
          <a:p>
            <a:r>
              <a:rPr lang="en-US" dirty="0"/>
              <a:t>Do you love Jesus?</a:t>
            </a:r>
          </a:p>
          <a:p>
            <a:pPr lvl="1"/>
            <a:r>
              <a:rPr lang="en-US" dirty="0"/>
              <a:t>Do you want to know everything about him?</a:t>
            </a:r>
          </a:p>
          <a:p>
            <a:r>
              <a:rPr lang="en-US" dirty="0"/>
              <a:t>Our 33</a:t>
            </a:r>
            <a:r>
              <a:rPr lang="en-US" baseline="30000" dirty="0"/>
              <a:t>rd</a:t>
            </a:r>
            <a:r>
              <a:rPr lang="en-US" dirty="0"/>
              <a:t> wedding anniversary</a:t>
            </a:r>
          </a:p>
          <a:p>
            <a:pPr lvl="1"/>
            <a:r>
              <a:rPr lang="en-US" dirty="0"/>
              <a:t>I know Sharon better than anyone else</a:t>
            </a:r>
          </a:p>
          <a:p>
            <a:pPr lvl="1"/>
            <a:r>
              <a:rPr lang="en-US" dirty="0"/>
              <a:t>WWSD – “What would Sharon Do?”</a:t>
            </a:r>
          </a:p>
          <a:p>
            <a:r>
              <a:rPr lang="en-US" dirty="0"/>
              <a:t>Ask me WWJD – less sure</a:t>
            </a:r>
          </a:p>
          <a:p>
            <a:pPr lvl="1"/>
            <a:r>
              <a:rPr lang="en-US" dirty="0"/>
              <a:t>I need to know him well enough to answer WWJD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Follow Whatever 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is the ultimate revelation of God</a:t>
            </a:r>
          </a:p>
          <a:p>
            <a:pPr lvl="1"/>
            <a:r>
              <a:rPr lang="en-US" dirty="0"/>
              <a:t>Writer encourages: remain true to Jesus</a:t>
            </a:r>
          </a:p>
          <a:p>
            <a:pPr lvl="1"/>
            <a:r>
              <a:rPr lang="en-US" dirty="0"/>
              <a:t>Don’t compromise with the culture</a:t>
            </a:r>
          </a:p>
          <a:p>
            <a:r>
              <a:rPr lang="en-US" dirty="0"/>
              <a:t>Christian Life: Endurance &amp; Daily Faithfulness</a:t>
            </a:r>
          </a:p>
        </p:txBody>
      </p:sp>
    </p:spTree>
    <p:extLst>
      <p:ext uri="{BB962C8B-B14F-4D97-AF65-F5344CB8AC3E}">
        <p14:creationId xmlns:p14="http://schemas.microsoft.com/office/powerpoint/2010/main" val="7376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Follow Whatever 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 Risks:</a:t>
            </a:r>
          </a:p>
          <a:p>
            <a:pPr marL="981075" lvl="2" indent="-287338"/>
            <a:r>
              <a:rPr lang="en-US" dirty="0"/>
              <a:t>Drifting away (2:1)		</a:t>
            </a:r>
          </a:p>
          <a:p>
            <a:pPr marL="981075" lvl="2" indent="-287338"/>
            <a:r>
              <a:rPr lang="en-US" dirty="0"/>
              <a:t>Turning away (3:12)</a:t>
            </a:r>
          </a:p>
          <a:p>
            <a:pPr marL="981075" lvl="2" indent="-287338"/>
            <a:r>
              <a:rPr lang="en-US" dirty="0"/>
              <a:t>Falling, perishing, falling away (4:11, 6:6)	</a:t>
            </a:r>
          </a:p>
          <a:p>
            <a:pPr marL="981075" lvl="2" indent="-287338"/>
            <a:r>
              <a:rPr lang="en-US" dirty="0"/>
              <a:t>Being Sluggish / Lazy (6:12)</a:t>
            </a:r>
          </a:p>
          <a:p>
            <a:pPr marL="981075" lvl="2" indent="-287338"/>
            <a:r>
              <a:rPr lang="en-US" dirty="0"/>
              <a:t>Abandoning one another (10:25)</a:t>
            </a:r>
          </a:p>
          <a:p>
            <a:pPr marL="981075" lvl="2" indent="-287338"/>
            <a:r>
              <a:rPr lang="en-US" dirty="0"/>
              <a:t>Hindered / entangled (12:1)	</a:t>
            </a:r>
          </a:p>
          <a:p>
            <a:pPr marL="981075" lvl="2" indent="-287338"/>
            <a:r>
              <a:rPr lang="en-US" dirty="0"/>
              <a:t>Losing strength / becoming weak (12:12)</a:t>
            </a:r>
          </a:p>
          <a:p>
            <a:pPr marL="981075" lvl="2" indent="-287338"/>
            <a:r>
              <a:rPr lang="en-US" dirty="0"/>
              <a:t>Being led astray  (13:9)</a:t>
            </a:r>
          </a:p>
        </p:txBody>
      </p:sp>
    </p:spTree>
    <p:extLst>
      <p:ext uri="{BB962C8B-B14F-4D97-AF65-F5344CB8AC3E}">
        <p14:creationId xmlns:p14="http://schemas.microsoft.com/office/powerpoint/2010/main" val="194591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Follow Whatever 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a sure Hope:</a:t>
            </a:r>
          </a:p>
          <a:p>
            <a:pPr lvl="1"/>
            <a:r>
              <a:rPr lang="en-US" dirty="0"/>
              <a:t>We are the house of God  (3:6)</a:t>
            </a:r>
          </a:p>
          <a:p>
            <a:pPr lvl="1"/>
            <a:r>
              <a:rPr lang="en-US" dirty="0"/>
              <a:t>We are heading for an eternal Rest  (4:3, 6, 11)</a:t>
            </a:r>
          </a:p>
          <a:p>
            <a:pPr lvl="1"/>
            <a:r>
              <a:rPr lang="en-US" dirty="0"/>
              <a:t>We can draw near to the throne of grace  (4:16)</a:t>
            </a:r>
          </a:p>
          <a:p>
            <a:pPr lvl="1"/>
            <a:r>
              <a:rPr lang="en-US" dirty="0"/>
              <a:t>Confident to enter the most holy place  (10:22)</a:t>
            </a:r>
          </a:p>
          <a:p>
            <a:pPr lvl="1"/>
            <a:r>
              <a:rPr lang="en-US" dirty="0"/>
              <a:t>Joyful entry into New Jerusalem  (12:22)</a:t>
            </a:r>
          </a:p>
        </p:txBody>
      </p:sp>
    </p:spTree>
    <p:extLst>
      <p:ext uri="{BB962C8B-B14F-4D97-AF65-F5344CB8AC3E}">
        <p14:creationId xmlns:p14="http://schemas.microsoft.com/office/powerpoint/2010/main" val="268914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Follow Whatever 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must endure:</a:t>
            </a:r>
          </a:p>
          <a:p>
            <a:pPr lvl="1"/>
            <a:r>
              <a:rPr lang="en-US" dirty="0"/>
              <a:t>Hold firm (3:6, 14, 4:14)</a:t>
            </a:r>
          </a:p>
          <a:p>
            <a:pPr lvl="1"/>
            <a:r>
              <a:rPr lang="en-US" dirty="0"/>
              <a:t>Persevere  (10:36)	</a:t>
            </a:r>
            <a:endParaRPr lang="en-CA" sz="2400" dirty="0"/>
          </a:p>
          <a:p>
            <a:pPr lvl="1"/>
            <a:r>
              <a:rPr lang="en-US" dirty="0"/>
              <a:t>Run the race  (12:1)</a:t>
            </a:r>
            <a:endParaRPr lang="en-CA" sz="2400" dirty="0"/>
          </a:p>
          <a:p>
            <a:pPr lvl="1"/>
            <a:r>
              <a:rPr lang="en-US" dirty="0"/>
              <a:t>Endure hardship  (12:7)</a:t>
            </a:r>
            <a:endParaRPr lang="en-CA" sz="2400" dirty="0"/>
          </a:p>
          <a:p>
            <a:pPr lvl="2"/>
            <a:r>
              <a:rPr lang="en-US" dirty="0"/>
              <a:t>Just as Jesus endured the cross  (12:2)</a:t>
            </a:r>
            <a:endParaRPr lang="en-CA" sz="2000" dirty="0"/>
          </a:p>
          <a:p>
            <a:pPr lvl="1"/>
            <a:r>
              <a:rPr lang="en-US" dirty="0"/>
              <a:t>We have an enduring home to go to  (13:14)</a:t>
            </a:r>
            <a:endParaRPr lang="en-CA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7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Follow Whatever the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uses OT </a:t>
            </a:r>
            <a:r>
              <a:rPr lang="en-US" dirty="0" err="1"/>
              <a:t>eaxamples</a:t>
            </a:r>
            <a:r>
              <a:rPr lang="en-US" dirty="0"/>
              <a:t>.  E.g.</a:t>
            </a:r>
          </a:p>
          <a:p>
            <a:pPr lvl="1"/>
            <a:r>
              <a:rPr lang="en-US" dirty="0"/>
              <a:t>Moses (Ex 2) - gave up luxurious life for the call of God (3:5)</a:t>
            </a:r>
          </a:p>
          <a:p>
            <a:pPr lvl="1"/>
            <a:r>
              <a:rPr lang="en-US" dirty="0"/>
              <a:t>Esau (Gen 25:29f)  - gave up birthright for hunger (12:16)</a:t>
            </a:r>
          </a:p>
        </p:txBody>
      </p:sp>
    </p:spTree>
    <p:extLst>
      <p:ext uri="{BB962C8B-B14F-4D97-AF65-F5344CB8AC3E}">
        <p14:creationId xmlns:p14="http://schemas.microsoft.com/office/powerpoint/2010/main" val="58665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Even through persecution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Faced persecution – some wavering (10:32-34)</a:t>
            </a:r>
          </a:p>
          <a:p>
            <a:pPr lvl="1"/>
            <a:r>
              <a:rPr lang="en-US" dirty="0"/>
              <a:t>Stand firm for a great reward. (10:35-39)</a:t>
            </a:r>
          </a:p>
          <a:p>
            <a:pPr lvl="1"/>
            <a:r>
              <a:rPr lang="en-US" dirty="0"/>
              <a:t>Christians wanted to reduce the pressure</a:t>
            </a:r>
          </a:p>
          <a:p>
            <a:pPr lvl="1"/>
            <a:r>
              <a:rPr lang="en-US" dirty="0"/>
              <a:t>They must hold firm</a:t>
            </a:r>
          </a:p>
          <a:p>
            <a:pPr lvl="1"/>
            <a:r>
              <a:rPr lang="en-US" dirty="0"/>
              <a:t>In a little while will receive their inheritance (10:37)</a:t>
            </a:r>
          </a:p>
        </p:txBody>
      </p:sp>
    </p:spTree>
    <p:extLst>
      <p:ext uri="{BB962C8B-B14F-4D97-AF65-F5344CB8AC3E}">
        <p14:creationId xmlns:p14="http://schemas.microsoft.com/office/powerpoint/2010/main" val="308815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Because Jesus is Supreme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281112"/>
          </a:xfrm>
        </p:spPr>
        <p:txBody>
          <a:bodyPr/>
          <a:lstStyle/>
          <a:p>
            <a:r>
              <a:rPr lang="en-US" dirty="0"/>
              <a:t>The identity of the Son. (v 1-3)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Heir of all things (v 2)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Through him God made the universe (v 2)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He is the radiance of God’s glory (v 3)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He is the exact representation of his being (v 3)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He sustains the universe by his word (v 3)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He made purification for sins (v 3)</a:t>
            </a:r>
          </a:p>
          <a:p>
            <a:pPr marL="1082675" lvl="1" indent="-514350">
              <a:buFont typeface="+mj-lt"/>
              <a:buAutoNum type="arabicPeriod"/>
            </a:pPr>
            <a:r>
              <a:rPr lang="en-US" dirty="0"/>
              <a:t>He sat down at God’s right hand (v 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9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576</Words>
  <Application>Microsoft Macintosh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AmsiProNarw-SemiBold</vt:lpstr>
      <vt:lpstr>Arial</vt:lpstr>
      <vt:lpstr>Calibri</vt:lpstr>
      <vt:lpstr>Merriweather Bold</vt:lpstr>
      <vt:lpstr>Tw Cen MT</vt:lpstr>
      <vt:lpstr>Vogel Normal</vt:lpstr>
      <vt:lpstr>Wingdings</vt:lpstr>
      <vt:lpstr>Wingdings 2</vt:lpstr>
      <vt:lpstr>Office Theme</vt:lpstr>
      <vt:lpstr>Higher than Any Other</vt:lpstr>
      <vt:lpstr>Loving Jesus</vt:lpstr>
      <vt:lpstr>1. Follow Whatever the Cost</vt:lpstr>
      <vt:lpstr>1. Follow Whatever the Cost</vt:lpstr>
      <vt:lpstr>1. Follow Whatever the Cost</vt:lpstr>
      <vt:lpstr>1. Follow Whatever the Cost</vt:lpstr>
      <vt:lpstr>1. Follow Whatever the Cost</vt:lpstr>
      <vt:lpstr>2. Even through persecution</vt:lpstr>
      <vt:lpstr>3. Because Jesus is Supreme</vt:lpstr>
      <vt:lpstr>1. Because Jesus is Supreme</vt:lpstr>
      <vt:lpstr>Living It – What do you love?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 &amp; Heir</dc:title>
  <dc:creator>Geoff Chapman</dc:creator>
  <cp:lastModifiedBy>Geoff Chapman</cp:lastModifiedBy>
  <cp:revision>41</cp:revision>
  <cp:lastPrinted>2020-01-26T17:32:37Z</cp:lastPrinted>
  <dcterms:created xsi:type="dcterms:W3CDTF">2020-01-05T13:33:54Z</dcterms:created>
  <dcterms:modified xsi:type="dcterms:W3CDTF">2020-03-01T17:41:52Z</dcterms:modified>
</cp:coreProperties>
</file>