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82" r:id="rId3"/>
    <p:sldId id="258" r:id="rId4"/>
    <p:sldId id="283" r:id="rId5"/>
    <p:sldId id="269" r:id="rId6"/>
    <p:sldId id="284" r:id="rId7"/>
    <p:sldId id="275" r:id="rId8"/>
    <p:sldId id="261" r:id="rId9"/>
    <p:sldId id="285" r:id="rId10"/>
    <p:sldId id="286" r:id="rId11"/>
    <p:sldId id="287" r:id="rId12"/>
  </p:sldIdLst>
  <p:sldSz cx="9144000" cy="6858000" type="screen4x3"/>
  <p:notesSz cx="7102475" cy="93884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156"/>
    <a:srgbClr val="9F5B00"/>
    <a:srgbClr val="BC6C00"/>
    <a:srgbClr val="66FFFF"/>
    <a:srgbClr val="FFFFFF"/>
    <a:srgbClr val="FFFF00"/>
    <a:srgbClr val="E7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046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4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EB94DF-BC25-2542-907F-91325134CB03}" type="datetimeFigureOut">
              <a:rPr lang="en-US" smtClean="0"/>
              <a:t>3/22/20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8275" y="1173163"/>
            <a:ext cx="4225925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518025"/>
            <a:ext cx="5683250" cy="36972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8575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725" y="8918575"/>
            <a:ext cx="3078163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1660B1-772E-BC49-94FC-1A7FFD2D70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191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5195455"/>
            <a:ext cx="5971309" cy="1487198"/>
          </a:xfrm>
        </p:spPr>
        <p:txBody>
          <a:bodyPr anchor="t">
            <a:normAutofit/>
          </a:bodyPr>
          <a:lstStyle>
            <a:lvl1pPr algn="r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82146" y="5195457"/>
            <a:ext cx="2937164" cy="1122219"/>
          </a:xfrm>
        </p:spPr>
        <p:txBody>
          <a:bodyPr>
            <a:normAutofit/>
          </a:bodyPr>
          <a:lstStyle>
            <a:lvl1pPr marL="0" indent="0" algn="r">
              <a:spcBef>
                <a:spcPts val="1200"/>
              </a:spcBef>
              <a:buNone/>
              <a:defRPr sz="2800">
                <a:latin typeface="AmsiProNarw-SemiBold" panose="020B0A060202010101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1139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after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630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AEAE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  <p:subTnLst>
                    <p:animClr clrSpc="rgb" dir="cw">
                      <p:cBhvr override="childStyle">
                        <p:cTn dur="1" fill="hold" display="0" masterRel="nextClick" afterEffect="1"/>
                        <p:tgtEl>
                          <p:spTgt spid="3"/>
                        </p:tgtEl>
                        <p:attrNameLst>
                          <p:attrName>ppt_c</p:attrName>
                        </p:attrNameLst>
                      </p:cBhvr>
                      <p:to>
                        <a:srgbClr val="EAEAEA"/>
                      </p:to>
                    </p:animClr>
                  </p:sub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611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116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11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260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40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612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668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6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9255F333-E479-4164-95BA-563F32D9E02F}" type="datetimeFigureOut">
              <a:rPr lang="en-US" smtClean="0"/>
              <a:t>3/22/20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/>
          <a:lstStyle/>
          <a:p>
            <a:fld id="{0D6C17DD-A651-4BDA-8C79-455A9FB67A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15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" y="136526"/>
            <a:ext cx="9144001" cy="10247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00163"/>
            <a:ext cx="8515351" cy="4943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A1170CC-F7EC-44D5-B8FF-704FB6C78B81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087" y="6413824"/>
            <a:ext cx="1387991" cy="375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65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rgbClr val="FFE156"/>
          </a:solidFill>
          <a:latin typeface="Merriweather Bold" panose="02060503050406030704" pitchFamily="18" charset="0"/>
          <a:ea typeface="Merriweather Bold" panose="02060503050406030704" pitchFamily="18" charset="0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100000"/>
        </a:lnSpc>
        <a:spcBef>
          <a:spcPts val="3600"/>
        </a:spcBef>
        <a:buClr>
          <a:srgbClr val="FFE156"/>
        </a:buClr>
        <a:buFont typeface="Wingdings" panose="05000000000000000000" pitchFamily="2" charset="2"/>
        <a:buChar char=""/>
        <a:defRPr sz="32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1pPr>
      <a:lvl2pPr marL="914400" indent="-346075" algn="l" defTabSz="914400" rtl="0" eaLnBrk="1" latinLnBrk="0" hangingPunct="1">
        <a:lnSpc>
          <a:spcPct val="100000"/>
        </a:lnSpc>
        <a:spcBef>
          <a:spcPts val="1800"/>
        </a:spcBef>
        <a:buClr>
          <a:srgbClr val="FFE156"/>
        </a:buClr>
        <a:buFont typeface="Wingdings 2" panose="05020102010507070707" pitchFamily="18" charset="2"/>
        <a:buChar char=""/>
        <a:defRPr sz="28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2pPr>
      <a:lvl3pPr marL="1371600" indent="-290513" algn="l" defTabSz="914400" rtl="0" eaLnBrk="1" latinLnBrk="0" hangingPunct="1">
        <a:lnSpc>
          <a:spcPct val="100000"/>
        </a:lnSpc>
        <a:spcBef>
          <a:spcPts val="900"/>
        </a:spcBef>
        <a:buClr>
          <a:srgbClr val="FFE156"/>
        </a:buClr>
        <a:buSzPct val="80000"/>
        <a:buFont typeface="Wingdings 2" panose="05020102010507070707" pitchFamily="18" charset="2"/>
        <a:buChar char=""/>
        <a:defRPr sz="24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3pPr>
      <a:lvl4pPr marL="1773238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4pPr>
      <a:lvl5pPr marL="2119313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msiProNarw-SemiBold" panose="020B0A060202010101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D743972-7DE3-6144-901B-C267A12EDE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459"/>
            <a:ext cx="9144000" cy="22855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defRPr/>
            </a:pPr>
            <a:endParaRPr lang="en-US">
              <a:solidFill>
                <a:prstClr val="white"/>
              </a:solidFill>
              <a:latin typeface="Tw Cen MT" panose="020B0602020104020603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58A84F5-05F5-634E-991A-C445D7F75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554EE55C-86C7-004D-8CE2-5F6C4ED049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478" b="-60"/>
          <a:stretch/>
        </p:blipFill>
        <p:spPr>
          <a:xfrm>
            <a:off x="9" y="-84221"/>
            <a:ext cx="9143991" cy="626272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7153C57-F235-FA42-A1C8-97A56D5460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 amt="70000"/>
          </a:blip>
          <a:srcRect l="22943" t="9908" r="20422" b="18018"/>
          <a:stretch/>
        </p:blipFill>
        <p:spPr>
          <a:xfrm>
            <a:off x="1780674" y="-169081"/>
            <a:ext cx="5046109" cy="693536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B84071C-C201-1041-8719-1A654CBAAE75}"/>
              </a:ext>
            </a:extLst>
          </p:cNvPr>
          <p:cNvSpPr txBox="1"/>
          <p:nvPr/>
        </p:nvSpPr>
        <p:spPr>
          <a:xfrm>
            <a:off x="160150" y="157811"/>
            <a:ext cx="64260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latin typeface="Vogel Normal" pitchFamily="2" charset="0"/>
              </a:rPr>
              <a:t>The Steadfast Love of God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C43582-DBAA-AB4E-8116-24B9A8C6B594}"/>
              </a:ext>
            </a:extLst>
          </p:cNvPr>
          <p:cNvSpPr/>
          <p:nvPr/>
        </p:nvSpPr>
        <p:spPr>
          <a:xfrm>
            <a:off x="2" y="5893138"/>
            <a:ext cx="9143991" cy="96486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58CC2DA-9C0D-8142-8AC9-B91432CBF9F3}"/>
              </a:ext>
            </a:extLst>
          </p:cNvPr>
          <p:cNvSpPr txBox="1">
            <a:spLocks/>
          </p:cNvSpPr>
          <p:nvPr/>
        </p:nvSpPr>
        <p:spPr>
          <a:xfrm>
            <a:off x="6586152" y="5893140"/>
            <a:ext cx="2557844" cy="9176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457200" indent="-457200" algn="l" defTabSz="914400" rtl="0" eaLnBrk="1" latinLnBrk="0" hangingPunct="1">
              <a:lnSpc>
                <a:spcPct val="100000"/>
              </a:lnSpc>
              <a:spcBef>
                <a:spcPts val="3600"/>
              </a:spcBef>
              <a:buClr>
                <a:srgbClr val="FFE156"/>
              </a:buClr>
              <a:buFont typeface="Wingdings" panose="05000000000000000000" pitchFamily="2" charset="2"/>
              <a:buChar char=""/>
              <a:defRPr sz="3200" kern="1200">
                <a:solidFill>
                  <a:schemeClr val="bg1"/>
                </a:solidFill>
                <a:latin typeface="AmsiProNarw-SemiBold" panose="020B0A06020201010104" pitchFamily="34" charset="0"/>
                <a:ea typeface="+mn-ea"/>
                <a:cs typeface="+mn-cs"/>
              </a:defRPr>
            </a:lvl1pPr>
            <a:lvl2pPr marL="914400" indent="-346075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Clr>
                <a:srgbClr val="FFE156"/>
              </a:buClr>
              <a:buFont typeface="Wingdings 2" panose="05020102010507070707" pitchFamily="18" charset="2"/>
              <a:buChar char=""/>
              <a:defRPr sz="2800" kern="1200">
                <a:solidFill>
                  <a:schemeClr val="bg1"/>
                </a:solidFill>
                <a:latin typeface="AmsiProNarw-SemiBold" panose="020B0A06020201010104" pitchFamily="34" charset="0"/>
                <a:ea typeface="+mn-ea"/>
                <a:cs typeface="+mn-cs"/>
              </a:defRPr>
            </a:lvl2pPr>
            <a:lvl3pPr marL="1371600" indent="-290513" algn="l" defTabSz="914400" rtl="0" eaLnBrk="1" latinLnBrk="0" hangingPunct="1">
              <a:lnSpc>
                <a:spcPct val="100000"/>
              </a:lnSpc>
              <a:spcBef>
                <a:spcPts val="900"/>
              </a:spcBef>
              <a:buClr>
                <a:srgbClr val="FFE156"/>
              </a:buClr>
              <a:buSzPct val="80000"/>
              <a:buFont typeface="Wingdings 2" panose="05020102010507070707" pitchFamily="18" charset="2"/>
              <a:buChar char=""/>
              <a:defRPr sz="2400" kern="1200">
                <a:solidFill>
                  <a:schemeClr val="bg1"/>
                </a:solidFill>
                <a:latin typeface="AmsiProNarw-SemiBold" panose="020B0A06020201010104" pitchFamily="34" charset="0"/>
                <a:ea typeface="+mn-ea"/>
                <a:cs typeface="+mn-cs"/>
              </a:defRPr>
            </a:lvl3pPr>
            <a:lvl4pPr marL="1773238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AmsiProNarw-SemiBold" panose="020B0A06020201010104" pitchFamily="34" charset="0"/>
                <a:ea typeface="+mn-ea"/>
                <a:cs typeface="+mn-cs"/>
              </a:defRPr>
            </a:lvl4pPr>
            <a:lvl5pPr marL="2119313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AmsiProNarw-SemiBold" panose="020B0A060202010101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/>
              <a:t>Psalm 52</a:t>
            </a:r>
          </a:p>
        </p:txBody>
      </p:sp>
    </p:spTree>
    <p:extLst>
      <p:ext uri="{BB962C8B-B14F-4D97-AF65-F5344CB8AC3E}">
        <p14:creationId xmlns:p14="http://schemas.microsoft.com/office/powerpoint/2010/main" val="3812312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97476-6D04-4007-9310-103E117E8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Lockdown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CF5B9-E44A-4133-9B89-E9E75FD6B4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1300164"/>
            <a:ext cx="6882062" cy="5421313"/>
          </a:xfrm>
        </p:spPr>
        <p:txBody>
          <a:bodyPr/>
          <a:lstStyle/>
          <a:p>
            <a:r>
              <a:rPr lang="en-US" dirty="0"/>
              <a:t>Information changed by the hour</a:t>
            </a:r>
          </a:p>
          <a:p>
            <a:r>
              <a:rPr lang="en-US" dirty="0"/>
              <a:t>Scramble to slow the spread</a:t>
            </a:r>
          </a:p>
          <a:p>
            <a:r>
              <a:rPr lang="en-US" dirty="0"/>
              <a:t>Unprecedented in world history</a:t>
            </a:r>
          </a:p>
          <a:p>
            <a:r>
              <a:rPr lang="en-US" dirty="0"/>
              <a:t>How do we respond?</a:t>
            </a:r>
          </a:p>
          <a:p>
            <a:r>
              <a:rPr lang="en-US" dirty="0"/>
              <a:t>Bring encouragement &amp; exhortation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033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David is Desperate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633" y="1300163"/>
            <a:ext cx="6858000" cy="4943476"/>
          </a:xfrm>
        </p:spPr>
        <p:txBody>
          <a:bodyPr>
            <a:normAutofit/>
          </a:bodyPr>
          <a:lstStyle/>
          <a:p>
            <a:r>
              <a:rPr lang="en-US" dirty="0"/>
              <a:t>David is anointed king (1 Sa 16) &lt;15</a:t>
            </a:r>
          </a:p>
          <a:p>
            <a:pPr lvl="1"/>
            <a:r>
              <a:rPr lang="en-US" dirty="0"/>
              <a:t>30 when he finally became king</a:t>
            </a:r>
          </a:p>
          <a:p>
            <a:pPr lvl="1"/>
            <a:r>
              <a:rPr lang="en-US" dirty="0"/>
              <a:t>A long gap, most as a fugitive</a:t>
            </a:r>
          </a:p>
          <a:p>
            <a:r>
              <a:rPr lang="en-US" dirty="0"/>
              <a:t>Fought Goliath as a “youth” </a:t>
            </a:r>
            <a:r>
              <a:rPr lang="en-US" sz="2800" dirty="0"/>
              <a:t>(1 Sa 17:33)</a:t>
            </a:r>
            <a:endParaRPr lang="en-US" dirty="0"/>
          </a:p>
          <a:p>
            <a:pPr lvl="1"/>
            <a:r>
              <a:rPr lang="en-US" dirty="0"/>
              <a:t>Fights many victorious battles</a:t>
            </a:r>
          </a:p>
          <a:p>
            <a:pPr lvl="1"/>
            <a:r>
              <a:rPr lang="en-US" dirty="0"/>
              <a:t>People start singing songs (1 Sa 18:7)</a:t>
            </a:r>
          </a:p>
          <a:p>
            <a:pPr lvl="1"/>
            <a:r>
              <a:rPr lang="en-US" dirty="0"/>
              <a:t>Makes Saul jealous – tries to kill him</a:t>
            </a:r>
          </a:p>
        </p:txBody>
      </p:sp>
    </p:spTree>
    <p:extLst>
      <p:ext uri="{BB962C8B-B14F-4D97-AF65-F5344CB8AC3E}">
        <p14:creationId xmlns:p14="http://schemas.microsoft.com/office/powerpoint/2010/main" val="73761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1. David is Desperate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633" y="1300163"/>
            <a:ext cx="6858000" cy="4943476"/>
          </a:xfrm>
        </p:spPr>
        <p:txBody>
          <a:bodyPr>
            <a:normAutofit/>
          </a:bodyPr>
          <a:lstStyle/>
          <a:p>
            <a:r>
              <a:rPr lang="en-US" dirty="0"/>
              <a:t>Goes to Nob – priest Ahimelech</a:t>
            </a:r>
          </a:p>
          <a:p>
            <a:pPr lvl="1"/>
            <a:r>
              <a:rPr lang="en-US" dirty="0"/>
              <a:t>Then flees to the Philistines</a:t>
            </a:r>
          </a:p>
          <a:p>
            <a:pPr lvl="1"/>
            <a:r>
              <a:rPr lang="en-US" dirty="0"/>
              <a:t>Ahimelech deceived – town massacred</a:t>
            </a:r>
          </a:p>
          <a:p>
            <a:pPr lvl="2"/>
            <a:r>
              <a:rPr lang="en-US" dirty="0" err="1"/>
              <a:t>Doeg</a:t>
            </a:r>
            <a:r>
              <a:rPr lang="en-US" dirty="0"/>
              <a:t> obliges Saul</a:t>
            </a:r>
          </a:p>
          <a:p>
            <a:pPr lvl="1"/>
            <a:r>
              <a:rPr lang="en-US" dirty="0"/>
              <a:t>Son </a:t>
            </a:r>
            <a:r>
              <a:rPr lang="en-US" dirty="0" err="1"/>
              <a:t>Abiathar</a:t>
            </a:r>
            <a:r>
              <a:rPr lang="en-US" dirty="0"/>
              <a:t> brings story to David</a:t>
            </a:r>
          </a:p>
          <a:p>
            <a:r>
              <a:rPr lang="en-US" dirty="0"/>
              <a:t>David is desperate (even despairing)</a:t>
            </a:r>
          </a:p>
        </p:txBody>
      </p:sp>
    </p:spTree>
    <p:extLst>
      <p:ext uri="{BB962C8B-B14F-4D97-AF65-F5344CB8AC3E}">
        <p14:creationId xmlns:p14="http://schemas.microsoft.com/office/powerpoint/2010/main" val="4019721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2. God is in Control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300163"/>
            <a:ext cx="7182853" cy="4943476"/>
          </a:xfrm>
        </p:spPr>
        <p:txBody>
          <a:bodyPr/>
          <a:lstStyle/>
          <a:p>
            <a:r>
              <a:rPr lang="en-US" dirty="0"/>
              <a:t>Says hard things of </a:t>
            </a:r>
            <a:r>
              <a:rPr lang="en-US" dirty="0" err="1"/>
              <a:t>Doeg</a:t>
            </a:r>
            <a:r>
              <a:rPr lang="en-US" dirty="0"/>
              <a:t> – not his focus</a:t>
            </a:r>
          </a:p>
          <a:p>
            <a:r>
              <a:rPr lang="en-US" dirty="0"/>
              <a:t>God – steadfast love endures (v 1)</a:t>
            </a:r>
          </a:p>
          <a:p>
            <a:pPr lvl="1"/>
            <a:r>
              <a:rPr lang="en-US" dirty="0"/>
              <a:t>He will break the evildoer down (v 5)</a:t>
            </a:r>
          </a:p>
          <a:p>
            <a:pPr lvl="1"/>
            <a:r>
              <a:rPr lang="en-US" dirty="0"/>
              <a:t>David’s experience suggests the opposite</a:t>
            </a:r>
          </a:p>
          <a:p>
            <a:pPr lvl="2"/>
            <a:r>
              <a:rPr lang="en-US" dirty="0"/>
              <a:t>Seems God is not in control</a:t>
            </a:r>
          </a:p>
          <a:p>
            <a:pPr lvl="2"/>
            <a:r>
              <a:rPr lang="en-US" dirty="0"/>
              <a:t>Seems evil is winning</a:t>
            </a:r>
          </a:p>
        </p:txBody>
      </p:sp>
    </p:spTree>
    <p:extLst>
      <p:ext uri="{BB962C8B-B14F-4D97-AF65-F5344CB8AC3E}">
        <p14:creationId xmlns:p14="http://schemas.microsoft.com/office/powerpoint/2010/main" val="3088152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2. God is in Control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1300163"/>
            <a:ext cx="6870032" cy="5245016"/>
          </a:xfrm>
        </p:spPr>
        <p:txBody>
          <a:bodyPr/>
          <a:lstStyle/>
          <a:p>
            <a:r>
              <a:rPr lang="en-US" dirty="0"/>
              <a:t>The righteous will see God act (v 6)</a:t>
            </a:r>
          </a:p>
          <a:p>
            <a:r>
              <a:rPr lang="en-US" dirty="0"/>
              <a:t>Coronavirus is not a person</a:t>
            </a:r>
          </a:p>
          <a:p>
            <a:pPr lvl="1"/>
            <a:r>
              <a:rPr lang="en-US" dirty="0"/>
              <a:t>But the point remains the same</a:t>
            </a:r>
          </a:p>
          <a:p>
            <a:pPr lvl="1"/>
            <a:r>
              <a:rPr lang="en-US" dirty="0"/>
              <a:t>It seems calamity &amp; evil are winning</a:t>
            </a:r>
          </a:p>
          <a:p>
            <a:pPr lvl="1"/>
            <a:r>
              <a:rPr lang="en-US" dirty="0"/>
              <a:t>But it is not true</a:t>
            </a:r>
          </a:p>
          <a:p>
            <a:r>
              <a:rPr lang="en-US" dirty="0"/>
              <a:t>Look at the character &amp; power of God</a:t>
            </a:r>
          </a:p>
          <a:p>
            <a:pPr lvl="1"/>
            <a:r>
              <a:rPr lang="en-US" dirty="0"/>
              <a:t>He will be thankful even if he waits (v 9)</a:t>
            </a:r>
          </a:p>
        </p:txBody>
      </p:sp>
    </p:spTree>
    <p:extLst>
      <p:ext uri="{BB962C8B-B14F-4D97-AF65-F5344CB8AC3E}">
        <p14:creationId xmlns:p14="http://schemas.microsoft.com/office/powerpoint/2010/main" val="1865524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48BFF-F9EC-4B1E-A349-6E12DFBB2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God is with the Righteous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35467-D202-4A4B-8A0D-5268E9B53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1300162"/>
            <a:ext cx="6906125" cy="5421312"/>
          </a:xfrm>
        </p:spPr>
        <p:txBody>
          <a:bodyPr>
            <a:normAutofit/>
          </a:bodyPr>
          <a:lstStyle/>
          <a:p>
            <a:r>
              <a:rPr lang="en-US" dirty="0"/>
              <a:t>Flourish like a green olive tree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Rooted in the house of God (v 8)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Dwelling with God, in his house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A place of eternal thankfulness</a:t>
            </a:r>
          </a:p>
          <a:p>
            <a:r>
              <a:rPr lang="en-US" dirty="0"/>
              <a:t>He waits in the presence of godly </a:t>
            </a:r>
            <a:r>
              <a:rPr lang="en-US" sz="2800" dirty="0"/>
              <a:t>(v 9)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We need each other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Remind ourselves of the greater reality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God is in control &amp; with them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794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7C01B-E238-444C-8BF6-9DF08B0A3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Living 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9A55A-A014-405C-A59A-30BFAF3EDC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1300163"/>
            <a:ext cx="7062536" cy="5305174"/>
          </a:xfrm>
        </p:spPr>
        <p:txBody>
          <a:bodyPr>
            <a:normAutofit/>
          </a:bodyPr>
          <a:lstStyle/>
          <a:p>
            <a:r>
              <a:rPr lang="en-US" dirty="0"/>
              <a:t>Wonder what the consequences will be</a:t>
            </a:r>
          </a:p>
          <a:p>
            <a:pPr lvl="1"/>
            <a:r>
              <a:rPr lang="en-US" dirty="0"/>
              <a:t>There is much suffering</a:t>
            </a:r>
          </a:p>
          <a:p>
            <a:r>
              <a:rPr lang="en-US" dirty="0"/>
              <a:t>How do we respond?</a:t>
            </a:r>
          </a:p>
          <a:p>
            <a:r>
              <a:rPr lang="en-US" dirty="0"/>
              <a:t>Everyone has a choice to make:</a:t>
            </a:r>
          </a:p>
          <a:p>
            <a:pPr lvl="1"/>
            <a:r>
              <a:rPr lang="en-US" dirty="0"/>
              <a:t>Elvis - “Put faith in one pair of hands”</a:t>
            </a:r>
          </a:p>
          <a:p>
            <a:pPr lvl="1"/>
            <a:r>
              <a:rPr lang="en-US" dirty="0"/>
              <a:t>Or do not.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578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7C01B-E238-444C-8BF6-9DF08B0A3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Living It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9A55A-A014-405C-A59A-30BFAF3EDC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1300163"/>
            <a:ext cx="6870031" cy="5305174"/>
          </a:xfrm>
        </p:spPr>
        <p:txBody>
          <a:bodyPr>
            <a:normAutofit/>
          </a:bodyPr>
          <a:lstStyle/>
          <a:p>
            <a:r>
              <a:rPr lang="en-US" dirty="0"/>
              <a:t>Consider the God David &amp; Elvis talk about</a:t>
            </a:r>
          </a:p>
          <a:p>
            <a:r>
              <a:rPr lang="en-US" dirty="0"/>
              <a:t>Your life is reflecting …</a:t>
            </a:r>
          </a:p>
          <a:p>
            <a:pPr lvl="1"/>
            <a:r>
              <a:rPr lang="en-US" dirty="0"/>
              <a:t>“Trust in his steadfast love”</a:t>
            </a:r>
          </a:p>
          <a:p>
            <a:pPr lvl="1"/>
            <a:r>
              <a:rPr lang="en-US" dirty="0"/>
              <a:t>OR    Something else is your refuge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219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7C01B-E238-444C-8BF6-9DF08B0A3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Living It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9A55A-A014-405C-A59A-30BFAF3EDC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1300163"/>
            <a:ext cx="6870031" cy="5305174"/>
          </a:xfrm>
        </p:spPr>
        <p:txBody>
          <a:bodyPr>
            <a:normAutofit/>
          </a:bodyPr>
          <a:lstStyle/>
          <a:p>
            <a:r>
              <a:rPr lang="en-US" i="1" dirty="0"/>
              <a:t>Christian Today </a:t>
            </a:r>
            <a:r>
              <a:rPr lang="en-US" dirty="0"/>
              <a:t>– Modern Idols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Work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Success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Phones &amp; devices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Image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Materialism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Sex </a:t>
            </a:r>
          </a:p>
          <a:p>
            <a:pPr lvl="1">
              <a:spcBef>
                <a:spcPts val="1200"/>
              </a:spcBef>
            </a:pPr>
            <a:r>
              <a:rPr lang="en-US" dirty="0"/>
              <a:t>Money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596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7C01B-E238-444C-8BF6-9DF08B0A3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Living It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9A55A-A014-405C-A59A-30BFAF3EDC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1161260"/>
            <a:ext cx="6870031" cy="5696740"/>
          </a:xfrm>
        </p:spPr>
        <p:txBody>
          <a:bodyPr>
            <a:normAutofit/>
          </a:bodyPr>
          <a:lstStyle/>
          <a:p>
            <a:r>
              <a:rPr lang="en-US" dirty="0"/>
              <a:t>Ed Stetzer: sin to avoid – </a:t>
            </a:r>
            <a:r>
              <a:rPr lang="en-US" dirty="0">
                <a:latin typeface="AmsiProNarw-BoldItalic ☞" panose="020B0A06020201010104" pitchFamily="34" charset="77"/>
              </a:rPr>
              <a:t>Idolatry</a:t>
            </a:r>
          </a:p>
          <a:p>
            <a:pPr lvl="1"/>
            <a:r>
              <a:rPr lang="en-US" dirty="0"/>
              <a:t>Israel did not worship YHWH </a:t>
            </a:r>
            <a:r>
              <a:rPr lang="en-US" b="1" i="1" dirty="0">
                <a:latin typeface="AmsiProNarw-BoldItalic ☞" panose="020B0A06020201010104" pitchFamily="34" charset="77"/>
              </a:rPr>
              <a:t>alone</a:t>
            </a:r>
          </a:p>
          <a:p>
            <a:pPr lvl="1"/>
            <a:r>
              <a:rPr lang="en-US" dirty="0"/>
              <a:t>Wanted to hedge their bets</a:t>
            </a:r>
          </a:p>
          <a:p>
            <a:pPr lvl="1"/>
            <a:r>
              <a:rPr lang="en-US" dirty="0"/>
              <a:t>This easily becomes our problem</a:t>
            </a:r>
          </a:p>
          <a:p>
            <a:r>
              <a:rPr lang="en-US" dirty="0"/>
              <a:t>Ways to redeem this season</a:t>
            </a:r>
          </a:p>
          <a:p>
            <a:pPr lvl="1"/>
            <a:r>
              <a:rPr lang="en-US" dirty="0"/>
              <a:t>Focus on God</a:t>
            </a:r>
          </a:p>
          <a:p>
            <a:pPr lvl="1"/>
            <a:r>
              <a:rPr lang="en-US" dirty="0"/>
              <a:t>Review our lives</a:t>
            </a:r>
          </a:p>
          <a:p>
            <a:pPr lvl="1"/>
            <a:r>
              <a:rPr lang="en-US" dirty="0"/>
              <a:t>Stretch ourselves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156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2055</TotalTime>
  <Words>429</Words>
  <Application>Microsoft Macintosh PowerPoint</Application>
  <PresentationFormat>On-screen Show (4:3)</PresentationFormat>
  <Paragraphs>77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AmsiProNarw-BoldItalic ☞</vt:lpstr>
      <vt:lpstr>AmsiProNarw-SemiBold</vt:lpstr>
      <vt:lpstr>Arial</vt:lpstr>
      <vt:lpstr>Calibri</vt:lpstr>
      <vt:lpstr>Merriweather Bold</vt:lpstr>
      <vt:lpstr>Tw Cen MT</vt:lpstr>
      <vt:lpstr>Vogel Normal</vt:lpstr>
      <vt:lpstr>Wingdings</vt:lpstr>
      <vt:lpstr>Wingdings 2</vt:lpstr>
      <vt:lpstr>Office Theme</vt:lpstr>
      <vt:lpstr>PowerPoint Presentation</vt:lpstr>
      <vt:lpstr>Lockdown</vt:lpstr>
      <vt:lpstr>1. David is Desperate</vt:lpstr>
      <vt:lpstr>1. David is Desperate …</vt:lpstr>
      <vt:lpstr>2. God is in Control</vt:lpstr>
      <vt:lpstr>2. God is in Control …</vt:lpstr>
      <vt:lpstr>3. God is with the Righteous</vt:lpstr>
      <vt:lpstr>Living It</vt:lpstr>
      <vt:lpstr>Living It …</vt:lpstr>
      <vt:lpstr>Living It …</vt:lpstr>
      <vt:lpstr>Living It 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Son &amp; Heir</dc:title>
  <dc:creator>Geoff Chapman</dc:creator>
  <cp:lastModifiedBy>Geoff Chapman</cp:lastModifiedBy>
  <cp:revision>47</cp:revision>
  <cp:lastPrinted>2020-01-26T17:32:37Z</cp:lastPrinted>
  <dcterms:created xsi:type="dcterms:W3CDTF">2020-01-05T13:33:54Z</dcterms:created>
  <dcterms:modified xsi:type="dcterms:W3CDTF">2020-03-22T15:50:38Z</dcterms:modified>
</cp:coreProperties>
</file>