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53" r:id="rId3"/>
    <p:sldId id="462" r:id="rId4"/>
    <p:sldId id="479" r:id="rId5"/>
    <p:sldId id="465" r:id="rId6"/>
    <p:sldId id="480" r:id="rId7"/>
    <p:sldId id="466" r:id="rId8"/>
    <p:sldId id="481" r:id="rId9"/>
    <p:sldId id="482" r:id="rId10"/>
    <p:sldId id="477" r:id="rId11"/>
    <p:sldId id="454" r:id="rId12"/>
    <p:sldId id="452" r:id="rId13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9"/>
    <a:srgbClr val="CCECFF"/>
    <a:srgbClr val="FFFF81"/>
    <a:srgbClr val="FFFF00"/>
    <a:srgbClr val="CCFFFF"/>
    <a:srgbClr val="D1F4B2"/>
    <a:srgbClr val="AAEB6F"/>
    <a:srgbClr val="008200"/>
    <a:srgbClr val="00FF00"/>
    <a:srgbClr val="92D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87229" autoAdjust="0"/>
  </p:normalViewPr>
  <p:slideViewPr>
    <p:cSldViewPr>
      <p:cViewPr varScale="1">
        <p:scale>
          <a:sx n="82" d="100"/>
          <a:sy n="82" d="100"/>
        </p:scale>
        <p:origin x="-3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7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31" y="7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8917729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31" y="8917729"/>
            <a:ext cx="3078163" cy="46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70DF1A-BB20-4B46-B9C3-D8F652B178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02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9" y="1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/>
          <a:lstStyle>
            <a:lvl1pPr algn="r">
              <a:defRPr sz="1200"/>
            </a:lvl1pPr>
          </a:lstStyle>
          <a:p>
            <a:fld id="{69140F07-2A30-43E4-84A6-37C1E57D02E2}" type="datetimeFigureOut">
              <a:rPr lang="en-CA" smtClean="0"/>
              <a:pPr/>
              <a:t>2019-07-21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1" tIns="45696" rIns="91391" bIns="4569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90"/>
            <a:ext cx="5683250" cy="4224337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6989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9" y="8916989"/>
            <a:ext cx="3078163" cy="469900"/>
          </a:xfrm>
          <a:prstGeom prst="rect">
            <a:avLst/>
          </a:prstGeom>
        </p:spPr>
        <p:txBody>
          <a:bodyPr vert="horz" lIns="91391" tIns="45696" rIns="91391" bIns="45696" rtlCol="0" anchor="b"/>
          <a:lstStyle>
            <a:lvl1pPr algn="r">
              <a:defRPr sz="1200"/>
            </a:lvl1pPr>
          </a:lstStyle>
          <a:p>
            <a:fld id="{E50207D6-1AA2-4D4B-9054-87025440064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12654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07D6-1AA2-4D4B-9054-870254400640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8BF4B0-8742-C946-BE92-B333DA913403}" type="slidenum">
              <a:rPr lang="en-US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12962"/>
            <a:ext cx="8991600" cy="1470025"/>
          </a:xfrm>
        </p:spPr>
        <p:txBody>
          <a:bodyPr/>
          <a:lstStyle>
            <a:lvl1pPr>
              <a:defRPr sz="4800" b="0" spc="180" baseline="0">
                <a:latin typeface="AR ESSENCE" panose="02000000000000000000" pitchFamily="2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 spc="30" baseline="0">
                <a:effectLst/>
                <a:latin typeface="HP Simplified" panose="020B0604020204020204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58E150-32AE-46F7-82B8-31006C380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7101AF-2D11-40AD-A9E7-6D38D7381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BAB84F-D8B3-4CCF-819B-3046248603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0">
                <a:solidFill>
                  <a:srgbClr val="FFFFC9"/>
                </a:solidFill>
                <a:latin typeface="AR ESSENCE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>
            <a:lvl1pPr marL="457200" indent="-457200">
              <a:spcBef>
                <a:spcPts val="3600"/>
              </a:spcBef>
              <a:buFont typeface="Wingdings 2" panose="05020102010507070707" pitchFamily="18" charset="2"/>
              <a:buChar char=""/>
              <a:defRPr sz="3200" b="0" i="0" spc="30" baseline="0">
                <a:latin typeface="HP Simplified" panose="020B0604020204020204" pitchFamily="34" charset="0"/>
                <a:cs typeface="Calibri" pitchFamily="34" charset="0"/>
              </a:defRPr>
            </a:lvl1pPr>
            <a:lvl2pPr marL="966788" indent="-395288">
              <a:spcBef>
                <a:spcPts val="1200"/>
              </a:spcBef>
              <a:buFont typeface="Wingdings 2" panose="05020102010507070707" pitchFamily="18" charset="2"/>
              <a:buChar char=""/>
              <a:defRPr sz="2800" b="0" i="0" spc="30" baseline="0">
                <a:latin typeface="HP Simplified" panose="020B0604020204020204" pitchFamily="34" charset="0"/>
                <a:cs typeface="Calibri" pitchFamily="34" charset="0"/>
              </a:defRPr>
            </a:lvl2pPr>
            <a:lvl3pPr>
              <a:spcBef>
                <a:spcPts val="600"/>
              </a:spcBef>
              <a:defRPr sz="2400" b="0" i="0" spc="30" baseline="0">
                <a:latin typeface="HP Simplified" panose="020B0604020204020204" pitchFamily="34" charset="0"/>
                <a:cs typeface="Calibri" pitchFamily="34" charset="0"/>
              </a:defRPr>
            </a:lvl3pPr>
            <a:lvl4pPr>
              <a:defRPr sz="2000" b="0" i="0" spc="30" baseline="0">
                <a:latin typeface="HP Simplified" panose="020B0604020204020204" pitchFamily="34" charset="0"/>
                <a:cs typeface="Calibri" pitchFamily="34" charset="0"/>
              </a:defRPr>
            </a:lvl4pPr>
            <a:lvl5pPr>
              <a:defRPr sz="2000" b="0" i="0" spc="30" baseline="0">
                <a:latin typeface="HP Simplified" panose="020B0604020204020204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83A51C-24FD-44F0-91B1-6587313B41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EBE76D8-71AB-44CE-BF7C-A1AC5A2238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4E55D5-A210-45DC-B7EF-8097ACF0D9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454841-D190-4620-B44B-7E63186149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5AC295-1EDB-46BA-9903-369501A4F1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3FD8B4-C984-4FB0-BC40-D067C1E86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D45905-0FE3-4154-8707-05D89E789B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0" i="0" spc="150" baseline="0">
          <a:solidFill>
            <a:srgbClr val="FFFFC9"/>
          </a:solidFill>
          <a:effectLst/>
          <a:latin typeface="AR ESSENCE" panose="02000000000000000000" pitchFamily="2" charset="0"/>
          <a:ea typeface="Verdana" pitchFamily="34" charset="0"/>
          <a:cs typeface="Calibri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Persia" pitchFamily="2" charset="0"/>
          <a:cs typeface="Arial" charset="0"/>
        </a:defRPr>
      </a:lvl9pPr>
    </p:titleStyle>
    <p:bodyStyle>
      <a:lvl1pPr marL="457200" indent="-457200" algn="l" rtl="0" fontAlgn="base">
        <a:spcBef>
          <a:spcPts val="3600"/>
        </a:spcBef>
        <a:spcAft>
          <a:spcPct val="0"/>
        </a:spcAft>
        <a:buSzPct val="80000"/>
        <a:buFont typeface="Wingdings" pitchFamily="2" charset="2"/>
        <a:buChar char="q"/>
        <a:defRPr sz="3200" b="0" i="0" spc="30" baseline="0">
          <a:solidFill>
            <a:schemeClr val="tx1"/>
          </a:solidFill>
          <a:effectLst/>
          <a:latin typeface="HP Simplified" panose="020B0604020204020204" pitchFamily="34" charset="0"/>
          <a:ea typeface="+mn-ea"/>
          <a:cs typeface="Calibri" pitchFamily="34" charset="0"/>
        </a:defRPr>
      </a:lvl1pPr>
      <a:lvl2pPr marL="966788" indent="-395288" algn="l" rtl="0" fontAlgn="base">
        <a:spcBef>
          <a:spcPts val="1200"/>
        </a:spcBef>
        <a:spcAft>
          <a:spcPct val="0"/>
        </a:spcAft>
        <a:buFont typeface="Wingdings" pitchFamily="2" charset="2"/>
        <a:buChar char="§"/>
        <a:defRPr sz="2800" b="0" i="0" spc="30" baseline="0">
          <a:solidFill>
            <a:schemeClr val="tx1"/>
          </a:solidFill>
          <a:effectLst/>
          <a:latin typeface="HP Simplified" panose="020B0604020204020204" pitchFamily="34" charset="0"/>
          <a:cs typeface="Calibri" pitchFamily="34" charset="0"/>
        </a:defRPr>
      </a:lvl2pPr>
      <a:lvl3pPr marL="1423988" indent="-342900" algn="l" rtl="0" fontAlgn="base">
        <a:spcBef>
          <a:spcPts val="600"/>
        </a:spcBef>
        <a:spcAft>
          <a:spcPct val="0"/>
        </a:spcAft>
        <a:buChar char="•"/>
        <a:defRPr sz="2400" b="0" i="0" spc="30" baseline="0">
          <a:solidFill>
            <a:schemeClr val="tx1"/>
          </a:solidFill>
          <a:effectLst/>
          <a:latin typeface="HP Simplified" panose="020B0604020204020204" pitchFamily="34" charset="0"/>
          <a:cs typeface="Calibri" pitchFamily="34" charset="0"/>
        </a:defRPr>
      </a:lvl3pPr>
      <a:lvl4pPr marL="1766888" indent="-228600" algn="l" rtl="0" fontAlgn="base">
        <a:spcBef>
          <a:spcPct val="20000"/>
        </a:spcBef>
        <a:spcAft>
          <a:spcPct val="0"/>
        </a:spcAft>
        <a:buChar char="–"/>
        <a:defRPr sz="2000" b="0" i="0" spc="30" baseline="0">
          <a:solidFill>
            <a:schemeClr val="tx1"/>
          </a:solidFill>
          <a:effectLst/>
          <a:latin typeface="HP Simplified" panose="020B0604020204020204" pitchFamily="34" charset="0"/>
          <a:cs typeface="Calibri" pitchFamily="34" charset="0"/>
        </a:defRPr>
      </a:lvl4pPr>
      <a:lvl5pPr marL="2109788" indent="-228600" algn="l" rtl="0" fontAlgn="base">
        <a:spcBef>
          <a:spcPct val="20000"/>
        </a:spcBef>
        <a:spcAft>
          <a:spcPct val="0"/>
        </a:spcAft>
        <a:buChar char="»"/>
        <a:defRPr sz="2000" b="0" i="0" spc="30" baseline="0">
          <a:solidFill>
            <a:schemeClr val="tx1"/>
          </a:solidFill>
          <a:effectLst/>
          <a:latin typeface="HP Simplified" panose="020B0604020204020204" pitchFamily="34" charset="0"/>
          <a:cs typeface="Calibri" pitchFamily="34" charset="0"/>
        </a:defRPr>
      </a:lvl5pPr>
      <a:lvl6pPr marL="25669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30241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813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9385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0"/>
            <a:ext cx="9144000" cy="1295400"/>
          </a:xfrm>
        </p:spPr>
        <p:txBody>
          <a:bodyPr/>
          <a:lstStyle/>
          <a:p>
            <a:r>
              <a:rPr lang="en-US" b="1" spc="0" dirty="0">
                <a:latin typeface="Pare" panose="00000400000000000000" pitchFamily="2" charset="0"/>
              </a:rPr>
              <a:t>4</a:t>
            </a:r>
            <a:r>
              <a:rPr lang="en-US" b="1" spc="0" dirty="0">
                <a:solidFill>
                  <a:srgbClr val="FFFFC9"/>
                </a:solidFill>
                <a:latin typeface="Pare" panose="00000400000000000000" pitchFamily="2" charset="0"/>
              </a:rPr>
              <a:t>.  </a:t>
            </a:r>
            <a:r>
              <a:rPr lang="en-US" b="1" spc="0" dirty="0">
                <a:latin typeface="Pare" panose="00000400000000000000" pitchFamily="2" charset="0"/>
              </a:rPr>
              <a:t>Gifted to Serve</a:t>
            </a:r>
            <a:endParaRPr lang="en-US" b="1" spc="0" dirty="0">
              <a:solidFill>
                <a:srgbClr val="FFFFC9"/>
              </a:solidFill>
              <a:latin typeface="Pare" panose="00000400000000000000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" y="60960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kern="0" spc="100" dirty="0">
                <a:latin typeface="HP Simplified" panose="020B0604020204020204" pitchFamily="34" charset="0"/>
              </a:rPr>
              <a:t>1 Peter 4:7-11.  (p. 1124-25)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EA18C2-932C-554D-8879-247380AE75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2281"/>
          <a:stretch/>
        </p:blipFill>
        <p:spPr>
          <a:xfrm>
            <a:off x="1295400" y="217678"/>
            <a:ext cx="6553200" cy="4311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F07632-A2A8-8641-9E73-CD7BB2A41825}"/>
              </a:ext>
            </a:extLst>
          </p:cNvPr>
          <p:cNvSpPr txBox="1"/>
          <p:nvPr/>
        </p:nvSpPr>
        <p:spPr>
          <a:xfrm>
            <a:off x="1447800" y="914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Rounded MT Bold" panose="020F0704030504030204" pitchFamily="34" charset="77"/>
              </a:rPr>
              <a:t>From the heart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10419-51F7-C74A-A1D7-7E6A84A09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3. Becoming Meek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124B75-ED85-E748-A79F-8C54C93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r>
              <a:rPr lang="en-US" dirty="0"/>
              <a:t>Pastor Colin Smith,  Unblocking the Bible</a:t>
            </a:r>
          </a:p>
          <a:p>
            <a:pPr lvl="1"/>
            <a:r>
              <a:rPr lang="en-US" dirty="0"/>
              <a:t>Meekness – means God uses to tame sinful soul</a:t>
            </a:r>
          </a:p>
          <a:p>
            <a:pPr lvl="1"/>
            <a:r>
              <a:rPr lang="en-US" dirty="0"/>
              <a:t>Meekness calms, soothes, subdues</a:t>
            </a:r>
          </a:p>
          <a:p>
            <a:r>
              <a:rPr lang="en-US" dirty="0"/>
              <a:t>Put away anger, wrath … put on meekness, love</a:t>
            </a:r>
          </a:p>
          <a:p>
            <a:pPr lvl="1"/>
            <a:r>
              <a:rPr lang="en-US" dirty="0"/>
              <a:t>A choice to be characterized differently</a:t>
            </a:r>
          </a:p>
          <a:p>
            <a:pPr lvl="1"/>
            <a:r>
              <a:rPr lang="en-US" dirty="0"/>
              <a:t>Reflect the “meekness &amp; gentleness of Christ” (2 Co. 10:1)</a:t>
            </a:r>
          </a:p>
        </p:txBody>
      </p:sp>
    </p:spTree>
    <p:extLst>
      <p:ext uri="{BB962C8B-B14F-4D97-AF65-F5344CB8AC3E}">
        <p14:creationId xmlns:p14="http://schemas.microsoft.com/office/powerpoint/2010/main" xmlns="" val="27823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30FA32-E16B-414D-81D0-AA2FD31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3A6077-DFBF-5D46-A489-98BA5EF79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83162"/>
          </a:xfrm>
        </p:spPr>
        <p:txBody>
          <a:bodyPr/>
          <a:lstStyle/>
          <a:p>
            <a:r>
              <a:rPr lang="en-US" dirty="0" err="1"/>
              <a:t>E.g</a:t>
            </a:r>
            <a:r>
              <a:rPr lang="en-US" dirty="0"/>
              <a:t> Early Christians and abandoned babies</a:t>
            </a:r>
          </a:p>
          <a:p>
            <a:pPr lvl="1"/>
            <a:r>
              <a:rPr lang="en-US" dirty="0"/>
              <a:t>Took them into their homes</a:t>
            </a:r>
          </a:p>
          <a:p>
            <a:r>
              <a:rPr lang="en-US" dirty="0"/>
              <a:t>Who will criticize if we:</a:t>
            </a:r>
          </a:p>
          <a:p>
            <a:pPr lvl="1"/>
            <a:r>
              <a:rPr lang="en-US" dirty="0"/>
              <a:t>Take unmarried moms into our homes</a:t>
            </a:r>
          </a:p>
          <a:p>
            <a:pPr lvl="1"/>
            <a:r>
              <a:rPr lang="en-US" dirty="0"/>
              <a:t>Open our homes to the elderly &amp; frail</a:t>
            </a:r>
          </a:p>
          <a:p>
            <a:pPr lvl="1"/>
            <a:r>
              <a:rPr lang="en-US" dirty="0"/>
              <a:t>Are creative with community living arrangements</a:t>
            </a:r>
          </a:p>
          <a:p>
            <a:r>
              <a:rPr lang="en-US" dirty="0"/>
              <a:t>We are gifted in the Spirit to love one another</a:t>
            </a:r>
          </a:p>
        </p:txBody>
      </p:sp>
    </p:spTree>
    <p:extLst>
      <p:ext uri="{BB962C8B-B14F-4D97-AF65-F5344CB8AC3E}">
        <p14:creationId xmlns:p14="http://schemas.microsoft.com/office/powerpoint/2010/main" xmlns="" val="40904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635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F377CA-5CAC-4846-9ED8-D4158884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839C29-15B8-D949-93F8-B39749409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heart</a:t>
            </a:r>
          </a:p>
          <a:p>
            <a:pPr lvl="1"/>
            <a:r>
              <a:rPr lang="en-US" dirty="0"/>
              <a:t>Cherith – our identity as image bearers of God</a:t>
            </a:r>
          </a:p>
          <a:p>
            <a:pPr lvl="1"/>
            <a:r>
              <a:rPr lang="en-US" dirty="0"/>
              <a:t>Saana – Consumerism</a:t>
            </a:r>
          </a:p>
          <a:p>
            <a:pPr lvl="1"/>
            <a:r>
              <a:rPr lang="en-US" dirty="0"/>
              <a:t>Paul – Hospitality</a:t>
            </a:r>
          </a:p>
          <a:p>
            <a:pPr lvl="1"/>
            <a:r>
              <a:rPr lang="en-US" dirty="0"/>
              <a:t>Theme – Think differently, live differently</a:t>
            </a:r>
          </a:p>
        </p:txBody>
      </p:sp>
    </p:spTree>
    <p:extLst>
      <p:ext uri="{BB962C8B-B14F-4D97-AF65-F5344CB8AC3E}">
        <p14:creationId xmlns:p14="http://schemas.microsoft.com/office/powerpoint/2010/main" xmlns="" val="21316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6CBFFD-F3E8-5A45-A149-B4E7764CD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Marriage is the Norm?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F461E5-FD56-C94B-8DC7-4E46820A4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Assume adults are married</a:t>
            </a:r>
          </a:p>
          <a:p>
            <a:pPr lvl="1"/>
            <a:r>
              <a:rPr lang="en-US" dirty="0"/>
              <a:t>Ministry for children &amp; Young adults</a:t>
            </a:r>
          </a:p>
          <a:p>
            <a:pPr lvl="1"/>
            <a:r>
              <a:rPr lang="en-US" dirty="0"/>
              <a:t>Ministry for families &amp; married adults</a:t>
            </a:r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Stats Canada (2011) – 46.4% married, 53.%6 not</a:t>
            </a:r>
          </a:p>
          <a:p>
            <a:pPr lvl="1"/>
            <a:r>
              <a:rPr lang="en-US" dirty="0"/>
              <a:t>More than half do </a:t>
            </a:r>
            <a:r>
              <a:rPr lang="en-US"/>
              <a:t>not </a:t>
            </a:r>
            <a:r>
              <a:rPr lang="en-US" smtClean="0"/>
              <a:t>fit </a:t>
            </a:r>
            <a:r>
              <a:rPr lang="en-US" dirty="0"/>
              <a:t>the stereotype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05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6CBFFD-F3E8-5A45-A149-B4E7764CD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1. Marriage is the Norm?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F461E5-FD56-C94B-8DC7-4E46820A4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Sarah Williams – in Christian history</a:t>
            </a:r>
          </a:p>
          <a:p>
            <a:pPr lvl="1"/>
            <a:r>
              <a:rPr lang="en-US" dirty="0"/>
              <a:t>Spiritual man took monastic vows</a:t>
            </a:r>
          </a:p>
          <a:p>
            <a:pPr lvl="1"/>
            <a:r>
              <a:rPr lang="en-US" dirty="0"/>
              <a:t>E.g. a man today applying for to be a pastor</a:t>
            </a:r>
          </a:p>
          <a:p>
            <a:r>
              <a:rPr lang="en-US" dirty="0"/>
              <a:t>Paul – it is better to be unmarried (1 Cor 7:38)</a:t>
            </a:r>
          </a:p>
          <a:p>
            <a:pPr lvl="1"/>
            <a:r>
              <a:rPr lang="en-US" dirty="0"/>
              <a:t>Focus on pleasing the Lord not the spouse</a:t>
            </a:r>
          </a:p>
        </p:txBody>
      </p:sp>
    </p:spTree>
    <p:extLst>
      <p:ext uri="{BB962C8B-B14F-4D97-AF65-F5344CB8AC3E}">
        <p14:creationId xmlns:p14="http://schemas.microsoft.com/office/powerpoint/2010/main" xmlns="" val="7286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DCCF-65C4-4743-98B9-0F6B3C4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Singleness is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2271F-A174-EE4A-8B93-26760E895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“Single” a new word for the unmarried</a:t>
            </a:r>
          </a:p>
          <a:p>
            <a:r>
              <a:rPr lang="en-US" dirty="0"/>
              <a:t>Grown up alongside idea of nuclear family </a:t>
            </a:r>
          </a:p>
          <a:p>
            <a:r>
              <a:rPr lang="en-US" dirty="0"/>
              <a:t>Marriage as the ideal – only way to deal with sexual desire (1 Cor. 7:9)</a:t>
            </a:r>
          </a:p>
          <a:p>
            <a:r>
              <a:rPr lang="en-US" dirty="0"/>
              <a:t>Idea of singleness developed as alternative</a:t>
            </a:r>
          </a:p>
        </p:txBody>
      </p:sp>
    </p:spTree>
    <p:extLst>
      <p:ext uri="{BB962C8B-B14F-4D97-AF65-F5344CB8AC3E}">
        <p14:creationId xmlns:p14="http://schemas.microsoft.com/office/powerpoint/2010/main" xmlns="" val="24881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1DCCF-65C4-4743-98B9-0F6B3C4B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2. Singleness is Better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2271F-A174-EE4A-8B93-26760E895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Historically - unmarried seldom lived alone</a:t>
            </a:r>
          </a:p>
          <a:p>
            <a:pPr lvl="1"/>
            <a:r>
              <a:rPr lang="en-US" dirty="0"/>
              <a:t>Lived in communities – monasteries / convents</a:t>
            </a:r>
          </a:p>
          <a:p>
            <a:pPr lvl="1"/>
            <a:r>
              <a:rPr lang="en-US" dirty="0"/>
              <a:t>Realistic way to cope with the demands of life</a:t>
            </a:r>
          </a:p>
          <a:p>
            <a:r>
              <a:rPr lang="en-US" dirty="0"/>
              <a:t>Church’s current assumptions</a:t>
            </a:r>
          </a:p>
          <a:p>
            <a:pPr lvl="1"/>
            <a:r>
              <a:rPr lang="en-US" dirty="0"/>
              <a:t>Statistically incorrect</a:t>
            </a:r>
          </a:p>
          <a:p>
            <a:pPr lvl="1"/>
            <a:r>
              <a:rPr lang="en-US" dirty="0"/>
              <a:t>Contrary to Scripture</a:t>
            </a:r>
          </a:p>
          <a:p>
            <a:pPr lvl="1"/>
            <a:r>
              <a:rPr lang="en-US" dirty="0"/>
              <a:t>At odds with historical ideas of spirituality</a:t>
            </a:r>
          </a:p>
        </p:txBody>
      </p:sp>
    </p:spTree>
    <p:extLst>
      <p:ext uri="{BB962C8B-B14F-4D97-AF65-F5344CB8AC3E}">
        <p14:creationId xmlns:p14="http://schemas.microsoft.com/office/powerpoint/2010/main" xmlns="" val="12288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10419-51F7-C74A-A1D7-7E6A84A09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New Ways of Living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124B75-ED85-E748-A79F-8C54C93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Passage – sacrificial, Christ-oriented living</a:t>
            </a:r>
          </a:p>
          <a:p>
            <a:pPr lvl="1"/>
            <a:r>
              <a:rPr lang="en-US" dirty="0"/>
              <a:t>Speak the words of God to one another</a:t>
            </a:r>
          </a:p>
          <a:p>
            <a:pPr lvl="1"/>
            <a:r>
              <a:rPr lang="en-US" dirty="0"/>
              <a:t>Serve in the power of God</a:t>
            </a:r>
          </a:p>
          <a:p>
            <a:pPr lvl="1"/>
            <a:r>
              <a:rPr lang="en-US" dirty="0"/>
              <a:t>Love earnestly ... “covers multitude of sins”</a:t>
            </a:r>
          </a:p>
          <a:p>
            <a:pPr lvl="1"/>
            <a:r>
              <a:rPr lang="en-US" dirty="0"/>
              <a:t>That God may be glorified.</a:t>
            </a:r>
          </a:p>
          <a:p>
            <a:r>
              <a:rPr lang="en-US" dirty="0"/>
              <a:t>Great theory!   What about in practice?</a:t>
            </a:r>
          </a:p>
        </p:txBody>
      </p:sp>
    </p:spTree>
    <p:extLst>
      <p:ext uri="{BB962C8B-B14F-4D97-AF65-F5344CB8AC3E}">
        <p14:creationId xmlns:p14="http://schemas.microsoft.com/office/powerpoint/2010/main" xmlns="" val="38177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10419-51F7-C74A-A1D7-7E6A84A09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3. New Ways of Living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124B75-ED85-E748-A79F-8C54C93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Wes Hill – Augustine, Queer theory, …</a:t>
            </a:r>
          </a:p>
          <a:p>
            <a:pPr lvl="1"/>
            <a:r>
              <a:rPr lang="en-US" dirty="0"/>
              <a:t>A self-identified gay man.</a:t>
            </a:r>
          </a:p>
          <a:p>
            <a:pPr lvl="1"/>
            <a:r>
              <a:rPr lang="en-US" dirty="0"/>
              <a:t>He is celibate &amp; single</a:t>
            </a:r>
          </a:p>
          <a:p>
            <a:pPr lvl="1"/>
            <a:r>
              <a:rPr lang="en-US" dirty="0"/>
              <a:t>Lives with a pastor and his family – not alone!</a:t>
            </a:r>
          </a:p>
          <a:p>
            <a:pPr lvl="1"/>
            <a:r>
              <a:rPr lang="en-US" dirty="0"/>
              <a:t>Godparent of their children, eats together, …</a:t>
            </a:r>
          </a:p>
          <a:p>
            <a:pPr lvl="1"/>
            <a:r>
              <a:rPr lang="en-US" dirty="0"/>
              <a:t>An integrated part of the family</a:t>
            </a:r>
          </a:p>
        </p:txBody>
      </p:sp>
    </p:spTree>
    <p:extLst>
      <p:ext uri="{BB962C8B-B14F-4D97-AF65-F5344CB8AC3E}">
        <p14:creationId xmlns:p14="http://schemas.microsoft.com/office/powerpoint/2010/main" xmlns="" val="35290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10419-51F7-C74A-A1D7-7E6A84A09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3. New Ways of Living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124B75-ED85-E748-A79F-8C54C93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definition of family</a:t>
            </a:r>
          </a:p>
          <a:p>
            <a:pPr lvl="1"/>
            <a:r>
              <a:rPr lang="en-US" dirty="0"/>
              <a:t>The nuclear family in </a:t>
            </a:r>
            <a:r>
              <a:rPr lang="en-US" b="1" i="1" dirty="0"/>
              <a:t>not</a:t>
            </a:r>
            <a:r>
              <a:rPr lang="en-US" dirty="0"/>
              <a:t> the norm</a:t>
            </a:r>
          </a:p>
          <a:p>
            <a:pPr lvl="1"/>
            <a:r>
              <a:rPr lang="en-US" dirty="0"/>
              <a:t>The NT defines family as people of God  (Mk 3:35)</a:t>
            </a:r>
          </a:p>
          <a:p>
            <a:pPr lvl="1"/>
            <a:r>
              <a:rPr lang="en-US" dirty="0"/>
              <a:t>Family with husband &amp; wife not contrary – too limited!</a:t>
            </a:r>
          </a:p>
          <a:p>
            <a:r>
              <a:rPr lang="en-US" dirty="0"/>
              <a:t>Living alone is not easy &amp; not necessary</a:t>
            </a:r>
          </a:p>
          <a:p>
            <a:pPr lvl="1"/>
            <a:r>
              <a:rPr lang="en-US" dirty="0"/>
              <a:t>Christian community must find better solutions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8636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ersia"/>
        <a:ea typeface=""/>
        <a:cs typeface="Arial"/>
      </a:majorFont>
      <a:minorFont>
        <a:latin typeface="Bangle Condense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20715</TotalTime>
  <Words>498</Words>
  <Application>Microsoft Office PowerPoint</Application>
  <PresentationFormat>On-screen Show (4:3)</PresentationFormat>
  <Paragraphs>73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4.  Gifted to Serve</vt:lpstr>
      <vt:lpstr>Summer series</vt:lpstr>
      <vt:lpstr>1. Marriage is the Norm?</vt:lpstr>
      <vt:lpstr>1. Marriage is the Norm? …</vt:lpstr>
      <vt:lpstr>2. Singleness is Better</vt:lpstr>
      <vt:lpstr>2. Singleness is Better …</vt:lpstr>
      <vt:lpstr>3. New Ways of Living</vt:lpstr>
      <vt:lpstr>3. New Ways of Living …</vt:lpstr>
      <vt:lpstr>3. New Ways of Living …</vt:lpstr>
      <vt:lpstr>3. Becoming Meek …</vt:lpstr>
      <vt:lpstr>Living It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“Observe the Sabbath day”</dc:title>
  <dc:creator>Geoff Chapman</dc:creator>
  <cp:lastModifiedBy>Media</cp:lastModifiedBy>
  <cp:revision>914</cp:revision>
  <cp:lastPrinted>2019-06-02T16:27:20Z</cp:lastPrinted>
  <dcterms:created xsi:type="dcterms:W3CDTF">2004-10-10T15:01:29Z</dcterms:created>
  <dcterms:modified xsi:type="dcterms:W3CDTF">2019-07-21T18:06:41Z</dcterms:modified>
</cp:coreProperties>
</file>