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3" r:id="rId3"/>
    <p:sldId id="474" r:id="rId4"/>
    <p:sldId id="462" r:id="rId5"/>
    <p:sldId id="475" r:id="rId6"/>
    <p:sldId id="476" r:id="rId7"/>
    <p:sldId id="465" r:id="rId8"/>
    <p:sldId id="473" r:id="rId9"/>
    <p:sldId id="477" r:id="rId10"/>
    <p:sldId id="478" r:id="rId11"/>
    <p:sldId id="454" r:id="rId12"/>
    <p:sldId id="479" r:id="rId13"/>
    <p:sldId id="452" r:id="rId1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9"/>
    <a:srgbClr val="CCECFF"/>
    <a:srgbClr val="FFFF81"/>
    <a:srgbClr val="FFFF00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7207" autoAdjust="0"/>
  </p:normalViewPr>
  <p:slideViewPr>
    <p:cSldViewPr>
      <p:cViewPr varScale="1">
        <p:scale>
          <a:sx n="82" d="100"/>
          <a:sy n="82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02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2019-09-01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26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F4B0-8742-C946-BE92-B333DA913403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AR ESSENCE" panose="02000000000000000000" pitchFamily="2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HP Simplified" panose="020B060402020402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solidFill>
                  <a:srgbClr val="FFFFC9"/>
                </a:solidFill>
                <a:latin typeface="AR ESSENCE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HP Simplified" panose="020B060402020402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HP Simplified" panose="020B060402020402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HP Simplified" panose="020B060402020402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FFFFC9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HP Simplified" panose="020B060402020402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3400"/>
            <a:ext cx="9144000" cy="1295400"/>
          </a:xfrm>
        </p:spPr>
        <p:txBody>
          <a:bodyPr/>
          <a:lstStyle/>
          <a:p>
            <a:r>
              <a:rPr lang="en-US" b="1" spc="0" dirty="0">
                <a:latin typeface="Pare" panose="00000400000000000000" pitchFamily="2" charset="0"/>
              </a:rPr>
              <a:t>11.  Submitting Ourselves</a:t>
            </a:r>
            <a:endParaRPr lang="en-US" b="1" spc="0" dirty="0">
              <a:solidFill>
                <a:srgbClr val="FFFFC9"/>
              </a:solidFill>
              <a:latin typeface="Pare" panose="000004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5657557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kern="0" spc="100" dirty="0">
                <a:latin typeface="HP Simplified" panose="020B0604020204020204" pitchFamily="34" charset="0"/>
              </a:rPr>
              <a:t>Matthew 7:13-27  (p. 895)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EA18C2-932C-554D-8879-247380AE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281"/>
          <a:stretch/>
        </p:blipFill>
        <p:spPr>
          <a:xfrm>
            <a:off x="1295400" y="217678"/>
            <a:ext cx="6553200" cy="4311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07632-A2A8-8641-9E73-CD7BB2A41825}"/>
              </a:ext>
            </a:extLst>
          </p:cNvPr>
          <p:cNvSpPr txBox="1"/>
          <p:nvPr/>
        </p:nvSpPr>
        <p:spPr>
          <a:xfrm>
            <a:off x="14478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77"/>
              </a:rPr>
              <a:t>From the heart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Doing the Will of my Father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Western Christians – faith makes me happy</a:t>
            </a:r>
          </a:p>
          <a:p>
            <a:pPr lvl="1"/>
            <a:r>
              <a:rPr lang="en-US" dirty="0"/>
              <a:t>Faith is about devoted obedience</a:t>
            </a:r>
          </a:p>
          <a:p>
            <a:pPr lvl="1"/>
            <a:r>
              <a:rPr lang="en-US" dirty="0"/>
              <a:t>Doing what he says rather than what I want</a:t>
            </a:r>
          </a:p>
          <a:p>
            <a:pPr lvl="1"/>
            <a:r>
              <a:rPr lang="en-US" dirty="0"/>
              <a:t>What God will do for me</a:t>
            </a:r>
          </a:p>
          <a:p>
            <a:pPr lvl="1"/>
            <a:r>
              <a:rPr lang="en-US" dirty="0"/>
              <a:t>NOT what I will/should do for God</a:t>
            </a:r>
          </a:p>
          <a:p>
            <a:r>
              <a:rPr lang="en-US" dirty="0"/>
              <a:t>Without submitting we cannot know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0109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/>
              <a:t>Early Church: “conquered” the pagan world</a:t>
            </a:r>
          </a:p>
          <a:p>
            <a:pPr lvl="1"/>
            <a:r>
              <a:rPr lang="en-US" dirty="0"/>
              <a:t>What can we learn?</a:t>
            </a:r>
          </a:p>
          <a:p>
            <a:r>
              <a:rPr lang="en-US" dirty="0"/>
              <a:t>Their self sacrificing devotion to God</a:t>
            </a:r>
          </a:p>
          <a:p>
            <a:pPr lvl="1"/>
            <a:r>
              <a:rPr lang="en-US" dirty="0"/>
              <a:t>Tertullian: “Blood of Christians is seed”</a:t>
            </a:r>
          </a:p>
          <a:p>
            <a:pPr lvl="1"/>
            <a:r>
              <a:rPr lang="en-US" dirty="0"/>
              <a:t>Deeply concerned that they did as God wanted</a:t>
            </a:r>
          </a:p>
        </p:txBody>
      </p:sp>
    </p:spTree>
    <p:extLst>
      <p:ext uri="{BB962C8B-B14F-4D97-AF65-F5344CB8AC3E}">
        <p14:creationId xmlns:p14="http://schemas.microsoft.com/office/powerpoint/2010/main" xmlns="" val="40904466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Living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/>
              <a:t>How often “what I like” vs “what God likes”?</a:t>
            </a:r>
          </a:p>
          <a:p>
            <a:pPr lvl="1"/>
            <a:r>
              <a:rPr lang="en-US" dirty="0"/>
              <a:t>We easily slip into mindset of self-gratification</a:t>
            </a:r>
          </a:p>
          <a:p>
            <a:r>
              <a:rPr lang="en-US" dirty="0"/>
              <a:t>Following our own plans - two examples:</a:t>
            </a:r>
          </a:p>
          <a:p>
            <a:pPr lvl="1"/>
            <a:r>
              <a:rPr lang="en-US" dirty="0"/>
              <a:t>Call: Prepare coffee … choose increase giving </a:t>
            </a:r>
          </a:p>
          <a:p>
            <a:pPr lvl="1"/>
            <a:r>
              <a:rPr lang="en-US" dirty="0"/>
              <a:t>Call: Befriend co-worker … choose to pray at lunch</a:t>
            </a:r>
          </a:p>
          <a:p>
            <a:pPr lvl="1"/>
            <a:r>
              <a:rPr lang="en-US" dirty="0"/>
              <a:t>Spiritual, Good, Biblical </a:t>
            </a:r>
            <a:r>
              <a:rPr lang="en-US"/>
              <a:t>– BUT acts </a:t>
            </a:r>
            <a:r>
              <a:rPr lang="en-US" dirty="0"/>
              <a:t>of disobedience</a:t>
            </a:r>
          </a:p>
        </p:txBody>
      </p:sp>
    </p:spTree>
    <p:extLst>
      <p:ext uri="{BB962C8B-B14F-4D97-AF65-F5344CB8AC3E}">
        <p14:creationId xmlns:p14="http://schemas.microsoft.com/office/powerpoint/2010/main" xmlns="" val="381914825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&amp; Submitting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series “From the Heart”</a:t>
            </a:r>
          </a:p>
          <a:p>
            <a:r>
              <a:rPr lang="en-US" dirty="0"/>
              <a:t>Today: Christian idea of </a:t>
            </a:r>
            <a:r>
              <a:rPr lang="en-US" b="1" i="1" dirty="0"/>
              <a:t>submission</a:t>
            </a:r>
          </a:p>
          <a:p>
            <a:r>
              <a:rPr lang="en-US" dirty="0"/>
              <a:t>Cultural emphasis on autonomy</a:t>
            </a:r>
          </a:p>
          <a:p>
            <a:pPr lvl="1"/>
            <a:r>
              <a:rPr lang="en-US" dirty="0"/>
              <a:t>No-one can tell me what to do</a:t>
            </a:r>
          </a:p>
          <a:p>
            <a:pPr lvl="1"/>
            <a:r>
              <a:rPr lang="en-US" dirty="0"/>
              <a:t>Seeped into the Christian mindset</a:t>
            </a:r>
          </a:p>
          <a:p>
            <a:pPr lvl="1"/>
            <a:r>
              <a:rPr lang="en-US" dirty="0"/>
              <a:t>Serve God … only on my own terms</a:t>
            </a:r>
          </a:p>
        </p:txBody>
      </p:sp>
    </p:spTree>
    <p:extLst>
      <p:ext uri="{BB962C8B-B14F-4D97-AF65-F5344CB8AC3E}">
        <p14:creationId xmlns:p14="http://schemas.microsoft.com/office/powerpoint/2010/main" xmlns="" val="213164379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Autonomy &amp; Submitting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challenges the idea  (Matt 7:21)</a:t>
            </a:r>
          </a:p>
          <a:p>
            <a:pPr lvl="1"/>
            <a:r>
              <a:rPr lang="en-US" dirty="0"/>
              <a:t>Narrow gate … false prophets … fruit …</a:t>
            </a:r>
          </a:p>
          <a:p>
            <a:pPr lvl="1"/>
            <a:r>
              <a:rPr lang="en-US" dirty="0"/>
              <a:t>Strong words and gracious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350977650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”Fear of the Lord”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established idea </a:t>
            </a:r>
            <a:r>
              <a:rPr lang="en-US" sz="2400" dirty="0"/>
              <a:t>(e.g. Ac 9:31, 2 Co 7:1, 1 Pe 2:17)</a:t>
            </a:r>
          </a:p>
          <a:p>
            <a:r>
              <a:rPr lang="en-US" dirty="0"/>
              <a:t>Not terror, dread but respect, awe, reverence</a:t>
            </a:r>
          </a:p>
          <a:p>
            <a:pPr lvl="1"/>
            <a:r>
              <a:rPr lang="en-US" dirty="0"/>
              <a:t>He is BIG, we are small</a:t>
            </a:r>
          </a:p>
          <a:p>
            <a:pPr lvl="1"/>
            <a:r>
              <a:rPr lang="en-US" dirty="0"/>
              <a:t>John Piper: “We should not be done with fear in </a:t>
            </a:r>
            <a:r>
              <a:rPr lang="en-US" u="sng" dirty="0"/>
              <a:t>the wrong way</a:t>
            </a:r>
            <a:r>
              <a:rPr lang="en-US" dirty="0"/>
              <a:t> or </a:t>
            </a:r>
            <a:r>
              <a:rPr lang="en-US" u="sng" dirty="0"/>
              <a:t>too soon</a:t>
            </a:r>
            <a:r>
              <a:rPr lang="en-US" dirty="0"/>
              <a:t>”</a:t>
            </a:r>
          </a:p>
          <a:p>
            <a:r>
              <a:rPr lang="en-US" dirty="0"/>
              <a:t>Do you fear God in the right way?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57435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”Fear of the Lord”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fear God in the wrong ways</a:t>
            </a:r>
          </a:p>
          <a:p>
            <a:pPr lvl="1"/>
            <a:r>
              <a:rPr lang="en-US" dirty="0"/>
              <a:t>Don’t understand God’s grace, forgiveness, love</a:t>
            </a:r>
          </a:p>
          <a:p>
            <a:pPr lvl="1"/>
            <a:r>
              <a:rPr lang="en-US" dirty="0"/>
              <a:t>Others: treat him like a benevolent grandfather</a:t>
            </a:r>
          </a:p>
          <a:p>
            <a:pPr lvl="1"/>
            <a:r>
              <a:rPr lang="en-US" dirty="0"/>
              <a:t>Lord of the Universe – we will give him an account</a:t>
            </a:r>
          </a:p>
          <a:p>
            <a:r>
              <a:rPr lang="en-US" dirty="0"/>
              <a:t>Fear of the Lord – we don’t like to talk about</a:t>
            </a:r>
          </a:p>
          <a:p>
            <a:pPr lvl="1"/>
            <a:r>
              <a:rPr lang="en-US" dirty="0"/>
              <a:t>Makes God sound unpleasant or dangerous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57925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”Fear of the Lord”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 2:17 commands us to “Fear God”</a:t>
            </a:r>
          </a:p>
          <a:p>
            <a:pPr lvl="1"/>
            <a:r>
              <a:rPr lang="en-US" dirty="0"/>
              <a:t>Prov 9:10 “it is the beginning of wisdom”</a:t>
            </a:r>
          </a:p>
          <a:p>
            <a:r>
              <a:rPr lang="en-US" dirty="0"/>
              <a:t>Not fearing god is not liberation – dangerous!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14828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Narrow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Jesus’ words “narrow … hard”. (v 13-14)</a:t>
            </a:r>
          </a:p>
          <a:p>
            <a:pPr lvl="1"/>
            <a:r>
              <a:rPr lang="en-US" dirty="0"/>
              <a:t>Do you think it is easy or hard?</a:t>
            </a:r>
          </a:p>
          <a:p>
            <a:pPr lvl="1"/>
            <a:r>
              <a:rPr lang="en-US" dirty="0"/>
              <a:t>If the way is easy … may be on the wrong road</a:t>
            </a:r>
          </a:p>
          <a:p>
            <a:r>
              <a:rPr lang="en-US" dirty="0"/>
              <a:t>A few weeks ago spoke about joy, fulfillment </a:t>
            </a:r>
          </a:p>
          <a:p>
            <a:pPr lvl="1"/>
            <a:r>
              <a:rPr lang="en-US" dirty="0"/>
              <a:t>When it is unbalanced – dangerous 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248819644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Doing the Will of my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those who do the will of my father  (v 21)</a:t>
            </a:r>
          </a:p>
          <a:p>
            <a:pPr lvl="1"/>
            <a:r>
              <a:rPr lang="en-US" dirty="0"/>
              <a:t>People will point to all they did (v 22)</a:t>
            </a:r>
          </a:p>
          <a:p>
            <a:pPr lvl="1"/>
            <a:r>
              <a:rPr lang="en-US" dirty="0"/>
              <a:t>Jesus says: “I never knew you” (v 23)</a:t>
            </a:r>
          </a:p>
          <a:p>
            <a:r>
              <a:rPr lang="en-US" dirty="0"/>
              <a:t>Vancouver Sun article:  Falling of Joshua Harris</a:t>
            </a:r>
          </a:p>
          <a:p>
            <a:pPr lvl="1"/>
            <a:r>
              <a:rPr lang="en-US" dirty="0"/>
              <a:t>Another is Marty Sampson - Hillsong</a:t>
            </a:r>
          </a:p>
        </p:txBody>
      </p:sp>
    </p:spTree>
    <p:extLst>
      <p:ext uri="{BB962C8B-B14F-4D97-AF65-F5344CB8AC3E}">
        <p14:creationId xmlns:p14="http://schemas.microsoft.com/office/powerpoint/2010/main" xmlns="" val="145363765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Doing the Will of my Father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Breakpoint: John Stonestreet (Aug 19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Asks “Which faith is he falling away from ?”</a:t>
            </a:r>
          </a:p>
          <a:p>
            <a:pPr lvl="1"/>
            <a:r>
              <a:rPr lang="en-US" dirty="0"/>
              <a:t>Four problems:</a:t>
            </a:r>
          </a:p>
          <a:p>
            <a:pPr marL="1143000" lvl="1" indent="-571500">
              <a:buFont typeface="+mj-lt"/>
              <a:buAutoNum type="romanLcPeriod"/>
            </a:pPr>
            <a:r>
              <a:rPr lang="en-US" i="1" dirty="0"/>
              <a:t>Emotion based </a:t>
            </a:r>
            <a:r>
              <a:rPr lang="en-US" dirty="0"/>
              <a:t>– feelings</a:t>
            </a:r>
          </a:p>
          <a:p>
            <a:pPr marL="1143000" lvl="1" indent="-571500">
              <a:buFont typeface="+mj-lt"/>
              <a:buAutoNum type="romanLcPeriod"/>
            </a:pPr>
            <a:r>
              <a:rPr lang="en-US" i="1" dirty="0"/>
              <a:t>Uncritical</a:t>
            </a:r>
            <a:r>
              <a:rPr lang="en-US" dirty="0"/>
              <a:t> – not integrating faith &amp; knowledge</a:t>
            </a:r>
          </a:p>
          <a:p>
            <a:pPr marL="1143000" lvl="1" indent="-571500">
              <a:buFont typeface="+mj-lt"/>
              <a:buAutoNum type="romanLcPeriod"/>
            </a:pPr>
            <a:r>
              <a:rPr lang="en-US" i="1" dirty="0"/>
              <a:t>Uneducated</a:t>
            </a:r>
            <a:r>
              <a:rPr lang="en-US" dirty="0"/>
              <a:t> - doesn’t know what people say</a:t>
            </a:r>
          </a:p>
          <a:p>
            <a:pPr marL="1143000" lvl="1" indent="-571500">
              <a:buFont typeface="+mj-lt"/>
              <a:buAutoNum type="romanLcPeriod"/>
            </a:pPr>
            <a:r>
              <a:rPr lang="en-US" i="1" dirty="0"/>
              <a:t>Misguided</a:t>
            </a:r>
            <a:r>
              <a:rPr lang="en-US" dirty="0"/>
              <a:t> – “Moralistic Therapeutic Deism”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44503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21904</TotalTime>
  <Words>564</Words>
  <Application>Microsoft Office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11.  Submitting Ourselves</vt:lpstr>
      <vt:lpstr>Autonomy &amp; Submitting</vt:lpstr>
      <vt:lpstr>Autonomy &amp; Submitting</vt:lpstr>
      <vt:lpstr>1. ”Fear of the Lord”</vt:lpstr>
      <vt:lpstr>1. ”Fear of the Lord” …</vt:lpstr>
      <vt:lpstr>1. ”Fear of the Lord” …</vt:lpstr>
      <vt:lpstr>2. Narrow Gate</vt:lpstr>
      <vt:lpstr>3. Doing the Will of my Father</vt:lpstr>
      <vt:lpstr>3. Doing the Will of my Father …</vt:lpstr>
      <vt:lpstr>3. Doing the Will of my Father …</vt:lpstr>
      <vt:lpstr>Living It</vt:lpstr>
      <vt:lpstr>Living It …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Media</cp:lastModifiedBy>
  <cp:revision>924</cp:revision>
  <cp:lastPrinted>2019-09-01T16:44:52Z</cp:lastPrinted>
  <dcterms:created xsi:type="dcterms:W3CDTF">2004-10-10T15:01:29Z</dcterms:created>
  <dcterms:modified xsi:type="dcterms:W3CDTF">2019-09-01T18:27:47Z</dcterms:modified>
</cp:coreProperties>
</file>