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7"/>
  </p:handoutMasterIdLst>
  <p:sldIdLst>
    <p:sldId id="274" r:id="rId2"/>
    <p:sldId id="327" r:id="rId3"/>
    <p:sldId id="328" r:id="rId4"/>
    <p:sldId id="321" r:id="rId5"/>
    <p:sldId id="287" r:id="rId6"/>
    <p:sldId id="324" r:id="rId7"/>
    <p:sldId id="325" r:id="rId8"/>
    <p:sldId id="326" r:id="rId9"/>
    <p:sldId id="329" r:id="rId10"/>
    <p:sldId id="330" r:id="rId11"/>
    <p:sldId id="319" r:id="rId12"/>
    <p:sldId id="288" r:id="rId13"/>
    <p:sldId id="322" r:id="rId14"/>
    <p:sldId id="331" r:id="rId15"/>
    <p:sldId id="332" r:id="rId16"/>
  </p:sldIdLst>
  <p:sldSz cx="9144000" cy="6858000" type="screen4x3"/>
  <p:notesSz cx="7099300" cy="93853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4558" autoAdjust="0"/>
  </p:normalViewPr>
  <p:slideViewPr>
    <p:cSldViewPr>
      <p:cViewPr varScale="1">
        <p:scale>
          <a:sx n="121" d="100"/>
          <a:sy n="121" d="100"/>
        </p:scale>
        <p:origin x="696"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1"/>
            <a:ext cx="3076787" cy="46893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0723" name="Rectangle 3"/>
          <p:cNvSpPr>
            <a:spLocks noGrp="1" noChangeArrowheads="1"/>
          </p:cNvSpPr>
          <p:nvPr>
            <p:ph type="dt" sz="quarter" idx="1"/>
          </p:nvPr>
        </p:nvSpPr>
        <p:spPr bwMode="auto">
          <a:xfrm>
            <a:off x="4020927" y="1"/>
            <a:ext cx="3076787" cy="46893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30724" name="Rectangle 4"/>
          <p:cNvSpPr>
            <a:spLocks noGrp="1" noChangeArrowheads="1"/>
          </p:cNvSpPr>
          <p:nvPr>
            <p:ph type="ftr" sz="quarter" idx="2"/>
          </p:nvPr>
        </p:nvSpPr>
        <p:spPr bwMode="auto">
          <a:xfrm>
            <a:off x="0" y="8914710"/>
            <a:ext cx="3076787" cy="46893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30725" name="Rectangle 5"/>
          <p:cNvSpPr>
            <a:spLocks noGrp="1" noChangeArrowheads="1"/>
          </p:cNvSpPr>
          <p:nvPr>
            <p:ph type="sldNum" sz="quarter" idx="3"/>
          </p:nvPr>
        </p:nvSpPr>
        <p:spPr bwMode="auto">
          <a:xfrm>
            <a:off x="4020927" y="8914710"/>
            <a:ext cx="3076787" cy="46893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4570DF1A-BB20-4B46-B9C3-D8F652B17889}" type="slidenum">
              <a:rPr lang="en-US"/>
              <a:pPr/>
              <a:t>‹#›</a:t>
            </a:fld>
            <a:endParaRPr lang="en-US"/>
          </a:p>
        </p:txBody>
      </p:sp>
    </p:spTree>
    <p:extLst>
      <p:ext uri="{BB962C8B-B14F-4D97-AF65-F5344CB8AC3E}">
        <p14:creationId xmlns:p14="http://schemas.microsoft.com/office/powerpoint/2010/main" val="222133753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4000">
                <a:latin typeface="Arial Rounded MT Bold" pitchFamily="34" charset="0"/>
              </a:defRPr>
            </a:lvl1pPr>
          </a:lstStyle>
          <a:p>
            <a:r>
              <a:rPr lang="en-US" dirty="0"/>
              <a:t>Click to edit Master title style</a:t>
            </a:r>
            <a:endParaRPr lang="en-CA"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158E150-32AE-46F7-82B8-31006C3805A4}"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E7101AF-2D11-40AD-A9E7-6D38D738173F}"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7BAB84F-D8B3-4CCF-819B-3046248603CE}"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lvl1pPr>
              <a:spcBef>
                <a:spcPts val="3000"/>
              </a:spcBef>
              <a:defRPr/>
            </a:lvl1pPr>
            <a:lvl2pPr>
              <a:spcBef>
                <a:spcPts val="1200"/>
              </a:spcBef>
              <a:defRPr/>
            </a:lvl2pPr>
            <a:lvl3pPr>
              <a:spcBef>
                <a:spcPts val="600"/>
              </a:spcBef>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378955F-E39C-4BC8-9572-0BC8FBB7B165}"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083A51C-24FD-44F0-91B1-6587313B41FC}"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EBE76D8-71AB-44CE-BF7C-A1AC5A2238D7}"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D64E55D5-A210-45DC-B7EF-8097ACF0D98E}"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0B454841-D190-4620-B44B-7E63186149B6}"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ED5AC295-1EDB-46BA-9903-369501A4F136}"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83FD8B4-C984-4FB0-BC40-D067C1E860A3}"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BD45905-0FE3-4154-8707-05D89E789BA4}"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5D4FFA2D-C7E0-43A6-88BA-0FF6A0F6FCDE}" type="slidenum">
              <a:rPr lang="en-US"/>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75000"/>
                                  </p:iterate>
                                  <p:childTnLst>
                                    <p:set>
                                      <p:cBhvr>
                                        <p:cTn id="6" dur="1" fill="hold">
                                          <p:stCondLst>
                                            <p:cond delay="0"/>
                                          </p:stCondLst>
                                        </p:cTn>
                                        <p:tgtEl>
                                          <p:spTgt spid="1026"/>
                                        </p:tgtEl>
                                        <p:attrNameLst>
                                          <p:attrName>style.visibility</p:attrName>
                                        </p:attrNameLst>
                                      </p:cBhvr>
                                      <p:to>
                                        <p:strVal val="visible"/>
                                      </p:to>
                                    </p:set>
                                    <p:anim calcmode="discrete" valueType="clr">
                                      <p:cBhvr override="childStyle">
                                        <p:cTn id="7" dur="80"/>
                                        <p:tgtEl>
                                          <p:spTgt spid="1026"/>
                                        </p:tgtEl>
                                        <p:attrNameLst>
                                          <p:attrName>style.color</p:attrName>
                                        </p:attrNameLst>
                                      </p:cBhvr>
                                      <p:tavLst>
                                        <p:tav tm="0">
                                          <p:val>
                                            <p:clrVal>
                                              <a:srgbClr val="00FF00"/>
                                            </p:clrVal>
                                          </p:val>
                                        </p:tav>
                                        <p:tav tm="50000">
                                          <p:val>
                                            <p:clrVal>
                                              <a:srgbClr val="FF6600"/>
                                            </p:clrVal>
                                          </p:val>
                                        </p:tav>
                                      </p:tavLst>
                                    </p:anim>
                                    <p:anim calcmode="discrete" valueType="clr">
                                      <p:cBhvr>
                                        <p:cTn id="8" dur="80"/>
                                        <p:tgtEl>
                                          <p:spTgt spid="1026"/>
                                        </p:tgtEl>
                                        <p:attrNameLst>
                                          <p:attrName>fillcolor</p:attrName>
                                        </p:attrNameLst>
                                      </p:cBhvr>
                                      <p:tavLst>
                                        <p:tav tm="0">
                                          <p:val>
                                            <p:clrVal>
                                              <a:schemeClr val="accent2"/>
                                            </p:clrVal>
                                          </p:val>
                                        </p:tav>
                                        <p:tav tm="50000">
                                          <p:val>
                                            <p:clrVal>
                                              <a:schemeClr val="hlink"/>
                                            </p:clrVal>
                                          </p:val>
                                        </p:tav>
                                      </p:tavLst>
                                    </p:anim>
                                    <p:set>
                                      <p:cBhvr>
                                        <p:cTn id="9" dur="80"/>
                                        <p:tgtEl>
                                          <p:spTgt spid="1026"/>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027">
                                            <p:txEl>
                                              <p:pRg st="0" end="0"/>
                                            </p:txEl>
                                          </p:spTgt>
                                        </p:tgtEl>
                                        <p:attrNameLst>
                                          <p:attrName>style.visibility</p:attrName>
                                        </p:attrNameLst>
                                      </p:cBhvr>
                                      <p:to>
                                        <p:strVal val="visible"/>
                                      </p:to>
                                    </p:set>
                                    <p:animEffect transition="in" filter="wipe(left)">
                                      <p:cBhvr>
                                        <p:cTn id="14" dur="500"/>
                                        <p:tgtEl>
                                          <p:spTgt spid="1027">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027">
                                            <p:txEl>
                                              <p:pRg st="1" end="1"/>
                                            </p:txEl>
                                          </p:spTgt>
                                        </p:tgtEl>
                                        <p:attrNameLst>
                                          <p:attrName>style.visibility</p:attrName>
                                        </p:attrNameLst>
                                      </p:cBhvr>
                                      <p:to>
                                        <p:strVal val="visible"/>
                                      </p:to>
                                    </p:set>
                                    <p:animEffect transition="in" filter="wipe(left)">
                                      <p:cBhvr>
                                        <p:cTn id="19" dur="500"/>
                                        <p:tgtEl>
                                          <p:spTgt spid="1027">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027">
                                            <p:txEl>
                                              <p:pRg st="2" end="2"/>
                                            </p:txEl>
                                          </p:spTgt>
                                        </p:tgtEl>
                                        <p:attrNameLst>
                                          <p:attrName>style.visibility</p:attrName>
                                        </p:attrNameLst>
                                      </p:cBhvr>
                                      <p:to>
                                        <p:strVal val="visible"/>
                                      </p:to>
                                    </p:set>
                                    <p:animEffect transition="in" filter="wipe(left)">
                                      <p:cBhvr>
                                        <p:cTn id="24" dur="500"/>
                                        <p:tgtEl>
                                          <p:spTgt spid="1027">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027">
                                            <p:txEl>
                                              <p:pRg st="3" end="3"/>
                                            </p:txEl>
                                          </p:spTgt>
                                        </p:tgtEl>
                                        <p:attrNameLst>
                                          <p:attrName>style.visibility</p:attrName>
                                        </p:attrNameLst>
                                      </p:cBhvr>
                                      <p:to>
                                        <p:strVal val="visible"/>
                                      </p:to>
                                    </p:set>
                                    <p:animEffect transition="in" filter="wipe(left)">
                                      <p:cBhvr>
                                        <p:cTn id="29" dur="500"/>
                                        <p:tgtEl>
                                          <p:spTgt spid="1027">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027">
                                            <p:txEl>
                                              <p:pRg st="4" end="4"/>
                                            </p:txEl>
                                          </p:spTgt>
                                        </p:tgtEl>
                                        <p:attrNameLst>
                                          <p:attrName>style.visibility</p:attrName>
                                        </p:attrNameLst>
                                      </p:cBhvr>
                                      <p:to>
                                        <p:strVal val="visible"/>
                                      </p:to>
                                    </p:set>
                                    <p:animEffect transition="in" filter="wipe(left)">
                                      <p:cBhvr>
                                        <p:cTn id="3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bldLvl="5">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3600" b="0">
          <a:solidFill>
            <a:srgbClr val="00FFFF"/>
          </a:solidFill>
          <a:latin typeface="Arial Rounded MT Bold" pitchFamily="34" charset="0"/>
          <a:ea typeface="Verdana" pitchFamily="34" charset="0"/>
          <a:cs typeface="Verdana" pitchFamily="34" charset="0"/>
        </a:defRPr>
      </a:lvl1pPr>
      <a:lvl2pPr algn="ctr" rtl="0" fontAlgn="base">
        <a:spcBef>
          <a:spcPct val="0"/>
        </a:spcBef>
        <a:spcAft>
          <a:spcPct val="0"/>
        </a:spcAft>
        <a:defRPr sz="4400" b="1">
          <a:solidFill>
            <a:srgbClr val="00FFFF"/>
          </a:solidFill>
          <a:latin typeface="Persia" pitchFamily="2" charset="0"/>
          <a:cs typeface="Arial" charset="0"/>
        </a:defRPr>
      </a:lvl2pPr>
      <a:lvl3pPr algn="ctr" rtl="0" fontAlgn="base">
        <a:spcBef>
          <a:spcPct val="0"/>
        </a:spcBef>
        <a:spcAft>
          <a:spcPct val="0"/>
        </a:spcAft>
        <a:defRPr sz="4400" b="1">
          <a:solidFill>
            <a:srgbClr val="00FFFF"/>
          </a:solidFill>
          <a:latin typeface="Persia" pitchFamily="2" charset="0"/>
          <a:cs typeface="Arial" charset="0"/>
        </a:defRPr>
      </a:lvl3pPr>
      <a:lvl4pPr algn="ctr" rtl="0" fontAlgn="base">
        <a:spcBef>
          <a:spcPct val="0"/>
        </a:spcBef>
        <a:spcAft>
          <a:spcPct val="0"/>
        </a:spcAft>
        <a:defRPr sz="4400" b="1">
          <a:solidFill>
            <a:srgbClr val="00FFFF"/>
          </a:solidFill>
          <a:latin typeface="Persia" pitchFamily="2" charset="0"/>
          <a:cs typeface="Arial" charset="0"/>
        </a:defRPr>
      </a:lvl4pPr>
      <a:lvl5pPr algn="ctr" rtl="0" fontAlgn="base">
        <a:spcBef>
          <a:spcPct val="0"/>
        </a:spcBef>
        <a:spcAft>
          <a:spcPct val="0"/>
        </a:spcAft>
        <a:defRPr sz="4400" b="1">
          <a:solidFill>
            <a:srgbClr val="00FFFF"/>
          </a:solidFill>
          <a:latin typeface="Persia" pitchFamily="2" charset="0"/>
          <a:cs typeface="Arial" charset="0"/>
        </a:defRPr>
      </a:lvl5pPr>
      <a:lvl6pPr marL="457200" algn="ctr" rtl="0" fontAlgn="base">
        <a:spcBef>
          <a:spcPct val="0"/>
        </a:spcBef>
        <a:spcAft>
          <a:spcPct val="0"/>
        </a:spcAft>
        <a:defRPr sz="4400" b="1">
          <a:solidFill>
            <a:srgbClr val="00FFFF"/>
          </a:solidFill>
          <a:latin typeface="Persia" pitchFamily="2" charset="0"/>
          <a:cs typeface="Arial" charset="0"/>
        </a:defRPr>
      </a:lvl6pPr>
      <a:lvl7pPr marL="914400" algn="ctr" rtl="0" fontAlgn="base">
        <a:spcBef>
          <a:spcPct val="0"/>
        </a:spcBef>
        <a:spcAft>
          <a:spcPct val="0"/>
        </a:spcAft>
        <a:defRPr sz="4400" b="1">
          <a:solidFill>
            <a:srgbClr val="00FFFF"/>
          </a:solidFill>
          <a:latin typeface="Persia" pitchFamily="2" charset="0"/>
          <a:cs typeface="Arial" charset="0"/>
        </a:defRPr>
      </a:lvl7pPr>
      <a:lvl8pPr marL="1371600" algn="ctr" rtl="0" fontAlgn="base">
        <a:spcBef>
          <a:spcPct val="0"/>
        </a:spcBef>
        <a:spcAft>
          <a:spcPct val="0"/>
        </a:spcAft>
        <a:defRPr sz="4400" b="1">
          <a:solidFill>
            <a:srgbClr val="00FFFF"/>
          </a:solidFill>
          <a:latin typeface="Persia" pitchFamily="2" charset="0"/>
          <a:cs typeface="Arial" charset="0"/>
        </a:defRPr>
      </a:lvl8pPr>
      <a:lvl9pPr marL="1828800" algn="ctr" rtl="0" fontAlgn="base">
        <a:spcBef>
          <a:spcPct val="0"/>
        </a:spcBef>
        <a:spcAft>
          <a:spcPct val="0"/>
        </a:spcAft>
        <a:defRPr sz="4400" b="1">
          <a:solidFill>
            <a:srgbClr val="00FFFF"/>
          </a:solidFill>
          <a:latin typeface="Persia" pitchFamily="2" charset="0"/>
          <a:cs typeface="Arial" charset="0"/>
        </a:defRPr>
      </a:lvl9pPr>
    </p:titleStyle>
    <p:bodyStyle>
      <a:lvl1pPr marL="457200" indent="-457200" algn="l" rtl="0" fontAlgn="base">
        <a:spcBef>
          <a:spcPts val="3000"/>
        </a:spcBef>
        <a:spcAft>
          <a:spcPct val="0"/>
        </a:spcAft>
        <a:buSzPct val="80000"/>
        <a:buFont typeface="Wingdings" pitchFamily="2" charset="2"/>
        <a:buChar char="q"/>
        <a:defRPr sz="2800">
          <a:solidFill>
            <a:schemeClr val="tx1"/>
          </a:solidFill>
          <a:effectLst>
            <a:outerShdw blurRad="38100" dist="38100" dir="2700000" algn="tl">
              <a:srgbClr val="000000"/>
            </a:outerShdw>
          </a:effectLst>
          <a:latin typeface="Candara" pitchFamily="34" charset="0"/>
          <a:ea typeface="+mn-ea"/>
          <a:cs typeface="+mn-cs"/>
        </a:defRPr>
      </a:lvl1pPr>
      <a:lvl2pPr marL="966788" indent="-395288" algn="l" rtl="0" fontAlgn="base">
        <a:spcBef>
          <a:spcPts val="1200"/>
        </a:spcBef>
        <a:spcAft>
          <a:spcPct val="0"/>
        </a:spcAft>
        <a:buFont typeface="Wingdings" pitchFamily="2" charset="2"/>
        <a:buChar char="§"/>
        <a:defRPr sz="2400">
          <a:solidFill>
            <a:schemeClr val="tx1"/>
          </a:solidFill>
          <a:effectLst>
            <a:outerShdw blurRad="38100" dist="38100" dir="2700000" algn="tl">
              <a:srgbClr val="000000"/>
            </a:outerShdw>
          </a:effectLst>
          <a:latin typeface="Candara" pitchFamily="34" charset="0"/>
          <a:cs typeface="+mn-cs"/>
        </a:defRPr>
      </a:lvl2pPr>
      <a:lvl3pPr marL="1423988" indent="-342900" algn="l" rtl="0" fontAlgn="base">
        <a:spcBef>
          <a:spcPts val="600"/>
        </a:spcBef>
        <a:spcAft>
          <a:spcPct val="0"/>
        </a:spcAft>
        <a:buChar char="•"/>
        <a:defRPr sz="2000">
          <a:solidFill>
            <a:schemeClr val="tx1"/>
          </a:solidFill>
          <a:effectLst>
            <a:outerShdw blurRad="38100" dist="38100" dir="2700000" algn="tl">
              <a:srgbClr val="000000"/>
            </a:outerShdw>
          </a:effectLst>
          <a:latin typeface="Candara" pitchFamily="34" charset="0"/>
          <a:cs typeface="+mn-cs"/>
        </a:defRPr>
      </a:lvl3pPr>
      <a:lvl4pPr marL="1766888" indent="-228600" algn="l" rtl="0" fontAlgn="base">
        <a:spcBef>
          <a:spcPct val="20000"/>
        </a:spcBef>
        <a:spcAft>
          <a:spcPct val="0"/>
        </a:spcAft>
        <a:buChar char="–"/>
        <a:defRPr sz="1800">
          <a:solidFill>
            <a:schemeClr val="tx1"/>
          </a:solidFill>
          <a:effectLst>
            <a:outerShdw blurRad="38100" dist="38100" dir="2700000" algn="tl">
              <a:srgbClr val="000000"/>
            </a:outerShdw>
          </a:effectLst>
          <a:latin typeface="Candara" pitchFamily="34" charset="0"/>
          <a:cs typeface="+mn-cs"/>
        </a:defRPr>
      </a:lvl4pPr>
      <a:lvl5pPr marL="2109788" indent="-228600" algn="l" rtl="0" fontAlgn="base">
        <a:spcBef>
          <a:spcPct val="20000"/>
        </a:spcBef>
        <a:spcAft>
          <a:spcPct val="0"/>
        </a:spcAft>
        <a:buChar char="»"/>
        <a:defRPr sz="1800">
          <a:solidFill>
            <a:schemeClr val="tx1"/>
          </a:solidFill>
          <a:effectLst>
            <a:outerShdw blurRad="38100" dist="38100" dir="2700000" algn="tl">
              <a:srgbClr val="000000"/>
            </a:outerShdw>
          </a:effectLst>
          <a:latin typeface="Candara" pitchFamily="34" charset="0"/>
          <a:cs typeface="+mn-cs"/>
        </a:defRPr>
      </a:lvl5pPr>
      <a:lvl6pPr marL="2566988" indent="-228600" algn="l" rtl="0" fontAlgn="base">
        <a:spcBef>
          <a:spcPct val="20000"/>
        </a:spcBef>
        <a:spcAft>
          <a:spcPct val="0"/>
        </a:spcAft>
        <a:buChar char="»"/>
        <a:defRPr sz="2400">
          <a:solidFill>
            <a:schemeClr val="bg1"/>
          </a:solidFill>
          <a:effectLst>
            <a:outerShdw blurRad="38100" dist="38100" dir="2700000" algn="tl">
              <a:srgbClr val="000000"/>
            </a:outerShdw>
          </a:effectLst>
          <a:latin typeface="+mn-lt"/>
          <a:cs typeface="+mn-cs"/>
        </a:defRPr>
      </a:lvl6pPr>
      <a:lvl7pPr marL="3024188" indent="-228600" algn="l" rtl="0" fontAlgn="base">
        <a:spcBef>
          <a:spcPct val="20000"/>
        </a:spcBef>
        <a:spcAft>
          <a:spcPct val="0"/>
        </a:spcAft>
        <a:buChar char="»"/>
        <a:defRPr sz="2400">
          <a:solidFill>
            <a:schemeClr val="bg1"/>
          </a:solidFill>
          <a:effectLst>
            <a:outerShdw blurRad="38100" dist="38100" dir="2700000" algn="tl">
              <a:srgbClr val="000000"/>
            </a:outerShdw>
          </a:effectLst>
          <a:latin typeface="+mn-lt"/>
          <a:cs typeface="+mn-cs"/>
        </a:defRPr>
      </a:lvl7pPr>
      <a:lvl8pPr marL="3481388" indent="-228600" algn="l" rtl="0" fontAlgn="base">
        <a:spcBef>
          <a:spcPct val="20000"/>
        </a:spcBef>
        <a:spcAft>
          <a:spcPct val="0"/>
        </a:spcAft>
        <a:buChar char="»"/>
        <a:defRPr sz="2400">
          <a:solidFill>
            <a:schemeClr val="bg1"/>
          </a:solidFill>
          <a:effectLst>
            <a:outerShdw blurRad="38100" dist="38100" dir="2700000" algn="tl">
              <a:srgbClr val="000000"/>
            </a:outerShdw>
          </a:effectLst>
          <a:latin typeface="+mn-lt"/>
          <a:cs typeface="+mn-cs"/>
        </a:defRPr>
      </a:lvl8pPr>
      <a:lvl9pPr marL="3938588" indent="-228600" algn="l" rtl="0" fontAlgn="base">
        <a:spcBef>
          <a:spcPct val="20000"/>
        </a:spcBef>
        <a:spcAft>
          <a:spcPct val="0"/>
        </a:spcAft>
        <a:buChar char="»"/>
        <a:defRPr sz="2400">
          <a:solidFill>
            <a:schemeClr val="bg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Flowchart: Document 15">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631" y="0"/>
            <a:ext cx="2436019" cy="3400426"/>
          </a:xfrm>
          <a:prstGeom prst="flowChartDocument">
            <a:avLst/>
          </a:prstGeom>
          <a:solidFill>
            <a:srgbClr val="38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28650" y="171162"/>
            <a:ext cx="2130136" cy="2371148"/>
          </a:xfrm>
          <a:prstGeom prst="rect">
            <a:avLst/>
          </a:prstGeom>
        </p:spPr>
        <p:txBody>
          <a:bodyPr vert="horz" lIns="91440" tIns="45720" rIns="91440" bIns="45720" rtlCol="0" anchor="ctr">
            <a:normAutofit/>
          </a:bodyPr>
          <a:lstStyle/>
          <a:p>
            <a:pPr>
              <a:lnSpc>
                <a:spcPct val="90000"/>
              </a:lnSpc>
              <a:spcAft>
                <a:spcPts val="600"/>
              </a:spcAft>
            </a:pPr>
            <a:r>
              <a:rPr lang="en-US" sz="2800" kern="1200" dirty="0">
                <a:solidFill>
                  <a:srgbClr val="FFFFFF"/>
                </a:solidFill>
                <a:latin typeface="+mj-lt"/>
                <a:ea typeface="+mj-ea"/>
                <a:cs typeface="+mj-cs"/>
              </a:rPr>
              <a:t>1 Corinthians 15:1-8, 58</a:t>
            </a:r>
          </a:p>
          <a:p>
            <a:pPr>
              <a:lnSpc>
                <a:spcPct val="90000"/>
              </a:lnSpc>
              <a:spcAft>
                <a:spcPts val="600"/>
              </a:spcAft>
            </a:pPr>
            <a:endParaRPr lang="en-US" sz="2800" kern="1200" dirty="0">
              <a:solidFill>
                <a:srgbClr val="FFFFFF"/>
              </a:solidFill>
              <a:latin typeface="+mj-lt"/>
              <a:ea typeface="+mj-ea"/>
              <a:cs typeface="+mj-cs"/>
            </a:endParaRPr>
          </a:p>
          <a:p>
            <a:pPr>
              <a:lnSpc>
                <a:spcPct val="90000"/>
              </a:lnSpc>
              <a:spcAft>
                <a:spcPts val="600"/>
              </a:spcAft>
            </a:pPr>
            <a:r>
              <a:rPr lang="en-US" sz="2800" kern="1200" dirty="0">
                <a:solidFill>
                  <a:srgbClr val="FFFFFF"/>
                </a:solidFill>
                <a:latin typeface="+mj-lt"/>
                <a:ea typeface="+mj-ea"/>
                <a:cs typeface="+mj-cs"/>
              </a:rPr>
              <a:t>April 19, 2020 </a:t>
            </a:r>
          </a:p>
        </p:txBody>
      </p:sp>
      <p:pic>
        <p:nvPicPr>
          <p:cNvPr id="4" name="Picture 3" descr="A close up of clouds in the sky&#10;&#10;Description automatically generated">
            <a:extLst>
              <a:ext uri="{FF2B5EF4-FFF2-40B4-BE49-F238E27FC236}">
                <a16:creationId xmlns:a16="http://schemas.microsoft.com/office/drawing/2014/main" id="{7AF28AA1-01F7-8C4B-A766-AD63CCB72178}"/>
              </a:ext>
            </a:extLst>
          </p:cNvPr>
          <p:cNvPicPr>
            <a:picLocks noChangeAspect="1"/>
          </p:cNvPicPr>
          <p:nvPr/>
        </p:nvPicPr>
        <p:blipFill rotWithShape="1">
          <a:blip r:embed="rId2"/>
          <a:srcRect t="3142" b="7969"/>
          <a:stretch/>
        </p:blipFill>
        <p:spPr>
          <a:xfrm>
            <a:off x="3155949" y="2051823"/>
            <a:ext cx="5510653" cy="275532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963877"/>
            <a:ext cx="2715893" cy="4930246"/>
          </a:xfrm>
        </p:spPr>
        <p:txBody>
          <a:bodyPr>
            <a:normAutofit/>
          </a:bodyPr>
          <a:lstStyle/>
          <a:p>
            <a:pPr algn="r"/>
            <a:r>
              <a:rPr lang="en-CA" sz="3200" dirty="0">
                <a:solidFill>
                  <a:schemeClr val="accent1"/>
                </a:solidFill>
              </a:rPr>
              <a:t>Significance of the resurrection   (v35-57)</a:t>
            </a:r>
          </a:p>
        </p:txBody>
      </p:sp>
      <p:cxnSp>
        <p:nvCxnSpPr>
          <p:cNvPr id="35" name="Straight Connector 34">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732023" y="838200"/>
            <a:ext cx="4783327" cy="5486400"/>
          </a:xfrm>
        </p:spPr>
        <p:txBody>
          <a:bodyPr anchor="ctr">
            <a:noAutofit/>
          </a:bodyPr>
          <a:lstStyle/>
          <a:p>
            <a:r>
              <a:rPr lang="en-CA" sz="2400" dirty="0"/>
              <a:t>How are the dead raised, and with what kind of body will they come? (v35)</a:t>
            </a:r>
          </a:p>
          <a:p>
            <a:r>
              <a:rPr lang="en-CA" sz="2400" dirty="0"/>
              <a:t>Analogy of the seed and the plant</a:t>
            </a:r>
          </a:p>
          <a:p>
            <a:r>
              <a:rPr lang="en-CA" sz="2400" dirty="0"/>
              <a:t>“The body that is sown is perishable, it is raised imperishable .… It is sown a natural body, it is raised a spiritual body” (v42-44)</a:t>
            </a:r>
          </a:p>
          <a:p>
            <a:r>
              <a:rPr lang="en-CA" sz="2400" dirty="0"/>
              <a:t>We will bear the image of the heavenly (v49)</a:t>
            </a:r>
          </a:p>
        </p:txBody>
      </p:sp>
    </p:spTree>
    <p:extLst>
      <p:ext uri="{BB962C8B-B14F-4D97-AF65-F5344CB8AC3E}">
        <p14:creationId xmlns:p14="http://schemas.microsoft.com/office/powerpoint/2010/main" val="36936650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963877"/>
            <a:ext cx="2620771" cy="4930246"/>
          </a:xfrm>
        </p:spPr>
        <p:txBody>
          <a:bodyPr>
            <a:normAutofit/>
          </a:bodyPr>
          <a:lstStyle/>
          <a:p>
            <a:pPr algn="r"/>
            <a:r>
              <a:rPr lang="en-CA" sz="2600" dirty="0">
                <a:solidFill>
                  <a:schemeClr val="accent1"/>
                </a:solidFill>
              </a:rPr>
              <a:t>Putting on imperishability</a:t>
            </a:r>
          </a:p>
        </p:txBody>
      </p:sp>
      <p:cxnSp>
        <p:nvCxnSpPr>
          <p:cNvPr id="28" name="Straight Connector 27">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732023" y="609600"/>
            <a:ext cx="4783327" cy="5284523"/>
          </a:xfrm>
        </p:spPr>
        <p:txBody>
          <a:bodyPr anchor="ctr">
            <a:normAutofit/>
          </a:bodyPr>
          <a:lstStyle/>
          <a:p>
            <a:r>
              <a:rPr lang="en-CA" sz="2400" dirty="0">
                <a:effectLst/>
              </a:rPr>
              <a:t>“I am the resurrection and the life. Anyone who believes in me will live, even though they die; and whoever lives by believing in me will never die.” (John 11:25-26) </a:t>
            </a:r>
          </a:p>
          <a:p>
            <a:r>
              <a:rPr lang="en-CA" sz="2400" dirty="0">
                <a:effectLst/>
              </a:rPr>
              <a:t>“He always lives to intercede for them” (Hebrews 7:25)</a:t>
            </a:r>
          </a:p>
          <a:p>
            <a:r>
              <a:rPr lang="en-CA" sz="2400" dirty="0">
                <a:effectLst/>
              </a:rPr>
              <a:t>“Whoever believes in him shall not perish but have eternal life” (John 3:16)</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963877"/>
            <a:ext cx="2620771" cy="4930246"/>
          </a:xfrm>
        </p:spPr>
        <p:txBody>
          <a:bodyPr>
            <a:normAutofit/>
          </a:bodyPr>
          <a:lstStyle/>
          <a:p>
            <a:pPr algn="r"/>
            <a:r>
              <a:rPr lang="en-CA" dirty="0">
                <a:solidFill>
                  <a:schemeClr val="accent1"/>
                </a:solidFill>
              </a:rPr>
              <a:t>Standing Firm (v58)</a:t>
            </a:r>
          </a:p>
        </p:txBody>
      </p:sp>
      <p:cxnSp>
        <p:nvCxnSpPr>
          <p:cNvPr id="24" name="Straight Connector 23">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732023" y="963877"/>
            <a:ext cx="4783327" cy="4930246"/>
          </a:xfrm>
        </p:spPr>
        <p:txBody>
          <a:bodyPr anchor="ctr">
            <a:normAutofit/>
          </a:bodyPr>
          <a:lstStyle/>
          <a:p>
            <a:r>
              <a:rPr lang="en-CA" sz="2400" dirty="0"/>
              <a:t>“Therefore, my dear brothers and sisters, stand firm. Let nothing move you. Always give yourselves to the work of the Lord, because you know that your labour in the Lord is not in vain.”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B3684CCF-CEBB-4D8E-A366-95E43D4C7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345810"/>
            <a:ext cx="3720709" cy="1325563"/>
          </a:xfrm>
        </p:spPr>
        <p:txBody>
          <a:bodyPr>
            <a:normAutofit/>
          </a:bodyPr>
          <a:lstStyle/>
          <a:p>
            <a:r>
              <a:rPr lang="en-CA" dirty="0">
                <a:solidFill>
                  <a:schemeClr val="accent1"/>
                </a:solidFill>
              </a:rPr>
              <a:t>Letters from a POW </a:t>
            </a:r>
          </a:p>
        </p:txBody>
      </p:sp>
      <p:sp>
        <p:nvSpPr>
          <p:cNvPr id="3" name="Content Placeholder 2"/>
          <p:cNvSpPr>
            <a:spLocks noGrp="1"/>
          </p:cNvSpPr>
          <p:nvPr>
            <p:ph idx="1"/>
          </p:nvPr>
        </p:nvSpPr>
        <p:spPr>
          <a:xfrm>
            <a:off x="628650" y="1825625"/>
            <a:ext cx="3700097" cy="4351338"/>
          </a:xfrm>
        </p:spPr>
        <p:txBody>
          <a:bodyPr>
            <a:normAutofit/>
          </a:bodyPr>
          <a:lstStyle/>
          <a:p>
            <a:r>
              <a:rPr lang="en-CA" sz="2400" dirty="0"/>
              <a:t>88 letters and postcards from my father to his mother, written from a POW camp 1941-45</a:t>
            </a:r>
          </a:p>
        </p:txBody>
      </p:sp>
      <p:pic>
        <p:nvPicPr>
          <p:cNvPr id="8" name="Picture 7">
            <a:extLst>
              <a:ext uri="{FF2B5EF4-FFF2-40B4-BE49-F238E27FC236}">
                <a16:creationId xmlns:a16="http://schemas.microsoft.com/office/drawing/2014/main" id="{2A013997-1AF6-894D-A412-A2EA753F2B1F}"/>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l="3713" r="8038" b="2"/>
          <a:stretch/>
        </p:blipFill>
        <p:spPr>
          <a:xfrm>
            <a:off x="5147997" y="3154859"/>
            <a:ext cx="3022934" cy="3703141"/>
          </a:xfrm>
          <a:custGeom>
            <a:avLst/>
            <a:gdLst/>
            <a:ahLst/>
            <a:cxnLst/>
            <a:rect l="l" t="t" r="r" b="b"/>
            <a:pathLst>
              <a:path w="4030579" h="3703141">
                <a:moveTo>
                  <a:pt x="2015289" y="0"/>
                </a:moveTo>
                <a:cubicBezTo>
                  <a:pt x="3128303" y="0"/>
                  <a:pt x="4030579" y="902277"/>
                  <a:pt x="4030579" y="2015290"/>
                </a:cubicBezTo>
                <a:cubicBezTo>
                  <a:pt x="4030579" y="2710923"/>
                  <a:pt x="3678127" y="3324237"/>
                  <a:pt x="3142057" y="3686399"/>
                </a:cubicBezTo>
                <a:lnTo>
                  <a:pt x="3114499" y="3703141"/>
                </a:lnTo>
                <a:lnTo>
                  <a:pt x="916080" y="3703141"/>
                </a:lnTo>
                <a:lnTo>
                  <a:pt x="888522" y="3686399"/>
                </a:lnTo>
                <a:cubicBezTo>
                  <a:pt x="352452" y="3324237"/>
                  <a:pt x="0" y="2710923"/>
                  <a:pt x="0" y="2015290"/>
                </a:cubicBezTo>
                <a:cubicBezTo>
                  <a:pt x="0" y="902277"/>
                  <a:pt x="902277" y="0"/>
                  <a:pt x="2015289" y="0"/>
                </a:cubicBezTo>
                <a:close/>
              </a:path>
            </a:pathLst>
          </a:custGeom>
        </p:spPr>
      </p:pic>
      <p:sp>
        <p:nvSpPr>
          <p:cNvPr id="17" name="Arc 16">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3997723" y="-218643"/>
            <a:ext cx="4083433" cy="3062575"/>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10" name="Picture 9" descr="A close up of text on a white background&#10;&#10;Description automatically generated">
            <a:extLst>
              <a:ext uri="{FF2B5EF4-FFF2-40B4-BE49-F238E27FC236}">
                <a16:creationId xmlns:a16="http://schemas.microsoft.com/office/drawing/2014/main" id="{758B6877-D721-494D-837E-0214C753B5E6}"/>
              </a:ext>
            </a:extLst>
          </p:cNvPr>
          <p:cNvPicPr>
            <a:picLocks noChangeAspect="1"/>
          </p:cNvPicPr>
          <p:nvPr/>
        </p:nvPicPr>
        <p:blipFill rotWithShape="1">
          <a:blip r:embed="rId3">
            <a:extLst>
              <a:ext uri="{28A0092B-C50C-407E-A947-70E740481C1C}">
                <a14:useLocalDpi xmlns:a14="http://schemas.microsoft.com/office/drawing/2010/main" val="0"/>
              </a:ext>
            </a:extLst>
          </a:blip>
          <a:srcRect r="35503"/>
          <a:stretch/>
        </p:blipFill>
        <p:spPr>
          <a:xfrm>
            <a:off x="4729355" y="1"/>
            <a:ext cx="2639484"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pic>
        <p:nvPicPr>
          <p:cNvPr id="6" name="Picture 5">
            <a:extLst>
              <a:ext uri="{FF2B5EF4-FFF2-40B4-BE49-F238E27FC236}">
                <a16:creationId xmlns:a16="http://schemas.microsoft.com/office/drawing/2014/main" id="{6EDE3161-D61C-4D40-83ED-3A422CBA35DE}"/>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l="22649" r="9034" b="4"/>
          <a:stretch/>
        </p:blipFill>
        <p:spPr>
          <a:xfrm>
            <a:off x="7450096" y="372217"/>
            <a:ext cx="1693904" cy="3554668"/>
          </a:xfrm>
          <a:custGeom>
            <a:avLst/>
            <a:gdLst/>
            <a:ahLst/>
            <a:cxnLst/>
            <a:rect l="l" t="t" r="r" b="b"/>
            <a:pathLst>
              <a:path w="2258539" h="3554668">
                <a:moveTo>
                  <a:pt x="1777334" y="0"/>
                </a:moveTo>
                <a:cubicBezTo>
                  <a:pt x="1900033" y="0"/>
                  <a:pt x="2019829" y="12434"/>
                  <a:pt x="2135529" y="36109"/>
                </a:cubicBezTo>
                <a:lnTo>
                  <a:pt x="2258539" y="67738"/>
                </a:lnTo>
                <a:lnTo>
                  <a:pt x="2258539" y="3486930"/>
                </a:lnTo>
                <a:lnTo>
                  <a:pt x="2135529" y="3518559"/>
                </a:lnTo>
                <a:cubicBezTo>
                  <a:pt x="2019829" y="3542235"/>
                  <a:pt x="1900033" y="3554668"/>
                  <a:pt x="1777334" y="3554668"/>
                </a:cubicBezTo>
                <a:cubicBezTo>
                  <a:pt x="795739" y="3554668"/>
                  <a:pt x="0" y="2758929"/>
                  <a:pt x="0" y="1777334"/>
                </a:cubicBezTo>
                <a:cubicBezTo>
                  <a:pt x="0" y="795740"/>
                  <a:pt x="795739" y="0"/>
                  <a:pt x="1777334" y="0"/>
                </a:cubicBezTo>
                <a:close/>
              </a:path>
            </a:pathLst>
          </a:cu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963877"/>
            <a:ext cx="2620771" cy="4930246"/>
          </a:xfrm>
        </p:spPr>
        <p:txBody>
          <a:bodyPr>
            <a:normAutofit/>
          </a:bodyPr>
          <a:lstStyle/>
          <a:p>
            <a:pPr algn="r"/>
            <a:r>
              <a:rPr lang="en-CA" dirty="0">
                <a:solidFill>
                  <a:schemeClr val="accent1"/>
                </a:solidFill>
              </a:rPr>
              <a:t>Standing Firm</a:t>
            </a:r>
          </a:p>
        </p:txBody>
      </p:sp>
      <p:cxnSp>
        <p:nvCxnSpPr>
          <p:cNvPr id="24" name="Straight Connector 23">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732023" y="963877"/>
            <a:ext cx="4783327" cy="4930246"/>
          </a:xfrm>
        </p:spPr>
        <p:txBody>
          <a:bodyPr anchor="ctr">
            <a:normAutofit/>
          </a:bodyPr>
          <a:lstStyle/>
          <a:p>
            <a:r>
              <a:rPr lang="en-CA" sz="2400" dirty="0"/>
              <a:t>“Rejoice always, pray continually, give thanks in all circumstances; for this is God’s will for you in Christ Jesus.” (1 Thessalonians 5:16-18)</a:t>
            </a:r>
          </a:p>
          <a:p>
            <a:r>
              <a:rPr lang="en-CA" sz="2400" dirty="0"/>
              <a:t>“Do not put out the Spirit’s fire.” (v19)</a:t>
            </a:r>
          </a:p>
        </p:txBody>
      </p:sp>
    </p:spTree>
    <p:extLst>
      <p:ext uri="{BB962C8B-B14F-4D97-AF65-F5344CB8AC3E}">
        <p14:creationId xmlns:p14="http://schemas.microsoft.com/office/powerpoint/2010/main" val="22460435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963877"/>
            <a:ext cx="2620771" cy="4930246"/>
          </a:xfrm>
        </p:spPr>
        <p:txBody>
          <a:bodyPr>
            <a:normAutofit/>
          </a:bodyPr>
          <a:lstStyle/>
          <a:p>
            <a:pPr algn="r"/>
            <a:r>
              <a:rPr lang="en-CA">
                <a:solidFill>
                  <a:schemeClr val="accent1"/>
                </a:solidFill>
              </a:rPr>
              <a:t>Standing Firm</a:t>
            </a:r>
          </a:p>
        </p:txBody>
      </p:sp>
      <p:cxnSp>
        <p:nvCxnSpPr>
          <p:cNvPr id="24" name="Straight Connector 23">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732023" y="963877"/>
            <a:ext cx="4783327" cy="4930246"/>
          </a:xfrm>
        </p:spPr>
        <p:txBody>
          <a:bodyPr anchor="ctr">
            <a:normAutofit/>
          </a:bodyPr>
          <a:lstStyle/>
          <a:p>
            <a:r>
              <a:rPr lang="en-CA" sz="2400" dirty="0"/>
              <a:t>“God will supply all your needs according to the riches of his glory in Christ Jesus” (Philippians 4:19)</a:t>
            </a:r>
          </a:p>
          <a:p>
            <a:r>
              <a:rPr lang="en-CA" sz="2400" dirty="0">
                <a:effectLst/>
              </a:rPr>
              <a:t>“For we are God’s handiwork, created in Christ Jesus to do good works, which God prepared in advance for us to do” (Ephesians 2:10)</a:t>
            </a:r>
          </a:p>
        </p:txBody>
      </p:sp>
    </p:spTree>
    <p:extLst>
      <p:ext uri="{BB962C8B-B14F-4D97-AF65-F5344CB8AC3E}">
        <p14:creationId xmlns:p14="http://schemas.microsoft.com/office/powerpoint/2010/main" val="21406023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963877"/>
            <a:ext cx="2620771" cy="4930246"/>
          </a:xfrm>
        </p:spPr>
        <p:txBody>
          <a:bodyPr>
            <a:normAutofit/>
          </a:bodyPr>
          <a:lstStyle/>
          <a:p>
            <a:pPr algn="r"/>
            <a:r>
              <a:rPr lang="en-CA" dirty="0">
                <a:solidFill>
                  <a:schemeClr val="accent1"/>
                </a:solidFill>
              </a:rPr>
              <a:t>Jesus appears to many</a:t>
            </a:r>
          </a:p>
        </p:txBody>
      </p:sp>
      <p:cxnSp>
        <p:nvCxnSpPr>
          <p:cNvPr id="20" name="Straight Connector 1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732023" y="963877"/>
            <a:ext cx="4783327" cy="4930246"/>
          </a:xfrm>
        </p:spPr>
        <p:txBody>
          <a:bodyPr anchor="ctr">
            <a:noAutofit/>
          </a:bodyPr>
          <a:lstStyle/>
          <a:p>
            <a:r>
              <a:rPr lang="en-CA" sz="2400" dirty="0"/>
              <a:t>Jesus met Mary Magdalene outside the empty tomb (John 20:14-18)</a:t>
            </a:r>
          </a:p>
          <a:p>
            <a:r>
              <a:rPr lang="en-CA" sz="2400" dirty="0"/>
              <a:t>Jesus appears to the disciples in the locked room (John 20:19); “Peace be with you”</a:t>
            </a:r>
          </a:p>
          <a:p>
            <a:r>
              <a:rPr lang="en-CA" sz="2400" dirty="0"/>
              <a:t>Jesus appears to two as they walk to Emmaus (Luke 24:13-35)</a:t>
            </a:r>
          </a:p>
          <a:p>
            <a:r>
              <a:rPr lang="en-CA" sz="2400" dirty="0"/>
              <a:t>Jesus appears to the disciples beside Lake Galilee (John 21:4-14); he cooks them breakfast</a:t>
            </a:r>
          </a:p>
        </p:txBody>
      </p:sp>
    </p:spTree>
    <p:extLst>
      <p:ext uri="{BB962C8B-B14F-4D97-AF65-F5344CB8AC3E}">
        <p14:creationId xmlns:p14="http://schemas.microsoft.com/office/powerpoint/2010/main" val="4843478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963877"/>
            <a:ext cx="2620771" cy="4930246"/>
          </a:xfrm>
        </p:spPr>
        <p:txBody>
          <a:bodyPr>
            <a:normAutofit/>
          </a:bodyPr>
          <a:lstStyle/>
          <a:p>
            <a:pPr algn="r"/>
            <a:r>
              <a:rPr lang="en-CA" dirty="0">
                <a:solidFill>
                  <a:schemeClr val="accent1"/>
                </a:solidFill>
              </a:rPr>
              <a:t>Jesus appears to many</a:t>
            </a:r>
          </a:p>
        </p:txBody>
      </p:sp>
      <p:cxnSp>
        <p:nvCxnSpPr>
          <p:cNvPr id="17" name="Straight Connector 16">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732023" y="963877"/>
            <a:ext cx="4783327" cy="4930246"/>
          </a:xfrm>
        </p:spPr>
        <p:txBody>
          <a:bodyPr anchor="ctr">
            <a:normAutofit/>
          </a:bodyPr>
          <a:lstStyle/>
          <a:p>
            <a:r>
              <a:rPr lang="en-CA" sz="2400" dirty="0"/>
              <a:t>Jesus presented himself to his disciples and “gave them many convincing proofs that he was alive.” (Acts 1:3)</a:t>
            </a:r>
          </a:p>
          <a:p>
            <a:r>
              <a:rPr lang="en-CA" sz="2400" dirty="0"/>
              <a:t>Jesus ascended on the 40</a:t>
            </a:r>
            <a:r>
              <a:rPr lang="en-CA" sz="2400" baseline="30000" dirty="0"/>
              <a:t>th</a:t>
            </a:r>
            <a:r>
              <a:rPr lang="en-CA" sz="2400" dirty="0"/>
              <a:t> day, witnessed by the disciples (Acts 1:9)</a:t>
            </a:r>
          </a:p>
          <a:p>
            <a:r>
              <a:rPr lang="en-CA" sz="2400" dirty="0"/>
              <a:t>The disciples returned to Jerusalem, joining “together constantly in prayer” (Acts 1:14)</a:t>
            </a:r>
          </a:p>
        </p:txBody>
      </p:sp>
    </p:spTree>
    <p:extLst>
      <p:ext uri="{BB962C8B-B14F-4D97-AF65-F5344CB8AC3E}">
        <p14:creationId xmlns:p14="http://schemas.microsoft.com/office/powerpoint/2010/main" val="5542383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rc_mi" descr="http://www.jesuswalk.com/2corinthians/maps/achaia-macedonia-map-1200x831x300.jpg"/>
          <p:cNvPicPr/>
          <p:nvPr/>
        </p:nvPicPr>
        <p:blipFill>
          <a:blip r:embed="rId2" cstate="print"/>
          <a:srcRect/>
          <a:stretch>
            <a:fillRect/>
          </a:stretch>
        </p:blipFill>
        <p:spPr bwMode="auto">
          <a:xfrm>
            <a:off x="1143000" y="685800"/>
            <a:ext cx="6781800" cy="48768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963877"/>
            <a:ext cx="2620771" cy="4930246"/>
          </a:xfrm>
        </p:spPr>
        <p:txBody>
          <a:bodyPr>
            <a:normAutofit/>
          </a:bodyPr>
          <a:lstStyle/>
          <a:p>
            <a:pPr algn="r"/>
            <a:r>
              <a:rPr lang="en-CA" sz="3400" dirty="0">
                <a:solidFill>
                  <a:schemeClr val="accent1"/>
                </a:solidFill>
              </a:rPr>
              <a:t>Paul’s first letter to Corinthians</a:t>
            </a:r>
          </a:p>
        </p:txBody>
      </p:sp>
      <p:cxnSp>
        <p:nvCxnSpPr>
          <p:cNvPr id="17" name="Straight Connector 16">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732023" y="963876"/>
            <a:ext cx="4783327" cy="5360723"/>
          </a:xfrm>
        </p:spPr>
        <p:txBody>
          <a:bodyPr anchor="ctr">
            <a:noAutofit/>
          </a:bodyPr>
          <a:lstStyle/>
          <a:p>
            <a:pPr>
              <a:lnSpc>
                <a:spcPct val="90000"/>
              </a:lnSpc>
            </a:pPr>
            <a:r>
              <a:rPr lang="en-CA" sz="2400" dirty="0"/>
              <a:t>Paul spent 18 months in Corinth during his second missionary journey (Acts 18: 1-18) in about 50 AD</a:t>
            </a:r>
          </a:p>
          <a:p>
            <a:pPr>
              <a:lnSpc>
                <a:spcPct val="90000"/>
              </a:lnSpc>
            </a:pPr>
            <a:r>
              <a:rPr lang="en-CA" sz="2400" dirty="0"/>
              <a:t>He wrote this letter to them in about 52 or 53 AD</a:t>
            </a:r>
          </a:p>
          <a:p>
            <a:pPr>
              <a:lnSpc>
                <a:spcPct val="90000"/>
              </a:lnSpc>
            </a:pPr>
            <a:r>
              <a:rPr lang="en-CA" sz="2400" dirty="0"/>
              <a:t>Corinth was a Roman city in southern Greece</a:t>
            </a:r>
          </a:p>
          <a:p>
            <a:pPr>
              <a:lnSpc>
                <a:spcPct val="90000"/>
              </a:lnSpc>
            </a:pPr>
            <a:r>
              <a:rPr lang="en-CA" sz="2400" dirty="0"/>
              <a:t> Greeks did not believe in the resurrection of the body – this thinking was influencing some within the church (1 Corinthians 15:12)</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963877"/>
            <a:ext cx="2620771" cy="4930246"/>
          </a:xfrm>
        </p:spPr>
        <p:txBody>
          <a:bodyPr>
            <a:normAutofit/>
          </a:bodyPr>
          <a:lstStyle/>
          <a:p>
            <a:pPr algn="r"/>
            <a:r>
              <a:rPr lang="en-CA" dirty="0">
                <a:solidFill>
                  <a:schemeClr val="accent1"/>
                </a:solidFill>
              </a:rPr>
              <a:t>The Essential Truths </a:t>
            </a:r>
            <a:br>
              <a:rPr lang="en-CA" dirty="0">
                <a:solidFill>
                  <a:schemeClr val="accent1"/>
                </a:solidFill>
              </a:rPr>
            </a:br>
            <a:r>
              <a:rPr lang="en-CA" dirty="0">
                <a:solidFill>
                  <a:schemeClr val="accent1"/>
                </a:solidFill>
              </a:rPr>
              <a:t>(v3-5)</a:t>
            </a:r>
          </a:p>
        </p:txBody>
      </p:sp>
      <p:cxnSp>
        <p:nvCxnSpPr>
          <p:cNvPr id="17" name="Straight Connector 16">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732023" y="963876"/>
            <a:ext cx="4783327" cy="5513123"/>
          </a:xfrm>
        </p:spPr>
        <p:txBody>
          <a:bodyPr anchor="ctr">
            <a:noAutofit/>
          </a:bodyPr>
          <a:lstStyle/>
          <a:p>
            <a:r>
              <a:rPr lang="en-CA" sz="2400" dirty="0"/>
              <a:t>Paul received these truths, he taught them, and the Corinthian church believed them (1 Corinthians 15:1)</a:t>
            </a:r>
          </a:p>
          <a:p>
            <a:r>
              <a:rPr lang="en-CA" sz="2400" i="1" dirty="0"/>
              <a:t>That</a:t>
            </a:r>
            <a:r>
              <a:rPr lang="en-CA" sz="2400" dirty="0"/>
              <a:t> </a:t>
            </a:r>
            <a:r>
              <a:rPr lang="en-CA" sz="2400" i="1" dirty="0"/>
              <a:t>Christ died for our sins according to the Scriptures</a:t>
            </a:r>
          </a:p>
          <a:p>
            <a:r>
              <a:rPr lang="en-CA" sz="2400" i="1" dirty="0"/>
              <a:t>That he was buried</a:t>
            </a:r>
          </a:p>
          <a:p>
            <a:r>
              <a:rPr lang="en-CA" sz="2400" i="1" dirty="0"/>
              <a:t>That he was raised on the third day according to the Scriptures</a:t>
            </a:r>
          </a:p>
          <a:p>
            <a:r>
              <a:rPr lang="en-CA" sz="2400" i="1" dirty="0"/>
              <a:t>That he appeared to Cephas and then to the Twelve</a:t>
            </a:r>
          </a:p>
        </p:txBody>
      </p:sp>
    </p:spTree>
    <p:extLst>
      <p:ext uri="{BB962C8B-B14F-4D97-AF65-F5344CB8AC3E}">
        <p14:creationId xmlns:p14="http://schemas.microsoft.com/office/powerpoint/2010/main" val="23390085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963877"/>
            <a:ext cx="2620771" cy="4930246"/>
          </a:xfrm>
        </p:spPr>
        <p:txBody>
          <a:bodyPr>
            <a:normAutofit/>
          </a:bodyPr>
          <a:lstStyle/>
          <a:p>
            <a:pPr algn="r"/>
            <a:r>
              <a:rPr lang="en-CA" dirty="0">
                <a:solidFill>
                  <a:schemeClr val="accent1"/>
                </a:solidFill>
              </a:rPr>
              <a:t>Witnesses of the risen Jesus</a:t>
            </a:r>
            <a:br>
              <a:rPr lang="en-CA" dirty="0">
                <a:solidFill>
                  <a:schemeClr val="accent1"/>
                </a:solidFill>
              </a:rPr>
            </a:br>
            <a:r>
              <a:rPr lang="en-CA" dirty="0">
                <a:solidFill>
                  <a:schemeClr val="accent1"/>
                </a:solidFill>
              </a:rPr>
              <a:t>(v6-8)</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025088" y="0"/>
            <a:ext cx="4343374" cy="6766560"/>
          </a:xfrm>
        </p:spPr>
        <p:txBody>
          <a:bodyPr anchor="ctr">
            <a:normAutofit/>
          </a:bodyPr>
          <a:lstStyle/>
          <a:p>
            <a:r>
              <a:rPr lang="en-CA" sz="2400" dirty="0"/>
              <a:t>Over 500 people at the same time</a:t>
            </a:r>
          </a:p>
          <a:p>
            <a:r>
              <a:rPr lang="en-CA" sz="2400" dirty="0"/>
              <a:t>James (likely Jesus’ brother) - see Acts 1:14</a:t>
            </a:r>
          </a:p>
          <a:p>
            <a:r>
              <a:rPr lang="en-CA" sz="2400" dirty="0"/>
              <a:t>Paul on the road to Damascus – see Acts 9:5</a:t>
            </a:r>
          </a:p>
          <a:p>
            <a:r>
              <a:rPr lang="en-CA" sz="2400" dirty="0"/>
              <a:t>Like the Corinthian church, we have received these  witness reports, and we have believed them</a:t>
            </a:r>
          </a:p>
        </p:txBody>
      </p:sp>
    </p:spTree>
    <p:extLst>
      <p:ext uri="{BB962C8B-B14F-4D97-AF65-F5344CB8AC3E}">
        <p14:creationId xmlns:p14="http://schemas.microsoft.com/office/powerpoint/2010/main" val="2390504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10" y="963877"/>
            <a:ext cx="2792212" cy="4930246"/>
          </a:xfrm>
        </p:spPr>
        <p:txBody>
          <a:bodyPr>
            <a:normAutofit/>
          </a:bodyPr>
          <a:lstStyle/>
          <a:p>
            <a:pPr algn="r"/>
            <a:r>
              <a:rPr lang="en-CA" sz="3200" dirty="0">
                <a:solidFill>
                  <a:schemeClr val="accent1"/>
                </a:solidFill>
              </a:rPr>
              <a:t>Significance of the resurrection   (v12-19)</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732023" y="963877"/>
            <a:ext cx="4783327" cy="4930246"/>
          </a:xfrm>
        </p:spPr>
        <p:txBody>
          <a:bodyPr anchor="ctr">
            <a:normAutofit/>
          </a:bodyPr>
          <a:lstStyle/>
          <a:p>
            <a:r>
              <a:rPr lang="en-CA" sz="2400" dirty="0"/>
              <a:t>How can you believe in the resurrection of Jesus but deny your own resurrection? (v12)</a:t>
            </a:r>
          </a:p>
          <a:p>
            <a:r>
              <a:rPr lang="en-CA" sz="2400" dirty="0"/>
              <a:t>“If there is no resurrection of the dead, then not even Christ has been raised” (v13)</a:t>
            </a:r>
          </a:p>
          <a:p>
            <a:r>
              <a:rPr lang="en-CA" sz="2400" dirty="0"/>
              <a:t>“Then our preaching is useless and so is your faith” (v14)</a:t>
            </a:r>
          </a:p>
          <a:p>
            <a:r>
              <a:rPr lang="en-CA" sz="2400" dirty="0"/>
              <a:t>We are false witnesses about God (v15)</a:t>
            </a:r>
          </a:p>
        </p:txBody>
      </p:sp>
    </p:spTree>
    <p:extLst>
      <p:ext uri="{BB962C8B-B14F-4D97-AF65-F5344CB8AC3E}">
        <p14:creationId xmlns:p14="http://schemas.microsoft.com/office/powerpoint/2010/main" val="15425236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963877"/>
            <a:ext cx="2715892" cy="4930246"/>
          </a:xfrm>
        </p:spPr>
        <p:txBody>
          <a:bodyPr>
            <a:normAutofit/>
          </a:bodyPr>
          <a:lstStyle/>
          <a:p>
            <a:pPr algn="r"/>
            <a:r>
              <a:rPr lang="en-CA" sz="3200" dirty="0">
                <a:solidFill>
                  <a:schemeClr val="accent1"/>
                </a:solidFill>
              </a:rPr>
              <a:t>Significance of the resurrection   (v20-28)</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732023" y="963877"/>
            <a:ext cx="4783327" cy="4930246"/>
          </a:xfrm>
        </p:spPr>
        <p:txBody>
          <a:bodyPr anchor="ctr">
            <a:normAutofit/>
          </a:bodyPr>
          <a:lstStyle/>
          <a:p>
            <a:r>
              <a:rPr lang="en-CA" sz="2400" dirty="0"/>
              <a:t>Since Christ </a:t>
            </a:r>
            <a:r>
              <a:rPr lang="en-CA" sz="2400" i="1" dirty="0"/>
              <a:t>has</a:t>
            </a:r>
            <a:r>
              <a:rPr lang="en-CA" sz="2400" dirty="0"/>
              <a:t> been raised, then all believers will be resurrected also (v22-23)</a:t>
            </a:r>
          </a:p>
          <a:p>
            <a:r>
              <a:rPr lang="en-CA" sz="2400" dirty="0"/>
              <a:t>He has destroyed death (v26)</a:t>
            </a:r>
          </a:p>
        </p:txBody>
      </p:sp>
    </p:spTree>
    <p:extLst>
      <p:ext uri="{BB962C8B-B14F-4D97-AF65-F5344CB8AC3E}">
        <p14:creationId xmlns:p14="http://schemas.microsoft.com/office/powerpoint/2010/main" val="4144123632"/>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Persia"/>
        <a:ea typeface=""/>
        <a:cs typeface="Arial"/>
      </a:majorFont>
      <a:minorFont>
        <a:latin typeface="Bangle Condense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988</TotalTime>
  <Words>728</Words>
  <Application>Microsoft Macintosh PowerPoint</Application>
  <PresentationFormat>On-screen Show (4:3)</PresentationFormat>
  <Paragraphs>55</Paragraphs>
  <Slides>15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Arial Rounded MT Bold</vt:lpstr>
      <vt:lpstr>Bangle Condensed</vt:lpstr>
      <vt:lpstr>Candara</vt:lpstr>
      <vt:lpstr>Persia</vt:lpstr>
      <vt:lpstr>Wingdings</vt:lpstr>
      <vt:lpstr>Default Design</vt:lpstr>
      <vt:lpstr>PowerPoint Presentation</vt:lpstr>
      <vt:lpstr>Jesus appears to many</vt:lpstr>
      <vt:lpstr>Jesus appears to many</vt:lpstr>
      <vt:lpstr>PowerPoint Presentation</vt:lpstr>
      <vt:lpstr>Paul’s first letter to Corinthians</vt:lpstr>
      <vt:lpstr>The Essential Truths  (v3-5)</vt:lpstr>
      <vt:lpstr>Witnesses of the risen Jesus (v6-8)</vt:lpstr>
      <vt:lpstr>Significance of the resurrection   (v12-19)</vt:lpstr>
      <vt:lpstr>Significance of the resurrection   (v20-28)</vt:lpstr>
      <vt:lpstr>Significance of the resurrection   (v35-57)</vt:lpstr>
      <vt:lpstr>Putting on imperishability</vt:lpstr>
      <vt:lpstr>Standing Firm (v58)</vt:lpstr>
      <vt:lpstr>Letters from a POW </vt:lpstr>
      <vt:lpstr>Standing Firm</vt:lpstr>
      <vt:lpstr>Standing Firm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Page</dc:creator>
  <cp:lastModifiedBy>John Page</cp:lastModifiedBy>
  <cp:revision>5</cp:revision>
  <dcterms:created xsi:type="dcterms:W3CDTF">2020-04-17T00:38:23Z</dcterms:created>
  <dcterms:modified xsi:type="dcterms:W3CDTF">2020-04-17T17:06:32Z</dcterms:modified>
</cp:coreProperties>
</file>