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63" r:id="rId3"/>
    <p:sldId id="264" r:id="rId4"/>
    <p:sldId id="265" r:id="rId5"/>
    <p:sldId id="266" r:id="rId6"/>
    <p:sldId id="267" r:id="rId7"/>
    <p:sldId id="268" r:id="rId8"/>
    <p:sldId id="269" r:id="rId9"/>
    <p:sldId id="270" r:id="rId10"/>
    <p:sldId id="271" r:id="rId11"/>
    <p:sldId id="272" r:id="rId12"/>
    <p:sldId id="273" r:id="rId13"/>
    <p:sldId id="274" r:id="rId14"/>
    <p:sldId id="275" r:id="rId15"/>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E7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17" autoAdjust="0"/>
    <p:restoredTop sz="94660"/>
  </p:normalViewPr>
  <p:slideViewPr>
    <p:cSldViewPr snapToGrid="0">
      <p:cViewPr>
        <p:scale>
          <a:sx n="70" d="100"/>
          <a:sy n="70" d="100"/>
        </p:scale>
        <p:origin x="-774" y="-51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5195455"/>
            <a:ext cx="5971309" cy="1487198"/>
          </a:xfrm>
        </p:spPr>
        <p:txBody>
          <a:bodyPr anchor="t">
            <a:normAutofit/>
          </a:bodyPr>
          <a:lstStyle>
            <a:lvl1pPr algn="r">
              <a:defRPr sz="4000"/>
            </a:lvl1pPr>
          </a:lstStyle>
          <a:p>
            <a:r>
              <a:rPr lang="en-US" dirty="0"/>
              <a:t>Click to edit Master title style</a:t>
            </a:r>
          </a:p>
        </p:txBody>
      </p:sp>
      <p:sp>
        <p:nvSpPr>
          <p:cNvPr id="3" name="Subtitle 2"/>
          <p:cNvSpPr>
            <a:spLocks noGrp="1"/>
          </p:cNvSpPr>
          <p:nvPr>
            <p:ph type="subTitle" idx="1"/>
          </p:nvPr>
        </p:nvSpPr>
        <p:spPr>
          <a:xfrm>
            <a:off x="6082145" y="5195455"/>
            <a:ext cx="2937164" cy="1122219"/>
          </a:xfrm>
        </p:spPr>
        <p:txBody>
          <a:bodyPr>
            <a:normAutofit/>
          </a:bodyPr>
          <a:lstStyle>
            <a:lvl1pPr marL="0" indent="0" algn="r">
              <a:spcBef>
                <a:spcPts val="1200"/>
              </a:spcBef>
              <a:buNone/>
              <a:defRPr sz="2800">
                <a:latin typeface="AmsiProNarw-SemiBold" panose="020B0A060202010101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descr="A circuit board&#10;&#10;Description automatically generated">
            <a:extLst>
              <a:ext uri="{FF2B5EF4-FFF2-40B4-BE49-F238E27FC236}">
                <a16:creationId xmlns="" xmlns:a16="http://schemas.microsoft.com/office/drawing/2014/main" id="{AC09D9B8-87B3-4CBC-B720-C02DD5C14305}"/>
              </a:ext>
            </a:extLst>
          </p:cNvPr>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0" y="0"/>
            <a:ext cx="9144000" cy="5133975"/>
          </a:xfrm>
          <a:prstGeom prst="rect">
            <a:avLst/>
          </a:prstGeom>
        </p:spPr>
      </p:pic>
      <p:sp>
        <p:nvSpPr>
          <p:cNvPr id="9" name="Rectangle 8">
            <a:extLst>
              <a:ext uri="{FF2B5EF4-FFF2-40B4-BE49-F238E27FC236}">
                <a16:creationId xmlns="" xmlns:a16="http://schemas.microsoft.com/office/drawing/2014/main" id="{FD3D5FDC-B75C-44C9-8548-3F6B4B3034E2}"/>
              </a:ext>
            </a:extLst>
          </p:cNvPr>
          <p:cNvSpPr/>
          <p:nvPr userDrawn="1"/>
        </p:nvSpPr>
        <p:spPr>
          <a:xfrm rot="1115822">
            <a:off x="54378" y="1953447"/>
            <a:ext cx="8959780" cy="1291778"/>
          </a:xfrm>
          <a:prstGeom prst="rect">
            <a:avLst/>
          </a:prstGeom>
          <a:noFill/>
        </p:spPr>
        <p:txBody>
          <a:bodyPr wrap="none" lIns="91440" tIns="45720" rIns="91440" bIns="45720">
            <a:prstTxWarp prst="textStop">
              <a:avLst>
                <a:gd name="adj" fmla="val 29865"/>
              </a:avLst>
            </a:prstTxWarp>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Taking Faith into Everyday Life</a:t>
            </a:r>
          </a:p>
        </p:txBody>
      </p:sp>
    </p:spTree>
    <p:extLst>
      <p:ext uri="{BB962C8B-B14F-4D97-AF65-F5344CB8AC3E}">
        <p14:creationId xmlns="" xmlns:p14="http://schemas.microsoft.com/office/powerpoint/2010/main" val="371139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childTnLst>
                          </p:cTn>
                        </p:par>
                        <p:par>
                          <p:cTn id="14" fill="hold">
                            <p:stCondLst>
                              <p:cond delay="2750"/>
                            </p:stCondLst>
                            <p:childTnLst>
                              <p:par>
                                <p:cTn id="15" presetID="10" presetClass="entr" presetSubtype="0" fill="hold" grpId="0" nodeType="afterEffect">
                                  <p:stCondLst>
                                    <p:cond delay="25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childTnLst>
                                </p:cTn>
                              </p:par>
                            </p:childTnLst>
                          </p:cTn>
                        </p:par>
                        <p:par>
                          <p:cTn id="18" fill="hold">
                            <p:stCondLst>
                              <p:cond delay="4000"/>
                            </p:stCondLst>
                            <p:childTnLst>
                              <p:par>
                                <p:cTn id="19" presetID="22" presetClass="entr" presetSubtype="8" fill="hold" grpId="0" nodeType="afterEffect">
                                  <p:stCondLst>
                                    <p:cond delay="25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wipe(left)">
                                      <p:cBhvr>
                                        <p:cTn id="2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bldLvl="5">
        <p:tmplLst>
          <p:tmpl lvl="1">
            <p:tnLst>
              <p:par>
                <p:cTn presetID="22" presetClass="entr" presetSubtype="8" fill="hold" nodeType="after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P spid="9"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255F333-E479-4164-95BA-563F32D9E02F}" type="datetimeFigureOut">
              <a:rPr lang="en-US" smtClean="0"/>
              <a:pPr/>
              <a:t>11/3/2019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D6C17DD-A651-4BDA-8C79-455A9FB67A0E}" type="slidenum">
              <a:rPr lang="en-US" smtClean="0"/>
              <a:pPr/>
              <a:t>‹#›</a:t>
            </a:fld>
            <a:endParaRPr lang="en-US"/>
          </a:p>
        </p:txBody>
      </p:sp>
    </p:spTree>
    <p:extLst>
      <p:ext uri="{BB962C8B-B14F-4D97-AF65-F5344CB8AC3E}">
        <p14:creationId xmlns="" xmlns:p14="http://schemas.microsoft.com/office/powerpoint/2010/main" val="159766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255F333-E479-4164-95BA-563F32D9E02F}" type="datetimeFigureOut">
              <a:rPr lang="en-US" smtClean="0"/>
              <a:pPr/>
              <a:t>11/3/2019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D6C17DD-A651-4BDA-8C79-455A9FB67A0E}" type="slidenum">
              <a:rPr lang="en-US" smtClean="0"/>
              <a:pPr/>
              <a:t>‹#›</a:t>
            </a:fld>
            <a:endParaRPr lang="en-US"/>
          </a:p>
        </p:txBody>
      </p:sp>
    </p:spTree>
    <p:extLst>
      <p:ext uri="{BB962C8B-B14F-4D97-AF65-F5344CB8AC3E}">
        <p14:creationId xmlns="" xmlns:p14="http://schemas.microsoft.com/office/powerpoint/2010/main" val="1685151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255F333-E479-4164-95BA-563F32D9E02F}" type="datetimeFigureOut">
              <a:rPr lang="en-US" smtClean="0"/>
              <a:pPr/>
              <a:t>11/3/2019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D6C17DD-A651-4BDA-8C79-455A9FB67A0E}" type="slidenum">
              <a:rPr lang="en-US" smtClean="0"/>
              <a:pPr/>
              <a:t>‹#›</a:t>
            </a:fld>
            <a:endParaRPr lang="en-US"/>
          </a:p>
        </p:txBody>
      </p:sp>
    </p:spTree>
    <p:extLst>
      <p:ext uri="{BB962C8B-B14F-4D97-AF65-F5344CB8AC3E}">
        <p14:creationId xmlns="" xmlns:p14="http://schemas.microsoft.com/office/powerpoint/2010/main" val="13336306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255F333-E479-4164-95BA-563F32D9E02F}" type="datetimeFigureOut">
              <a:rPr lang="en-US" smtClean="0"/>
              <a:pPr/>
              <a:t>11/3/2019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D6C17DD-A651-4BDA-8C79-455A9FB67A0E}" type="slidenum">
              <a:rPr lang="en-US" smtClean="0"/>
              <a:pPr/>
              <a:t>‹#›</a:t>
            </a:fld>
            <a:endParaRPr lang="en-US"/>
          </a:p>
        </p:txBody>
      </p:sp>
    </p:spTree>
    <p:extLst>
      <p:ext uri="{BB962C8B-B14F-4D97-AF65-F5344CB8AC3E}">
        <p14:creationId xmlns="" xmlns:p14="http://schemas.microsoft.com/office/powerpoint/2010/main" val="4197611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9255F333-E479-4164-95BA-563F32D9E02F}" type="datetimeFigureOut">
              <a:rPr lang="en-US" smtClean="0"/>
              <a:pPr/>
              <a:t>11/3/2019</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D6C17DD-A651-4BDA-8C79-455A9FB67A0E}" type="slidenum">
              <a:rPr lang="en-US" smtClean="0"/>
              <a:pPr/>
              <a:t>‹#›</a:t>
            </a:fld>
            <a:endParaRPr lang="en-US"/>
          </a:p>
        </p:txBody>
      </p:sp>
    </p:spTree>
    <p:extLst>
      <p:ext uri="{BB962C8B-B14F-4D97-AF65-F5344CB8AC3E}">
        <p14:creationId xmlns="" xmlns:p14="http://schemas.microsoft.com/office/powerpoint/2010/main" val="1494116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9255F333-E479-4164-95BA-563F32D9E02F}" type="datetimeFigureOut">
              <a:rPr lang="en-US" smtClean="0"/>
              <a:pPr/>
              <a:t>11/3/2019</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0D6C17DD-A651-4BDA-8C79-455A9FB67A0E}" type="slidenum">
              <a:rPr lang="en-US" smtClean="0"/>
              <a:pPr/>
              <a:t>‹#›</a:t>
            </a:fld>
            <a:endParaRPr lang="en-US"/>
          </a:p>
        </p:txBody>
      </p:sp>
    </p:spTree>
    <p:extLst>
      <p:ext uri="{BB962C8B-B14F-4D97-AF65-F5344CB8AC3E}">
        <p14:creationId xmlns="" xmlns:p14="http://schemas.microsoft.com/office/powerpoint/2010/main" val="388211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9255F333-E479-4164-95BA-563F32D9E02F}" type="datetimeFigureOut">
              <a:rPr lang="en-US" smtClean="0"/>
              <a:pPr/>
              <a:t>11/3/2019</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0D6C17DD-A651-4BDA-8C79-455A9FB67A0E}" type="slidenum">
              <a:rPr lang="en-US" smtClean="0"/>
              <a:pPr/>
              <a:t>‹#›</a:t>
            </a:fld>
            <a:endParaRPr lang="en-US"/>
          </a:p>
        </p:txBody>
      </p:sp>
    </p:spTree>
    <p:extLst>
      <p:ext uri="{BB962C8B-B14F-4D97-AF65-F5344CB8AC3E}">
        <p14:creationId xmlns="" xmlns:p14="http://schemas.microsoft.com/office/powerpoint/2010/main" val="3319260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9255F333-E479-4164-95BA-563F32D9E02F}" type="datetimeFigureOut">
              <a:rPr lang="en-US" smtClean="0"/>
              <a:pPr/>
              <a:t>11/3/2019</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0D6C17DD-A651-4BDA-8C79-455A9FB67A0E}" type="slidenum">
              <a:rPr lang="en-US" smtClean="0"/>
              <a:pPr/>
              <a:t>‹#›</a:t>
            </a:fld>
            <a:endParaRPr lang="en-US"/>
          </a:p>
        </p:txBody>
      </p:sp>
    </p:spTree>
    <p:extLst>
      <p:ext uri="{BB962C8B-B14F-4D97-AF65-F5344CB8AC3E}">
        <p14:creationId xmlns="" xmlns:p14="http://schemas.microsoft.com/office/powerpoint/2010/main" val="252140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9255F333-E479-4164-95BA-563F32D9E02F}" type="datetimeFigureOut">
              <a:rPr lang="en-US" smtClean="0"/>
              <a:pPr/>
              <a:t>11/3/2019</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D6C17DD-A651-4BDA-8C79-455A9FB67A0E}" type="slidenum">
              <a:rPr lang="en-US" smtClean="0"/>
              <a:pPr/>
              <a:t>‹#›</a:t>
            </a:fld>
            <a:endParaRPr lang="en-US"/>
          </a:p>
        </p:txBody>
      </p:sp>
    </p:spTree>
    <p:extLst>
      <p:ext uri="{BB962C8B-B14F-4D97-AF65-F5344CB8AC3E}">
        <p14:creationId xmlns="" xmlns:p14="http://schemas.microsoft.com/office/powerpoint/2010/main" val="1209612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9255F333-E479-4164-95BA-563F32D9E02F}" type="datetimeFigureOut">
              <a:rPr lang="en-US" smtClean="0"/>
              <a:pPr/>
              <a:t>11/3/2019</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D6C17DD-A651-4BDA-8C79-455A9FB67A0E}" type="slidenum">
              <a:rPr lang="en-US" smtClean="0"/>
              <a:pPr/>
              <a:t>‹#›</a:t>
            </a:fld>
            <a:endParaRPr lang="en-US"/>
          </a:p>
        </p:txBody>
      </p:sp>
    </p:spTree>
    <p:extLst>
      <p:ext uri="{BB962C8B-B14F-4D97-AF65-F5344CB8AC3E}">
        <p14:creationId xmlns="" xmlns:p14="http://schemas.microsoft.com/office/powerpoint/2010/main" val="3941668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36524"/>
            <a:ext cx="9144001" cy="102473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49" y="1300163"/>
            <a:ext cx="8515351" cy="494347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 xmlns:a16="http://schemas.microsoft.com/office/drawing/2014/main" id="{4A1170CC-F7EC-44D5-B8FF-704FB6C78B81}"/>
              </a:ext>
            </a:extLst>
          </p:cNvPr>
          <p:cNvPicPr>
            <a:picLocks noChangeAspect="1"/>
          </p:cNvPicPr>
          <p:nvPr userDrawn="1"/>
        </p:nvPicPr>
        <p:blipFill>
          <a:blip r:embed="rId13" cstate="print">
            <a:extLst>
              <a:ext uri="{28A0092B-C50C-407E-A947-70E740481C1C}">
                <a14:useLocalDpi xmlns="" xmlns:a14="http://schemas.microsoft.com/office/drawing/2010/main" val="0"/>
              </a:ext>
            </a:extLst>
          </a:blip>
          <a:stretch>
            <a:fillRect/>
          </a:stretch>
        </p:blipFill>
        <p:spPr>
          <a:xfrm>
            <a:off x="7558086" y="6413824"/>
            <a:ext cx="1387991" cy="375118"/>
          </a:xfrm>
          <a:prstGeom prst="rect">
            <a:avLst/>
          </a:prstGeom>
        </p:spPr>
      </p:pic>
    </p:spTree>
    <p:extLst>
      <p:ext uri="{BB962C8B-B14F-4D97-AF65-F5344CB8AC3E}">
        <p14:creationId xmlns="" xmlns:p14="http://schemas.microsoft.com/office/powerpoint/2010/main" val="23735650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100000"/>
        </a:lnSpc>
        <a:spcBef>
          <a:spcPct val="0"/>
        </a:spcBef>
        <a:buNone/>
        <a:defRPr sz="4400" kern="1200">
          <a:solidFill>
            <a:srgbClr val="E7FFFF"/>
          </a:solidFill>
          <a:latin typeface="Merriweather Bold" panose="02060503050406030704" pitchFamily="18" charset="0"/>
          <a:ea typeface="Merriweather Bold" panose="02060503050406030704" pitchFamily="18" charset="0"/>
          <a:cs typeface="+mj-cs"/>
        </a:defRPr>
      </a:lvl1pPr>
    </p:titleStyle>
    <p:bodyStyle>
      <a:lvl1pPr marL="457200" indent="-457200" algn="l" defTabSz="914400" rtl="0" eaLnBrk="1" latinLnBrk="0" hangingPunct="1">
        <a:lnSpc>
          <a:spcPct val="100000"/>
        </a:lnSpc>
        <a:spcBef>
          <a:spcPts val="3600"/>
        </a:spcBef>
        <a:buClr>
          <a:srgbClr val="66FFFF"/>
        </a:buClr>
        <a:buFont typeface="Wingdings" panose="05000000000000000000" pitchFamily="2" charset="2"/>
        <a:buChar char=""/>
        <a:defRPr sz="3200" kern="1200">
          <a:solidFill>
            <a:schemeClr val="bg1"/>
          </a:solidFill>
          <a:latin typeface="AmsiProNarw-SemiBold" panose="020B0A06020201010104" pitchFamily="34" charset="0"/>
          <a:ea typeface="+mn-ea"/>
          <a:cs typeface="+mn-cs"/>
        </a:defRPr>
      </a:lvl1pPr>
      <a:lvl2pPr marL="914400" indent="-346075" algn="l" defTabSz="914400" rtl="0" eaLnBrk="1" latinLnBrk="0" hangingPunct="1">
        <a:lnSpc>
          <a:spcPct val="100000"/>
        </a:lnSpc>
        <a:spcBef>
          <a:spcPts val="1800"/>
        </a:spcBef>
        <a:buClr>
          <a:srgbClr val="66FFFF"/>
        </a:buClr>
        <a:buFont typeface="Wingdings 2" panose="05020102010507070707" pitchFamily="18" charset="2"/>
        <a:buChar char=""/>
        <a:defRPr sz="2800" kern="1200">
          <a:solidFill>
            <a:schemeClr val="bg1"/>
          </a:solidFill>
          <a:latin typeface="AmsiProNarw-SemiBold" panose="020B0A06020201010104" pitchFamily="34" charset="0"/>
          <a:ea typeface="+mn-ea"/>
          <a:cs typeface="+mn-cs"/>
        </a:defRPr>
      </a:lvl2pPr>
      <a:lvl3pPr marL="1371600" indent="-290513" algn="l" defTabSz="914400" rtl="0" eaLnBrk="1" latinLnBrk="0" hangingPunct="1">
        <a:lnSpc>
          <a:spcPct val="100000"/>
        </a:lnSpc>
        <a:spcBef>
          <a:spcPts val="900"/>
        </a:spcBef>
        <a:buClr>
          <a:srgbClr val="C9FFFF"/>
        </a:buClr>
        <a:buSzPct val="80000"/>
        <a:buFont typeface="Wingdings 2" panose="05020102010507070707" pitchFamily="18" charset="2"/>
        <a:buChar char=""/>
        <a:defRPr sz="2400" kern="1200">
          <a:solidFill>
            <a:schemeClr val="bg1"/>
          </a:solidFill>
          <a:latin typeface="AmsiProNarw-SemiBold" panose="020B0A06020201010104" pitchFamily="34" charset="0"/>
          <a:ea typeface="+mn-ea"/>
          <a:cs typeface="+mn-cs"/>
        </a:defRPr>
      </a:lvl3pPr>
      <a:lvl4pPr marL="1773238" indent="-228600" algn="l" defTabSz="914400" rtl="0" eaLnBrk="1" latinLnBrk="0" hangingPunct="1">
        <a:lnSpc>
          <a:spcPct val="100000"/>
        </a:lnSpc>
        <a:spcBef>
          <a:spcPts val="500"/>
        </a:spcBef>
        <a:buFont typeface="Arial" panose="020B0604020202020204" pitchFamily="34" charset="0"/>
        <a:buChar char="•"/>
        <a:defRPr sz="2000" kern="1200">
          <a:solidFill>
            <a:schemeClr val="bg1"/>
          </a:solidFill>
          <a:latin typeface="AmsiProNarw-SemiBold" panose="020B0A06020201010104" pitchFamily="34" charset="0"/>
          <a:ea typeface="+mn-ea"/>
          <a:cs typeface="+mn-cs"/>
        </a:defRPr>
      </a:lvl4pPr>
      <a:lvl5pPr marL="2119313" indent="-228600" algn="l" defTabSz="914400" rtl="0" eaLnBrk="1" latinLnBrk="0" hangingPunct="1">
        <a:lnSpc>
          <a:spcPct val="100000"/>
        </a:lnSpc>
        <a:spcBef>
          <a:spcPts val="500"/>
        </a:spcBef>
        <a:buFont typeface="Arial" panose="020B0604020202020204" pitchFamily="34" charset="0"/>
        <a:buChar char="•"/>
        <a:defRPr sz="2000" kern="1200">
          <a:solidFill>
            <a:schemeClr val="bg1"/>
          </a:solidFill>
          <a:latin typeface="AmsiProNarw-SemiBold" panose="020B0A060202010101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71CA835-99B6-4F34-B720-6809BF323127}"/>
              </a:ext>
            </a:extLst>
          </p:cNvPr>
          <p:cNvSpPr>
            <a:spLocks noGrp="1"/>
          </p:cNvSpPr>
          <p:nvPr>
            <p:ph type="ctrTitle"/>
          </p:nvPr>
        </p:nvSpPr>
        <p:spPr/>
        <p:txBody>
          <a:bodyPr/>
          <a:lstStyle/>
          <a:p>
            <a:r>
              <a:rPr lang="en-US" dirty="0" smtClean="0"/>
              <a:t>Abiding Friendship</a:t>
            </a:r>
            <a:endParaRPr lang="en-US" dirty="0"/>
          </a:p>
        </p:txBody>
      </p:sp>
      <p:sp>
        <p:nvSpPr>
          <p:cNvPr id="3" name="Subtitle 2">
            <a:extLst>
              <a:ext uri="{FF2B5EF4-FFF2-40B4-BE49-F238E27FC236}">
                <a16:creationId xmlns="" xmlns:a16="http://schemas.microsoft.com/office/drawing/2014/main" id="{720937FF-9F1E-440B-82BE-7A1A953A4FC1}"/>
              </a:ext>
            </a:extLst>
          </p:cNvPr>
          <p:cNvSpPr>
            <a:spLocks noGrp="1"/>
          </p:cNvSpPr>
          <p:nvPr>
            <p:ph type="subTitle" idx="1"/>
          </p:nvPr>
        </p:nvSpPr>
        <p:spPr>
          <a:xfrm>
            <a:off x="6115394" y="5174353"/>
            <a:ext cx="2937164" cy="1275683"/>
          </a:xfrm>
        </p:spPr>
        <p:txBody>
          <a:bodyPr>
            <a:normAutofit/>
          </a:bodyPr>
          <a:lstStyle/>
          <a:p>
            <a:r>
              <a:rPr lang="en-US" dirty="0" smtClean="0"/>
              <a:t>John 15:9-17</a:t>
            </a:r>
          </a:p>
          <a:p>
            <a:r>
              <a:rPr lang="en-US" dirty="0" smtClean="0"/>
              <a:t>Phil 2:1-4</a:t>
            </a:r>
            <a:endParaRPr lang="en-US" dirty="0"/>
          </a:p>
        </p:txBody>
      </p:sp>
    </p:spTree>
    <p:extLst>
      <p:ext uri="{BB962C8B-B14F-4D97-AF65-F5344CB8AC3E}">
        <p14:creationId xmlns="" xmlns:p14="http://schemas.microsoft.com/office/powerpoint/2010/main" val="1653008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Responsibility </a:t>
            </a:r>
            <a:br>
              <a:rPr lang="en-US" dirty="0" smtClean="0"/>
            </a:br>
            <a:r>
              <a:rPr lang="en-US" dirty="0" smtClean="0"/>
              <a:t>of Christian Friendship</a:t>
            </a:r>
            <a:endParaRPr lang="en-US" dirty="0"/>
          </a:p>
        </p:txBody>
      </p:sp>
      <p:sp>
        <p:nvSpPr>
          <p:cNvPr id="3" name="Content Placeholder 2"/>
          <p:cNvSpPr>
            <a:spLocks noGrp="1"/>
          </p:cNvSpPr>
          <p:nvPr>
            <p:ph idx="1"/>
          </p:nvPr>
        </p:nvSpPr>
        <p:spPr>
          <a:xfrm>
            <a:off x="628649" y="1473958"/>
            <a:ext cx="8515351" cy="5145205"/>
          </a:xfrm>
        </p:spPr>
        <p:txBody>
          <a:bodyPr>
            <a:normAutofit/>
          </a:bodyPr>
          <a:lstStyle/>
          <a:p>
            <a:r>
              <a:rPr lang="en-US" dirty="0" smtClean="0"/>
              <a:t>Christian friendship is the whole of relationships within the body</a:t>
            </a:r>
          </a:p>
          <a:p>
            <a:r>
              <a:rPr lang="en-US" dirty="0" smtClean="0"/>
              <a:t>Christian friendship is a form of Mission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Responsibility </a:t>
            </a:r>
            <a:br>
              <a:rPr lang="en-US" dirty="0" smtClean="0"/>
            </a:br>
            <a:r>
              <a:rPr lang="en-US" dirty="0" smtClean="0"/>
              <a:t>of Christian Friendship</a:t>
            </a:r>
            <a:endParaRPr lang="en-US" dirty="0"/>
          </a:p>
        </p:txBody>
      </p:sp>
      <p:sp>
        <p:nvSpPr>
          <p:cNvPr id="3" name="Content Placeholder 2"/>
          <p:cNvSpPr>
            <a:spLocks noGrp="1"/>
          </p:cNvSpPr>
          <p:nvPr>
            <p:ph idx="1"/>
          </p:nvPr>
        </p:nvSpPr>
        <p:spPr>
          <a:xfrm>
            <a:off x="628649" y="1501254"/>
            <a:ext cx="8515351" cy="5117909"/>
          </a:xfrm>
        </p:spPr>
        <p:txBody>
          <a:bodyPr>
            <a:normAutofit/>
          </a:bodyPr>
          <a:lstStyle/>
          <a:p>
            <a:r>
              <a:rPr lang="en-US" sz="2800" i="1" baseline="30000" dirty="0" smtClean="0"/>
              <a:t>Phil 2:2</a:t>
            </a:r>
            <a:r>
              <a:rPr lang="en-US" sz="2800" i="1" dirty="0" smtClean="0"/>
              <a:t> Therefore if you have any encouragement from being united with Christ, if any comfort from his love, if any common sharing in the Spirit, if any tenderness and compassion, </a:t>
            </a:r>
            <a:r>
              <a:rPr lang="en-US" sz="2800" i="1" baseline="30000" dirty="0" smtClean="0"/>
              <a:t>2 </a:t>
            </a:r>
            <a:r>
              <a:rPr lang="en-US" sz="2800" i="1" dirty="0" smtClean="0"/>
              <a:t>then make my joy complete by being like-minded, having the same love, being one in spirit and of one mind. </a:t>
            </a:r>
            <a:r>
              <a:rPr lang="en-US" sz="2800" i="1" baseline="30000" dirty="0" smtClean="0"/>
              <a:t>3 </a:t>
            </a:r>
            <a:r>
              <a:rPr lang="en-US" sz="2800" i="1" dirty="0" smtClean="0"/>
              <a:t>Do nothing out of selfish ambition or vain conceit. Rather, in humility value others above yourselves, </a:t>
            </a:r>
            <a:r>
              <a:rPr lang="en-US" sz="2800" i="1" baseline="30000" dirty="0" smtClean="0"/>
              <a:t>4 </a:t>
            </a:r>
            <a:r>
              <a:rPr lang="en-US" sz="2800" i="1" dirty="0" smtClean="0"/>
              <a:t>not looking to your own interests but each of you to the interests of the others.</a:t>
            </a:r>
            <a:endParaRPr lang="en-US" sz="28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Responsibility </a:t>
            </a:r>
            <a:br>
              <a:rPr lang="en-US" dirty="0" smtClean="0"/>
            </a:br>
            <a:r>
              <a:rPr lang="en-US" dirty="0" smtClean="0"/>
              <a:t>of Christian Friendship</a:t>
            </a:r>
            <a:endParaRPr lang="en-US" dirty="0"/>
          </a:p>
        </p:txBody>
      </p:sp>
      <p:sp>
        <p:nvSpPr>
          <p:cNvPr id="3" name="Content Placeholder 2"/>
          <p:cNvSpPr>
            <a:spLocks noGrp="1"/>
          </p:cNvSpPr>
          <p:nvPr>
            <p:ph idx="1"/>
          </p:nvPr>
        </p:nvSpPr>
        <p:spPr>
          <a:xfrm>
            <a:off x="628649" y="1555845"/>
            <a:ext cx="8515351" cy="5063318"/>
          </a:xfrm>
        </p:spPr>
        <p:txBody>
          <a:bodyPr>
            <a:normAutofit/>
          </a:bodyPr>
          <a:lstStyle/>
          <a:p>
            <a:r>
              <a:rPr lang="en-US" dirty="0" smtClean="0"/>
              <a:t>Offer friendship often</a:t>
            </a:r>
          </a:p>
          <a:p>
            <a:r>
              <a:rPr lang="en-US" dirty="0" smtClean="0"/>
              <a:t>Offer friendship indiscriminately</a:t>
            </a:r>
          </a:p>
          <a:p>
            <a:r>
              <a:rPr lang="en-US" dirty="0" smtClean="0"/>
              <a:t>Offer friendship completely</a:t>
            </a:r>
          </a:p>
          <a:p>
            <a:r>
              <a:rPr lang="en-US" dirty="0" smtClean="0"/>
              <a:t>Offer friendship to those outside the Church</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Responsibility </a:t>
            </a:r>
            <a:br>
              <a:rPr lang="en-US" dirty="0" smtClean="0"/>
            </a:br>
            <a:r>
              <a:rPr lang="en-US" dirty="0" smtClean="0"/>
              <a:t>of Christian Friendship</a:t>
            </a:r>
            <a:endParaRPr lang="en-US" dirty="0"/>
          </a:p>
        </p:txBody>
      </p:sp>
      <p:sp>
        <p:nvSpPr>
          <p:cNvPr id="3" name="Content Placeholder 2"/>
          <p:cNvSpPr>
            <a:spLocks noGrp="1"/>
          </p:cNvSpPr>
          <p:nvPr>
            <p:ph idx="1"/>
          </p:nvPr>
        </p:nvSpPr>
        <p:spPr>
          <a:xfrm>
            <a:off x="628649" y="1433015"/>
            <a:ext cx="8515351" cy="5186148"/>
          </a:xfrm>
        </p:spPr>
        <p:txBody>
          <a:bodyPr>
            <a:normAutofit/>
          </a:bodyPr>
          <a:lstStyle/>
          <a:p>
            <a:r>
              <a:rPr lang="en-US" sz="2800" i="1" dirty="0" smtClean="0"/>
              <a:t>"The aim of God in history is the creation of an all-inclusive community of loving persons with God himself at the very center of this community as its prime Sustainer and most glorious Inhabitant. The Bible traces the formation of this community from the creation in the Garden of Eden all the way to the new heaven and new earth" </a:t>
            </a:r>
            <a:br>
              <a:rPr lang="en-US" sz="2800" i="1" dirty="0" smtClean="0"/>
            </a:br>
            <a:r>
              <a:rPr lang="en-US" sz="2800" i="1" dirty="0" smtClean="0"/>
              <a:t/>
            </a:r>
            <a:br>
              <a:rPr lang="en-US" sz="2800" i="1" dirty="0" smtClean="0"/>
            </a:br>
            <a:r>
              <a:rPr lang="en-US" sz="2800" i="1" dirty="0" smtClean="0"/>
              <a:t>– Dallas Willard</a:t>
            </a:r>
            <a:endParaRPr lang="en-US" sz="28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We are a church of abiding friendship</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Uniqueness </a:t>
            </a:r>
            <a:br>
              <a:rPr lang="en-US" b="1" dirty="0" smtClean="0"/>
            </a:br>
            <a:r>
              <a:rPr lang="en-US" b="1" dirty="0" smtClean="0"/>
              <a:t>of Christian Friendship</a:t>
            </a:r>
            <a:endParaRPr lang="en-US" dirty="0"/>
          </a:p>
        </p:txBody>
      </p:sp>
      <p:sp>
        <p:nvSpPr>
          <p:cNvPr id="3" name="Content Placeholder 2"/>
          <p:cNvSpPr>
            <a:spLocks noGrp="1"/>
          </p:cNvSpPr>
          <p:nvPr>
            <p:ph idx="1"/>
          </p:nvPr>
        </p:nvSpPr>
        <p:spPr>
          <a:xfrm>
            <a:off x="628649" y="1678675"/>
            <a:ext cx="8515351" cy="4564964"/>
          </a:xfrm>
        </p:spPr>
        <p:txBody>
          <a:bodyPr/>
          <a:lstStyle/>
          <a:p>
            <a:r>
              <a:rPr lang="en-US" dirty="0" smtClean="0"/>
              <a:t>Dan’s Friend Luke - 2001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0" y="777572"/>
            <a:ext cx="9144000" cy="514468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Uniqueness </a:t>
            </a:r>
            <a:br>
              <a:rPr lang="en-US" b="1" dirty="0" smtClean="0"/>
            </a:br>
            <a:r>
              <a:rPr lang="en-US" b="1" dirty="0" smtClean="0"/>
              <a:t>of Christian Friendship</a:t>
            </a:r>
            <a:endParaRPr lang="en-US" dirty="0"/>
          </a:p>
        </p:txBody>
      </p:sp>
      <p:sp>
        <p:nvSpPr>
          <p:cNvPr id="3" name="Content Placeholder 2"/>
          <p:cNvSpPr>
            <a:spLocks noGrp="1"/>
          </p:cNvSpPr>
          <p:nvPr>
            <p:ph idx="1"/>
          </p:nvPr>
        </p:nvSpPr>
        <p:spPr>
          <a:xfrm>
            <a:off x="628649" y="1446663"/>
            <a:ext cx="8515351" cy="4796976"/>
          </a:xfrm>
        </p:spPr>
        <p:txBody>
          <a:bodyPr/>
          <a:lstStyle/>
          <a:p>
            <a:r>
              <a:rPr lang="en-US" dirty="0" smtClean="0"/>
              <a:t>Dan’s Friend Luke</a:t>
            </a:r>
          </a:p>
          <a:p>
            <a:r>
              <a:rPr lang="en-US" dirty="0" smtClean="0"/>
              <a:t>Meaningful friendship a part of human nature</a:t>
            </a:r>
          </a:p>
          <a:p>
            <a:r>
              <a:rPr lang="en-US" dirty="0" smtClean="0"/>
              <a:t>Christian Friendship – rooted in Trinity</a:t>
            </a:r>
          </a:p>
          <a:p>
            <a:r>
              <a:rPr lang="en-US" dirty="0" smtClean="0"/>
              <a:t>Christian Friendship - unique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Uniqueness </a:t>
            </a:r>
            <a:br>
              <a:rPr lang="en-US" b="1" dirty="0" smtClean="0"/>
            </a:br>
            <a:r>
              <a:rPr lang="en-US" b="1" dirty="0" smtClean="0"/>
              <a:t>of Christian Friendship</a:t>
            </a:r>
            <a:endParaRPr lang="en-US" dirty="0"/>
          </a:p>
        </p:txBody>
      </p:sp>
      <p:sp>
        <p:nvSpPr>
          <p:cNvPr id="3" name="Content Placeholder 2"/>
          <p:cNvSpPr>
            <a:spLocks noGrp="1"/>
          </p:cNvSpPr>
          <p:nvPr>
            <p:ph idx="1"/>
          </p:nvPr>
        </p:nvSpPr>
        <p:spPr/>
        <p:txBody>
          <a:bodyPr>
            <a:normAutofit/>
          </a:bodyPr>
          <a:lstStyle/>
          <a:p>
            <a:r>
              <a:rPr lang="en-US" dirty="0" smtClean="0"/>
              <a:t>Augustine</a:t>
            </a:r>
            <a:br>
              <a:rPr lang="en-US" dirty="0" smtClean="0"/>
            </a:br>
            <a:r>
              <a:rPr lang="en-US" sz="2400" dirty="0" smtClean="0"/>
              <a:t>There is no true friendship unless You establish it as a bond between souls that cleave to each other through the love poured out in our hearts by the Holy Spirit who is given to us" (Confessions, 4.4.7 – quoting Romans 5)</a:t>
            </a:r>
          </a:p>
          <a:p>
            <a:r>
              <a:rPr lang="en-US" dirty="0" err="1" smtClean="0"/>
              <a:t>Paulinus</a:t>
            </a:r>
            <a:r>
              <a:rPr lang="en-US" dirty="0" smtClean="0"/>
              <a:t> of Nola</a:t>
            </a:r>
            <a:br>
              <a:rPr lang="en-US" dirty="0" smtClean="0"/>
            </a:br>
            <a:r>
              <a:rPr lang="en-US" sz="2400" dirty="0" smtClean="0"/>
              <a:t>"Friends in Christ, he believed, never need to see each other, what is important is that souls are joined. A friendship can be formed instantly, because it is Christ who begins it, and Christian friendships last forever."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Qualities of Christian Friendship</a:t>
            </a:r>
            <a:endParaRPr lang="en-US" dirty="0"/>
          </a:p>
        </p:txBody>
      </p:sp>
      <p:sp>
        <p:nvSpPr>
          <p:cNvPr id="3" name="Content Placeholder 2"/>
          <p:cNvSpPr>
            <a:spLocks noGrp="1"/>
          </p:cNvSpPr>
          <p:nvPr>
            <p:ph idx="1"/>
          </p:nvPr>
        </p:nvSpPr>
        <p:spPr/>
        <p:txBody>
          <a:bodyPr/>
          <a:lstStyle/>
          <a:p>
            <a:r>
              <a:rPr lang="en-US" dirty="0" smtClean="0"/>
              <a:t>Abide – remain, stay, not </a:t>
            </a:r>
            <a:r>
              <a:rPr lang="en-US" dirty="0" smtClean="0"/>
              <a:t>go</a:t>
            </a:r>
          </a:p>
          <a:p>
            <a:r>
              <a:rPr lang="en-US" dirty="0" smtClean="0"/>
              <a:t>Not abiding affects both us and God</a:t>
            </a:r>
          </a:p>
          <a:p>
            <a:r>
              <a:rPr lang="en-US" dirty="0" smtClean="0"/>
              <a:t>Cuddling</a:t>
            </a:r>
            <a:endParaRPr lang="en-US" dirty="0"/>
          </a:p>
        </p:txBody>
      </p:sp>
      <p:pic>
        <p:nvPicPr>
          <p:cNvPr id="9218" name="Picture 2" descr="https://lh3.googleusercontent.com/75McW3HoFhb1VQI4g4jPIENuKVh-qru5ytt9zjfLkiRi9s6--XmBXQpK8VMj_aXE4o351kd709Hb7iYZME7t-DwRnyht798SXaBnIObBdfVnj5Po-H-OCE4pYVozy49UiqQVxA1IUd5IDYl6Yv1CYqsRdY8-CvM9ZiNagjiEilh6_DmhdCQ7lemvX7E4SieZsH9Xg7h2OwRlFkmJrfUiifoGIHhxrCCtwXxsTYjKTfvvuGl5e93xScbS0Y0j8PGpFl54ehYaKhk54SVyM2TgpV3X5UqsxNpKBRo_iNEKaXdZHsqZDVg4yxHMiN8dnSzTmTBk_TiAv2y9SSHpBs0muJhbvY7be_DjFDIt0pgjJ_zIcDVw00DVCzGLNVYFbyGbRS4VcVJsMdgo12XuuAXA856tERjygXsA7FvXz2AQ8rknbys5dUhR2DOuONZ0a8sYiFDhgtJnSD0ckb10fdYkt-gRXnjyPLWuX4DJLvN1eklhnWpxjxwTKhTWGv_KhI83CKT2kbyOmWWQAWzVOEEUkOixHLdnPnagMCz8Zex1IXyh9QXbMnrlF-llCVK9VP1I17FcrLREGjrYCDu3K3StG-JUX-UrqF3NrDKYTg0MZOdDQB5pTv1pINOlg2BJrm1wxzbYPyG3-ohBQqTe0T-LA7b4QdlR3bHMBTjpB6_msBzvvPvDyifR1I8Z=w708-h943-no"/>
          <p:cNvPicPr>
            <a:picLocks noChangeAspect="1" noChangeArrowheads="1"/>
          </p:cNvPicPr>
          <p:nvPr/>
        </p:nvPicPr>
        <p:blipFill>
          <a:blip r:embed="rId2"/>
          <a:srcRect l="7725" t="11528" r="20601" b="13392"/>
          <a:stretch>
            <a:fillRect/>
          </a:stretch>
        </p:blipFill>
        <p:spPr bwMode="auto">
          <a:xfrm>
            <a:off x="6182437" y="2725997"/>
            <a:ext cx="2961564" cy="413200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Qualities of Christian Friendship</a:t>
            </a:r>
            <a:endParaRPr lang="en-US" dirty="0"/>
          </a:p>
        </p:txBody>
      </p:sp>
      <p:sp>
        <p:nvSpPr>
          <p:cNvPr id="3" name="Content Placeholder 2"/>
          <p:cNvSpPr>
            <a:spLocks noGrp="1"/>
          </p:cNvSpPr>
          <p:nvPr>
            <p:ph idx="1"/>
          </p:nvPr>
        </p:nvSpPr>
        <p:spPr>
          <a:xfrm>
            <a:off x="628649" y="1300162"/>
            <a:ext cx="8515351" cy="5557837"/>
          </a:xfrm>
        </p:spPr>
        <p:txBody>
          <a:bodyPr>
            <a:normAutofit fontScale="92500" lnSpcReduction="10000"/>
          </a:bodyPr>
          <a:lstStyle/>
          <a:p>
            <a:pPr marL="514350" indent="-514350">
              <a:buFont typeface="+mj-lt"/>
              <a:buAutoNum type="arabicPeriod"/>
            </a:pPr>
            <a:r>
              <a:rPr lang="en-US" dirty="0" smtClean="0"/>
              <a:t>Rooted in Jesus abiding love in the Father and our abiding love in Jesus</a:t>
            </a:r>
          </a:p>
          <a:p>
            <a:pPr marL="514350" indent="-514350">
              <a:buFont typeface="+mj-lt"/>
              <a:buAutoNum type="arabicPeriod"/>
            </a:pPr>
            <a:r>
              <a:rPr lang="en-US" dirty="0" smtClean="0"/>
              <a:t>Rooted in Jesus offer of friendship to us</a:t>
            </a:r>
          </a:p>
          <a:p>
            <a:pPr marL="971550" lvl="1" indent="-514350"/>
            <a:r>
              <a:rPr lang="en-US" dirty="0" smtClean="0"/>
              <a:t>Disciples as friends</a:t>
            </a:r>
          </a:p>
          <a:p>
            <a:pPr marL="514350" indent="-514350">
              <a:buFont typeface="+mj-lt"/>
              <a:buAutoNum type="arabicPeriod"/>
            </a:pPr>
            <a:r>
              <a:rPr lang="en-US" dirty="0" smtClean="0"/>
              <a:t>Normal boundaries are upended, we are al equal in Jesus</a:t>
            </a:r>
          </a:p>
          <a:p>
            <a:pPr marL="514350" indent="-514350">
              <a:buFont typeface="+mj-lt"/>
              <a:buAutoNum type="arabicPeriod"/>
            </a:pPr>
            <a:r>
              <a:rPr lang="en-US" dirty="0" smtClean="0"/>
              <a:t>Start abruptly and go deep quickly</a:t>
            </a:r>
          </a:p>
          <a:p>
            <a:pPr marL="514350" indent="-514350">
              <a:buFont typeface="+mj-lt"/>
              <a:buAutoNum type="arabicPeriod"/>
            </a:pPr>
            <a:r>
              <a:rPr lang="en-US" dirty="0" smtClean="0"/>
              <a:t>Lasting, eternal feel</a:t>
            </a:r>
          </a:p>
          <a:p>
            <a:pPr marL="514350" indent="-514350">
              <a:buFont typeface="+mj-lt"/>
              <a:buAutoNum type="arabicPeriod"/>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0" y="777572"/>
            <a:ext cx="9144000" cy="514468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Qualities of Christian Friendship</a:t>
            </a:r>
            <a:endParaRPr lang="en-US" dirty="0"/>
          </a:p>
        </p:txBody>
      </p:sp>
      <p:sp>
        <p:nvSpPr>
          <p:cNvPr id="3" name="Content Placeholder 2"/>
          <p:cNvSpPr>
            <a:spLocks noGrp="1"/>
          </p:cNvSpPr>
          <p:nvPr>
            <p:ph idx="1"/>
          </p:nvPr>
        </p:nvSpPr>
        <p:spPr>
          <a:xfrm>
            <a:off x="628649" y="1300162"/>
            <a:ext cx="8515351" cy="5319001"/>
          </a:xfrm>
        </p:spPr>
        <p:txBody>
          <a:bodyPr>
            <a:normAutofit lnSpcReduction="10000"/>
          </a:bodyPr>
          <a:lstStyle/>
          <a:p>
            <a:r>
              <a:rPr lang="en-US" dirty="0" smtClean="0"/>
              <a:t>More qualities than we can discuss</a:t>
            </a:r>
          </a:p>
          <a:p>
            <a:r>
              <a:rPr lang="en-US" dirty="0" smtClean="0"/>
              <a:t>Compassion, kindness, humility, gentleness, patience, forgiveness (Col 3:12-13)</a:t>
            </a:r>
          </a:p>
          <a:p>
            <a:r>
              <a:rPr lang="en-US" dirty="0" smtClean="0"/>
              <a:t>and gentle correction, carrying one another's burdens (Gal 6:1-2)</a:t>
            </a:r>
          </a:p>
          <a:p>
            <a:r>
              <a:rPr lang="en-US" dirty="0" smtClean="0"/>
              <a:t>presence in the midst of adversity, support in times of trouble, mutual joy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1542</TotalTime>
  <Words>273</Words>
  <Application>Microsoft Office PowerPoint</Application>
  <PresentationFormat>On-screen Show (4:3)</PresentationFormat>
  <Paragraphs>42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Abiding Friendship</vt:lpstr>
      <vt:lpstr>The Uniqueness  of Christian Friendship</vt:lpstr>
      <vt:lpstr>Slide 3</vt:lpstr>
      <vt:lpstr>The Uniqueness  of Christian Friendship</vt:lpstr>
      <vt:lpstr>The Uniqueness  of Christian Friendship</vt:lpstr>
      <vt:lpstr>Qualities of Christian Friendship</vt:lpstr>
      <vt:lpstr>Qualities of Christian Friendship</vt:lpstr>
      <vt:lpstr>Slide 8</vt:lpstr>
      <vt:lpstr>Qualities of Christian Friendship</vt:lpstr>
      <vt:lpstr>The Responsibility  of Christian Friendship</vt:lpstr>
      <vt:lpstr>The Responsibility  of Christian Friendship</vt:lpstr>
      <vt:lpstr>The Responsibility  of Christian Friendship</vt:lpstr>
      <vt:lpstr>The Responsibility  of Christian Friendship</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 Chapman</dc:creator>
  <cp:lastModifiedBy>phoenix2</cp:lastModifiedBy>
  <cp:revision>122</cp:revision>
  <cp:lastPrinted>2019-10-20T16:09:07Z</cp:lastPrinted>
  <dcterms:created xsi:type="dcterms:W3CDTF">2019-09-06T23:49:06Z</dcterms:created>
  <dcterms:modified xsi:type="dcterms:W3CDTF">2019-11-03T16:13:28Z</dcterms:modified>
</cp:coreProperties>
</file>