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368" r:id="rId3"/>
    <p:sldId id="365" r:id="rId4"/>
    <p:sldId id="398" r:id="rId5"/>
    <p:sldId id="399" r:id="rId6"/>
    <p:sldId id="400" r:id="rId7"/>
    <p:sldId id="307" r:id="rId8"/>
    <p:sldId id="401" r:id="rId9"/>
    <p:sldId id="402" r:id="rId10"/>
    <p:sldId id="403" r:id="rId11"/>
    <p:sldId id="375" r:id="rId12"/>
    <p:sldId id="404" r:id="rId13"/>
    <p:sldId id="405" r:id="rId14"/>
    <p:sldId id="406" r:id="rId15"/>
    <p:sldId id="366" r:id="rId16"/>
    <p:sldId id="397" r:id="rId17"/>
    <p:sldId id="407" r:id="rId18"/>
    <p:sldId id="408" r:id="rId19"/>
  </p:sldIdLst>
  <p:sldSz cx="9144000" cy="6858000" type="screen4x3"/>
  <p:notesSz cx="7102475" cy="93884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FF81"/>
    <a:srgbClr val="FFFF00"/>
    <a:srgbClr val="FFFFC9"/>
    <a:srgbClr val="CCFFFF"/>
    <a:srgbClr val="D1F4B2"/>
    <a:srgbClr val="AAEB6F"/>
    <a:srgbClr val="008200"/>
    <a:srgbClr val="00FF00"/>
    <a:srgbClr val="92D05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87167" autoAdjust="0"/>
  </p:normalViewPr>
  <p:slideViewPr>
    <p:cSldViewPr>
      <p:cViewPr varScale="1">
        <p:scale>
          <a:sx n="90" d="100"/>
          <a:sy n="90" d="100"/>
        </p:scale>
        <p:origin x="-51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7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31" y="7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6" y="8917729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31" y="8917729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570DF1A-BB20-4B46-B9C3-D8F652B178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9" y="1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/>
          <a:lstStyle>
            <a:lvl1pPr algn="r">
              <a:defRPr sz="1200"/>
            </a:lvl1pPr>
          </a:lstStyle>
          <a:p>
            <a:fld id="{69140F07-2A30-43E4-84A6-37C1E57D02E2}" type="datetimeFigureOut">
              <a:rPr lang="en-CA" smtClean="0"/>
              <a:pPr/>
              <a:t>2019-03-31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704850"/>
            <a:ext cx="4695825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1" tIns="45696" rIns="91391" bIns="45696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459290"/>
            <a:ext cx="5683250" cy="4224337"/>
          </a:xfrm>
          <a:prstGeom prst="rect">
            <a:avLst/>
          </a:prstGeom>
        </p:spPr>
        <p:txBody>
          <a:bodyPr vert="horz" lIns="91391" tIns="45696" rIns="91391" bIns="4569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8916989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9" y="8916989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 anchor="b"/>
          <a:lstStyle>
            <a:lvl1pPr algn="r">
              <a:defRPr sz="1200"/>
            </a:lvl1pPr>
          </a:lstStyle>
          <a:p>
            <a:fld id="{E50207D6-1AA2-4D4B-9054-870254400640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6316257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8510030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4740157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9286598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9608562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15</a:t>
            </a:fld>
            <a:endParaRPr lang="en-CA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6502957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8547268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40465551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600470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42916893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175769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938438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42021257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526719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2112962"/>
            <a:ext cx="8991600" cy="1470025"/>
          </a:xfrm>
        </p:spPr>
        <p:txBody>
          <a:bodyPr/>
          <a:lstStyle>
            <a:lvl1pPr>
              <a:defRPr sz="4800" b="0" spc="180" baseline="0">
                <a:latin typeface="AR ESSENCE" panose="02000000000000000000" pitchFamily="2" charset="0"/>
                <a:cs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0" i="0" spc="30" baseline="0">
                <a:effectLst/>
                <a:latin typeface="HP Simplified" panose="020B0604020204020204" pitchFamily="34" charset="0"/>
                <a:cs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158E150-32AE-46F7-82B8-31006C3805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E7101AF-2D11-40AD-A9E7-6D38D73817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7BAB84F-D8B3-4CCF-819B-3046248603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 b="0">
                <a:latin typeface="AR ESSENCE" panose="02000000000000000000" pitchFamily="2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>
            <a:lvl1pPr marL="457200" indent="-457200">
              <a:spcBef>
                <a:spcPts val="3600"/>
              </a:spcBef>
              <a:buFont typeface="Wingdings 2" panose="05020102010507070707" pitchFamily="18" charset="2"/>
              <a:buChar char=""/>
              <a:defRPr sz="3200" b="0" i="0" spc="30" baseline="0">
                <a:latin typeface="HP Simplified" panose="020B0604020204020204" pitchFamily="34" charset="0"/>
                <a:cs typeface="Calibri" pitchFamily="34" charset="0"/>
              </a:defRPr>
            </a:lvl1pPr>
            <a:lvl2pPr marL="966788" indent="-395288">
              <a:spcBef>
                <a:spcPts val="1200"/>
              </a:spcBef>
              <a:buFont typeface="Wingdings 2" panose="05020102010507070707" pitchFamily="18" charset="2"/>
              <a:buChar char=""/>
              <a:defRPr sz="2800" b="0" i="0" spc="30" baseline="0">
                <a:latin typeface="HP Simplified" panose="020B0604020204020204" pitchFamily="34" charset="0"/>
                <a:cs typeface="Calibri" pitchFamily="34" charset="0"/>
              </a:defRPr>
            </a:lvl2pPr>
            <a:lvl3pPr>
              <a:spcBef>
                <a:spcPts val="600"/>
              </a:spcBef>
              <a:defRPr sz="2400" b="0" i="0" spc="30" baseline="0">
                <a:latin typeface="HP Simplified" panose="020B0604020204020204" pitchFamily="34" charset="0"/>
                <a:cs typeface="Calibri" pitchFamily="34" charset="0"/>
              </a:defRPr>
            </a:lvl3pPr>
            <a:lvl4pPr>
              <a:defRPr sz="2000" b="0" i="0" spc="30" baseline="0">
                <a:latin typeface="HP Simplified" panose="020B0604020204020204" pitchFamily="34" charset="0"/>
                <a:cs typeface="Calibri" pitchFamily="34" charset="0"/>
              </a:defRPr>
            </a:lvl4pPr>
            <a:lvl5pPr>
              <a:defRPr sz="2000" b="0" i="0" spc="30" baseline="0">
                <a:latin typeface="HP Simplified" panose="020B0604020204020204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083A51C-24FD-44F0-91B1-6587313B41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EBE76D8-71AB-44CE-BF7C-A1AC5A2238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64E55D5-A210-45DC-B7EF-8097ACF0D9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B454841-D190-4620-B44B-7E63186149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D5AC295-1EDB-46BA-9903-369501A4F1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83FD8B4-C984-4FB0-BC40-D067C1E860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BD45905-0FE3-4154-8707-05D89E789B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74638"/>
            <a:ext cx="914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7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FF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66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 b="0" i="0" spc="150" baseline="0">
          <a:solidFill>
            <a:srgbClr val="CCFFFF"/>
          </a:solidFill>
          <a:effectLst/>
          <a:latin typeface="AR ESSENCE" panose="02000000000000000000" pitchFamily="2" charset="0"/>
          <a:ea typeface="Verdana" pitchFamily="34" charset="0"/>
          <a:cs typeface="Calibri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9pPr>
    </p:titleStyle>
    <p:bodyStyle>
      <a:lvl1pPr marL="457200" indent="-457200" algn="l" rtl="0" fontAlgn="base">
        <a:spcBef>
          <a:spcPts val="3600"/>
        </a:spcBef>
        <a:spcAft>
          <a:spcPct val="0"/>
        </a:spcAft>
        <a:buSzPct val="80000"/>
        <a:buFont typeface="Wingdings" pitchFamily="2" charset="2"/>
        <a:buChar char="q"/>
        <a:defRPr sz="3200" b="0" i="0" spc="30" baseline="0">
          <a:solidFill>
            <a:schemeClr val="tx1"/>
          </a:solidFill>
          <a:effectLst/>
          <a:latin typeface="HP Simplified" panose="020B0604020204020204" pitchFamily="34" charset="0"/>
          <a:ea typeface="+mn-ea"/>
          <a:cs typeface="Calibri" pitchFamily="34" charset="0"/>
        </a:defRPr>
      </a:lvl1pPr>
      <a:lvl2pPr marL="966788" indent="-395288" algn="l" rtl="0" fontAlgn="base">
        <a:spcBef>
          <a:spcPts val="1200"/>
        </a:spcBef>
        <a:spcAft>
          <a:spcPct val="0"/>
        </a:spcAft>
        <a:buFont typeface="Wingdings" pitchFamily="2" charset="2"/>
        <a:buChar char="§"/>
        <a:defRPr sz="28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2pPr>
      <a:lvl3pPr marL="1423988" indent="-342900" algn="l" rtl="0" fontAlgn="base">
        <a:spcBef>
          <a:spcPts val="600"/>
        </a:spcBef>
        <a:spcAft>
          <a:spcPct val="0"/>
        </a:spcAft>
        <a:buChar char="•"/>
        <a:defRPr sz="24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3pPr>
      <a:lvl4pPr marL="1766888" indent="-228600" algn="l" rtl="0" fontAlgn="base">
        <a:spcBef>
          <a:spcPct val="20000"/>
        </a:spcBef>
        <a:spcAft>
          <a:spcPct val="0"/>
        </a:spcAft>
        <a:buChar char="–"/>
        <a:defRPr sz="20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4pPr>
      <a:lvl5pPr marL="2109788" indent="-228600" algn="l" rtl="0" fontAlgn="base">
        <a:spcBef>
          <a:spcPct val="20000"/>
        </a:spcBef>
        <a:spcAft>
          <a:spcPct val="0"/>
        </a:spcAft>
        <a:buChar char="»"/>
        <a:defRPr sz="20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5pPr>
      <a:lvl6pPr marL="25669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30241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813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9385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429000"/>
            <a:ext cx="9144000" cy="1870006"/>
          </a:xfrm>
        </p:spPr>
        <p:txBody>
          <a:bodyPr/>
          <a:lstStyle/>
          <a:p>
            <a:r>
              <a:rPr lang="en-US" b="1" spc="0" dirty="0">
                <a:solidFill>
                  <a:srgbClr val="FFFFC9"/>
                </a:solidFill>
                <a:latin typeface="Pare" panose="00000400000000000000" pitchFamily="2" charset="0"/>
              </a:rPr>
              <a:t>5. Envy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57200" y="5486400"/>
            <a:ext cx="8229600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3200" kern="0" spc="100" dirty="0">
                <a:latin typeface="HP Simplified" panose="020B0604020204020204" pitchFamily="34" charset="0"/>
              </a:rPr>
              <a:t>Mark 7:14-23</a:t>
            </a:r>
          </a:p>
          <a:p>
            <a:pPr algn="ctr">
              <a:spcBef>
                <a:spcPts val="600"/>
              </a:spcBef>
            </a:pPr>
            <a:r>
              <a:rPr lang="en-US" sz="3200" kern="0" spc="100" dirty="0">
                <a:latin typeface="HP Simplified" panose="020B0604020204020204" pitchFamily="34" charset="0"/>
              </a:rPr>
              <a:t>p. 929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9ACC455E-A4FE-45C2-A0A2-01A2DE85786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5788" b="6120"/>
          <a:stretch/>
        </p:blipFill>
        <p:spPr>
          <a:xfrm>
            <a:off x="69178" y="105612"/>
            <a:ext cx="9005643" cy="35163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CA" sz="4400" spc="0" dirty="0">
                <a:solidFill>
                  <a:srgbClr val="FFFFC9"/>
                </a:solidFill>
                <a:latin typeface="Pare" panose="00000400000000000000" pitchFamily="2" charset="0"/>
              </a:rPr>
              <a:t>2. Envy: Covetousness &amp; Impotence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9067800" cy="4724400"/>
          </a:xfrm>
        </p:spPr>
        <p:txBody>
          <a:bodyPr/>
          <a:lstStyle/>
          <a:p>
            <a:r>
              <a:rPr lang="en-CA" dirty="0"/>
              <a:t>Not only desiring what another has, 				but also desiring that they </a:t>
            </a:r>
            <a:r>
              <a:rPr lang="en-CA" i="1" dirty="0"/>
              <a:t>not</a:t>
            </a:r>
            <a:r>
              <a:rPr lang="en-CA" dirty="0"/>
              <a:t> have it.</a:t>
            </a:r>
          </a:p>
          <a:p>
            <a:r>
              <a:rPr lang="en-CA" dirty="0"/>
              <a:t>Desire to be the top – not as good as: better</a:t>
            </a:r>
          </a:p>
          <a:p>
            <a:r>
              <a:rPr lang="en-CA" dirty="0"/>
              <a:t>Sense of worth/self, intertwined with what we desire</a:t>
            </a:r>
          </a:p>
          <a:p>
            <a:pPr lvl="1"/>
            <a:r>
              <a:rPr lang="en-CA" dirty="0"/>
              <a:t>It redefines who we are … it is a rejection of God</a:t>
            </a:r>
          </a:p>
        </p:txBody>
      </p:sp>
    </p:spTree>
    <p:extLst>
      <p:ext uri="{BB962C8B-B14F-4D97-AF65-F5344CB8AC3E}">
        <p14:creationId xmlns:p14="http://schemas.microsoft.com/office/powerpoint/2010/main" xmlns="" val="2271672918"/>
      </p:ext>
    </p:extLst>
  </p:cSld>
  <p:clrMapOvr>
    <a:masterClrMapping/>
  </p:clrMapOvr>
  <p:timing>
    <p:tnLst>
      <p:par>
        <p:cTn id="1" dur="indefinite" restart="never" nodeType="tmRoot"/>
      </p:par>
    </p:tnLst>
    <p:bldLst>
      <p:bldP spid="2" grpId="0"/>
      <p:bldP spid="3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CA" spc="0" dirty="0">
                <a:solidFill>
                  <a:srgbClr val="FFFFC9"/>
                </a:solidFill>
                <a:latin typeface="Pare" panose="00000400000000000000" pitchFamily="2" charset="0"/>
              </a:rPr>
              <a:t>3. Envy: Rejection of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724400"/>
          </a:xfrm>
        </p:spPr>
        <p:txBody>
          <a:bodyPr/>
          <a:lstStyle/>
          <a:p>
            <a:r>
              <a:rPr lang="en-CA" dirty="0"/>
              <a:t>Not being God:  we are creatures, life is a gift</a:t>
            </a:r>
          </a:p>
          <a:p>
            <a:pPr marL="0" indent="0">
              <a:buNone/>
            </a:pPr>
            <a:r>
              <a:rPr lang="en-CA" dirty="0"/>
              <a:t>CREATURELINESS</a:t>
            </a:r>
          </a:p>
          <a:p>
            <a:r>
              <a:rPr lang="en-CA" dirty="0"/>
              <a:t>Made by a loving creator – </a:t>
            </a:r>
          </a:p>
          <a:p>
            <a:pPr lvl="1"/>
            <a:r>
              <a:rPr lang="en-CA" dirty="0"/>
              <a:t>Share common humanity</a:t>
            </a:r>
          </a:p>
          <a:p>
            <a:pPr lvl="1"/>
            <a:r>
              <a:rPr lang="en-CA" dirty="0"/>
              <a:t>A unique blend of giftings, abilities, appearance</a:t>
            </a:r>
          </a:p>
        </p:txBody>
      </p:sp>
    </p:spTree>
    <p:extLst>
      <p:ext uri="{BB962C8B-B14F-4D97-AF65-F5344CB8AC3E}">
        <p14:creationId xmlns:p14="http://schemas.microsoft.com/office/powerpoint/2010/main" xmlns="" val="83440792"/>
      </p:ext>
    </p:extLst>
  </p:cSld>
  <p:clrMapOvr>
    <a:masterClrMapping/>
  </p:clrMapOvr>
  <p:timing>
    <p:tnLst>
      <p:par>
        <p:cTn id="1" dur="indefinite" restart="never" nodeType="tmRoot"/>
      </p:par>
    </p:tnLst>
    <p:bldLst>
      <p:bldP spid="2" grpId="0"/>
      <p:bldP spid="3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CA" sz="4400" spc="0" dirty="0">
                <a:solidFill>
                  <a:srgbClr val="FFFFC9"/>
                </a:solidFill>
                <a:latin typeface="Pare" panose="00000400000000000000" pitchFamily="2" charset="0"/>
              </a:rPr>
              <a:t>3. Envy: Rejection of God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724400"/>
          </a:xfrm>
        </p:spPr>
        <p:txBody>
          <a:bodyPr/>
          <a:lstStyle/>
          <a:p>
            <a:r>
              <a:rPr lang="en-CA" dirty="0"/>
              <a:t>Resent who we are … entitlement: to be other</a:t>
            </a:r>
          </a:p>
          <a:p>
            <a:pPr lvl="1"/>
            <a:r>
              <a:rPr lang="en-CA" dirty="0"/>
              <a:t>Bitter towards God &amp; others –  have what we want</a:t>
            </a:r>
          </a:p>
          <a:p>
            <a:pPr lvl="1"/>
            <a:r>
              <a:rPr lang="en-CA" dirty="0"/>
              <a:t>Jesus: “love God &amp; others” – envy defies both</a:t>
            </a:r>
          </a:p>
          <a:p>
            <a:pPr lvl="1"/>
            <a:r>
              <a:rPr lang="en-CA" dirty="0"/>
              <a:t>Lose sight of creatureliness … all is Gift</a:t>
            </a:r>
          </a:p>
        </p:txBody>
      </p:sp>
    </p:spTree>
    <p:extLst>
      <p:ext uri="{BB962C8B-B14F-4D97-AF65-F5344CB8AC3E}">
        <p14:creationId xmlns:p14="http://schemas.microsoft.com/office/powerpoint/2010/main" xmlns="" val="3563875223"/>
      </p:ext>
    </p:extLst>
  </p:cSld>
  <p:clrMapOvr>
    <a:masterClrMapping/>
  </p:clrMapOvr>
  <p:timing>
    <p:tnLst>
      <p:par>
        <p:cTn id="1" dur="indefinite" restart="never" nodeType="tmRoot"/>
      </p:par>
    </p:tnLst>
    <p:bldLst>
      <p:bldP spid="2" grpId="0"/>
      <p:bldP spid="3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CA" sz="4400" spc="0" dirty="0">
                <a:solidFill>
                  <a:srgbClr val="FFFFC9"/>
                </a:solidFill>
                <a:latin typeface="Pare" panose="00000400000000000000" pitchFamily="2" charset="0"/>
              </a:rPr>
              <a:t>3. Envy: Rejection of God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72440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GIFT</a:t>
            </a:r>
          </a:p>
          <a:p>
            <a:r>
              <a:rPr lang="en-CA" dirty="0"/>
              <a:t>We have been made who we are</a:t>
            </a:r>
          </a:p>
          <a:p>
            <a:r>
              <a:rPr lang="en-CA" dirty="0"/>
              <a:t>We have been placed where we are</a:t>
            </a:r>
          </a:p>
          <a:p>
            <a:r>
              <a:rPr lang="en-CA" dirty="0"/>
              <a:t>What another is / has – between them &amp; God</a:t>
            </a:r>
          </a:p>
          <a:p>
            <a:r>
              <a:rPr lang="en-CA" dirty="0"/>
              <a:t>Our purpose: Be what God intended us to be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xmlns="" val="31255958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CA" sz="4400" spc="0" dirty="0">
                <a:solidFill>
                  <a:srgbClr val="FFFFC9"/>
                </a:solidFill>
                <a:latin typeface="Pare" panose="00000400000000000000" pitchFamily="2" charset="0"/>
              </a:rPr>
              <a:t>3. Envy: Rejection of God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72440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GIFT</a:t>
            </a:r>
          </a:p>
          <a:p>
            <a:pPr lvl="1"/>
            <a:r>
              <a:rPr lang="en-CA" dirty="0"/>
              <a:t>We have been made who we are</a:t>
            </a:r>
          </a:p>
          <a:p>
            <a:pPr lvl="1"/>
            <a:r>
              <a:rPr lang="en-CA" dirty="0"/>
              <a:t>We have been placed where we are	</a:t>
            </a:r>
          </a:p>
          <a:p>
            <a:pPr lvl="1"/>
            <a:r>
              <a:rPr lang="en-CA" dirty="0"/>
              <a:t>What another is / has – between them &amp; God</a:t>
            </a:r>
          </a:p>
          <a:p>
            <a:r>
              <a:rPr lang="en-CA" dirty="0"/>
              <a:t>Our purpose: Be what God intended us to be</a:t>
            </a:r>
          </a:p>
          <a:p>
            <a:pPr lvl="1"/>
            <a:r>
              <a:rPr lang="en-CA" dirty="0"/>
              <a:t>To reject this, resent it, rebel against it – reject God</a:t>
            </a:r>
          </a:p>
          <a:p>
            <a:pPr lvl="1"/>
            <a:r>
              <a:rPr lang="en-CA" dirty="0"/>
              <a:t>Envy is very dangerous.  Deadly!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xmlns="" val="20928291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/>
          <a:lstStyle/>
          <a:p>
            <a:r>
              <a:rPr lang="en-CA" dirty="0">
                <a:solidFill>
                  <a:srgbClr val="FFFFC9"/>
                </a:solidFill>
                <a:latin typeface="Pare" panose="00000400000000000000" pitchFamily="2" charset="0"/>
              </a:rPr>
              <a:t>– Living it –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5105400"/>
          </a:xfrm>
        </p:spPr>
        <p:txBody>
          <a:bodyPr/>
          <a:lstStyle/>
          <a:p>
            <a:r>
              <a:rPr lang="en-US" dirty="0"/>
              <a:t>Cure for envy – LOVE  (Charity)</a:t>
            </a:r>
          </a:p>
          <a:p>
            <a:r>
              <a:rPr lang="en-US" dirty="0"/>
              <a:t>Attributes we should cultivate in our own lives</a:t>
            </a:r>
          </a:p>
          <a:p>
            <a:pPr marL="0" indent="0">
              <a:buNone/>
            </a:pPr>
            <a:r>
              <a:rPr lang="en-US" dirty="0"/>
              <a:t>HUMILITY</a:t>
            </a:r>
          </a:p>
          <a:p>
            <a:r>
              <a:rPr lang="en-US" dirty="0"/>
              <a:t>Admit our failings &amp; weaknesses</a:t>
            </a:r>
          </a:p>
          <a:p>
            <a:pPr lvl="1"/>
            <a:r>
              <a:rPr lang="en-US" dirty="0"/>
              <a:t>Others to hold us accountable &amp; to encourage us</a:t>
            </a:r>
          </a:p>
          <a:p>
            <a:r>
              <a:rPr lang="en-US" dirty="0"/>
              <a:t>False front / spiritual veneer does not help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  <p:bldLst>
      <p:bldP spid="2" grpId="0"/>
      <p:bldP spid="3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/>
          <a:lstStyle/>
          <a:p>
            <a:r>
              <a:rPr lang="en-CA" sz="4400" dirty="0">
                <a:solidFill>
                  <a:srgbClr val="FFFFC9"/>
                </a:solidFill>
                <a:latin typeface="Pare" panose="00000400000000000000" pitchFamily="2" charset="0"/>
              </a:rPr>
              <a:t>– Living it –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7638"/>
            <a:ext cx="8915400" cy="513556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HONESTY</a:t>
            </a:r>
          </a:p>
          <a:p>
            <a:r>
              <a:rPr lang="en-US" dirty="0"/>
              <a:t>BCP:  “… not dissemble nor cloak them …”</a:t>
            </a:r>
          </a:p>
          <a:p>
            <a:pPr lvl="1"/>
            <a:r>
              <a:rPr lang="en-US" dirty="0"/>
              <a:t>Dissemble: disguise, justify, minimize</a:t>
            </a:r>
          </a:p>
          <a:p>
            <a:pPr lvl="1"/>
            <a:r>
              <a:rPr lang="en-US" dirty="0"/>
              <a:t>Cloak: try to hide </a:t>
            </a:r>
          </a:p>
          <a:p>
            <a:r>
              <a:rPr lang="en-US" dirty="0"/>
              <a:t>God knows what we have done and thought</a:t>
            </a:r>
          </a:p>
          <a:p>
            <a:pPr lvl="1"/>
            <a:r>
              <a:rPr lang="en-US" dirty="0"/>
              <a:t>He has paid and forgiven them in Christ</a:t>
            </a:r>
          </a:p>
          <a:p>
            <a:pPr lvl="1"/>
            <a:r>
              <a:rPr lang="en-US" dirty="0"/>
              <a:t>No upside to being dishonest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47561902"/>
      </p:ext>
    </p:extLst>
  </p:cSld>
  <p:clrMapOvr>
    <a:masterClrMapping/>
  </p:clrMapOvr>
  <p:timing>
    <p:tnLst>
      <p:par>
        <p:cTn id="1" dur="indefinite" restart="never" nodeType="tmRoot"/>
      </p:par>
    </p:tnLst>
    <p:bldLst>
      <p:bldP spid="2" grpId="0"/>
      <p:bldP spid="3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/>
          <a:lstStyle/>
          <a:p>
            <a:r>
              <a:rPr lang="en-CA" sz="4400" dirty="0">
                <a:solidFill>
                  <a:srgbClr val="FFFFC9"/>
                </a:solidFill>
                <a:latin typeface="Pare" panose="00000400000000000000" pitchFamily="2" charset="0"/>
              </a:rPr>
              <a:t>– Living it –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7638"/>
            <a:ext cx="8915400" cy="5135562"/>
          </a:xfrm>
        </p:spPr>
        <p:txBody>
          <a:bodyPr/>
          <a:lstStyle/>
          <a:p>
            <a:r>
              <a:rPr lang="en-US" dirty="0"/>
              <a:t>Putting a spin on things is part of daily life</a:t>
            </a:r>
          </a:p>
          <a:p>
            <a:pPr lvl="1"/>
            <a:r>
              <a:rPr lang="en-US" dirty="0"/>
              <a:t>Put best interpretation on actions/thoughts</a:t>
            </a:r>
          </a:p>
          <a:p>
            <a:pPr lvl="1"/>
            <a:r>
              <a:rPr lang="en-US" dirty="0"/>
              <a:t>Break out of this culturally endorsed mentality</a:t>
            </a:r>
          </a:p>
          <a:p>
            <a:r>
              <a:rPr lang="en-US" dirty="0"/>
              <a:t>Honesty is key to overcoming sin.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43105184"/>
      </p:ext>
    </p:extLst>
  </p:cSld>
  <p:clrMapOvr>
    <a:masterClrMapping/>
  </p:clrMapOvr>
  <p:timing>
    <p:tnLst>
      <p:par>
        <p:cTn id="1" dur="indefinite" restart="never" nodeType="tmRoot"/>
      </p:par>
    </p:tnLst>
    <p:bldLst>
      <p:bldP spid="2" grpId="0"/>
      <p:bldP spid="3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/>
          <a:lstStyle/>
          <a:p>
            <a:r>
              <a:rPr lang="en-CA" sz="4400" dirty="0">
                <a:solidFill>
                  <a:srgbClr val="FFFFC9"/>
                </a:solidFill>
                <a:latin typeface="Pare" panose="00000400000000000000" pitchFamily="2" charset="0"/>
              </a:rPr>
              <a:t>– Living it –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7638"/>
            <a:ext cx="8915400" cy="513556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INSIGHT</a:t>
            </a:r>
          </a:p>
          <a:p>
            <a:r>
              <a:rPr lang="en-US" dirty="0"/>
              <a:t>Built upon humility &amp; honesty</a:t>
            </a:r>
          </a:p>
          <a:p>
            <a:r>
              <a:rPr lang="en-US" dirty="0"/>
              <a:t>Careful contemplation, know Scripture, 						see intersections with life</a:t>
            </a:r>
          </a:p>
          <a:p>
            <a:r>
              <a:rPr lang="en-US" dirty="0"/>
              <a:t>Takes time, quiet</a:t>
            </a:r>
            <a:r>
              <a:rPr lang="en-US"/>
              <a:t>, wisdom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2431378"/>
      </p:ext>
    </p:extLst>
  </p:cSld>
  <p:clrMapOvr>
    <a:masterClrMapping/>
  </p:clrMapOvr>
  <p:timing>
    <p:tnLst>
      <p:par>
        <p:cTn id="1" dur="indefinite" restart="never" nodeType="tmRoot"/>
      </p:par>
    </p:tnLst>
    <p:bldLst>
      <p:bldP spid="2" grpId="0"/>
      <p:bldP spid="3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72D18D3F-1786-4905-9D8A-23366CF3E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8763000" cy="4525963"/>
          </a:xfrm>
        </p:spPr>
        <p:txBody>
          <a:bodyPr/>
          <a:lstStyle/>
          <a:p>
            <a:r>
              <a:rPr lang="en-US" dirty="0"/>
              <a:t>Clarification:</a:t>
            </a:r>
          </a:p>
          <a:p>
            <a:pPr lvl="1"/>
            <a:r>
              <a:rPr lang="en-US" dirty="0"/>
              <a:t>Compare 7 Sins with 10 Commandments –						– not a direct correlation</a:t>
            </a:r>
          </a:p>
          <a:p>
            <a:pPr lvl="1"/>
            <a:r>
              <a:rPr lang="en-US" dirty="0"/>
              <a:t>Very serious sins (e.g. murder) not mentioned</a:t>
            </a:r>
          </a:p>
          <a:p>
            <a:pPr lvl="1"/>
            <a:r>
              <a:rPr lang="en-US" dirty="0"/>
              <a:t>Where do the Seven Deadly Sins come from?</a:t>
            </a:r>
          </a:p>
          <a:p>
            <a:pPr lvl="1"/>
            <a:r>
              <a:rPr lang="en-US" dirty="0"/>
              <a:t>Speaks to three very important heart attitudes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rgbClr val="FFFFC9"/>
                </a:solidFill>
                <a:latin typeface="Pare" panose="00000400000000000000" pitchFamily="2" charset="0"/>
              </a:rPr>
              <a:t>Humility, Honesty, Insight</a:t>
            </a:r>
          </a:p>
        </p:txBody>
      </p:sp>
    </p:spTree>
    <p:extLst>
      <p:ext uri="{BB962C8B-B14F-4D97-AF65-F5344CB8AC3E}">
        <p14:creationId xmlns:p14="http://schemas.microsoft.com/office/powerpoint/2010/main" xmlns="" val="4191935619"/>
      </p:ext>
    </p:extLst>
  </p:cSld>
  <p:clrMapOvr>
    <a:masterClrMapping/>
  </p:clrMapOvr>
  <p:timing>
    <p:tnLst>
      <p:par>
        <p:cTn id="1" dur="indefinite" restart="never" nodeType="tmRoot"/>
      </p:par>
    </p:tnLst>
    <p:bldLst>
      <p:bldP spid="9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C9"/>
                </a:solidFill>
                <a:latin typeface="Pare" panose="00000400000000000000" pitchFamily="2" charset="0"/>
              </a:rPr>
              <a:t>1. Insights of the Humble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915400" cy="5029200"/>
          </a:xfrm>
        </p:spPr>
        <p:txBody>
          <a:bodyPr/>
          <a:lstStyle/>
          <a:p>
            <a:r>
              <a:rPr lang="en-US" dirty="0"/>
              <a:t>Early Church sought God with all their hearts</a:t>
            </a:r>
          </a:p>
          <a:p>
            <a:r>
              <a:rPr lang="en-US" dirty="0"/>
              <a:t>Instruction: “confess to one another” (Jas 5:16)</a:t>
            </a:r>
          </a:p>
          <a:p>
            <a:r>
              <a:rPr lang="en-US" dirty="0"/>
              <a:t>Exhibited 3 characteristics:</a:t>
            </a:r>
          </a:p>
          <a:p>
            <a:pPr lvl="1"/>
            <a:r>
              <a:rPr lang="en-US" dirty="0"/>
              <a:t>Humble – confessed struggles and failings</a:t>
            </a:r>
          </a:p>
          <a:p>
            <a:pPr lvl="1"/>
            <a:r>
              <a:rPr lang="en-US" dirty="0"/>
              <a:t>Honest – not hiding anything</a:t>
            </a:r>
          </a:p>
          <a:p>
            <a:pPr lvl="1"/>
            <a:r>
              <a:rPr lang="en-US" dirty="0"/>
              <a:t>Insightful – Scripture, contemplation, prayer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  <p:bldLst>
      <p:bldP spid="2" grpId="0"/>
      <p:bldP spid="3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FFFFC9"/>
                </a:solidFill>
                <a:latin typeface="Pare" panose="00000400000000000000" pitchFamily="2" charset="0"/>
              </a:rPr>
              <a:t>1. Insights of the Humble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915400" cy="5029200"/>
          </a:xfrm>
        </p:spPr>
        <p:txBody>
          <a:bodyPr/>
          <a:lstStyle/>
          <a:p>
            <a:r>
              <a:rPr lang="en-US" dirty="0"/>
              <a:t>Jesus’ summary – Love God &amp; neighbor</a:t>
            </a:r>
          </a:p>
          <a:p>
            <a:pPr lvl="1"/>
            <a:r>
              <a:rPr lang="en-US" dirty="0"/>
              <a:t>Common threads simplified to 7 key issues</a:t>
            </a:r>
          </a:p>
          <a:p>
            <a:r>
              <a:rPr lang="en-US" dirty="0"/>
              <a:t>First characteristic: common, hard to overcome</a:t>
            </a:r>
          </a:p>
          <a:p>
            <a:pPr lvl="1"/>
            <a:r>
              <a:rPr lang="en-US" dirty="0"/>
              <a:t>Stumbling blocks that tripped up the faithful</a:t>
            </a:r>
          </a:p>
          <a:p>
            <a:pPr lvl="1"/>
            <a:r>
              <a:rPr lang="en-US" dirty="0"/>
              <a:t>Some serious sins (murder) not hard to avoid</a:t>
            </a:r>
          </a:p>
          <a:p>
            <a:pPr lvl="1"/>
            <a:r>
              <a:rPr lang="en-US" dirty="0"/>
              <a:t>Besetting sins wore the faithful down</a:t>
            </a:r>
          </a:p>
          <a:p>
            <a:pPr lvl="1"/>
            <a:r>
              <a:rPr lang="en-US" dirty="0"/>
              <a:t>Required: vigilance, correction, daily struggle</a:t>
            </a:r>
          </a:p>
        </p:txBody>
      </p:sp>
    </p:spTree>
    <p:extLst>
      <p:ext uri="{BB962C8B-B14F-4D97-AF65-F5344CB8AC3E}">
        <p14:creationId xmlns:p14="http://schemas.microsoft.com/office/powerpoint/2010/main" xmlns="" val="3109040423"/>
      </p:ext>
    </p:extLst>
  </p:cSld>
  <p:clrMapOvr>
    <a:masterClrMapping/>
  </p:clrMapOvr>
  <p:timing>
    <p:tnLst>
      <p:par>
        <p:cTn id="1" dur="indefinite" restart="never" nodeType="tmRoot"/>
      </p:par>
    </p:tnLst>
    <p:bldLst>
      <p:bldP spid="2" grpId="0"/>
      <p:bldP spid="3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FFFFC9"/>
                </a:solidFill>
                <a:latin typeface="Pare" panose="00000400000000000000" pitchFamily="2" charset="0"/>
              </a:rPr>
              <a:t>1. Insights of the Humble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915400" cy="5029200"/>
          </a:xfrm>
        </p:spPr>
        <p:txBody>
          <a:bodyPr/>
          <a:lstStyle/>
          <a:p>
            <a:r>
              <a:rPr lang="en-US" dirty="0"/>
              <a:t>Second characteristic: Insidious</a:t>
            </a:r>
          </a:p>
          <a:p>
            <a:pPr lvl="1"/>
            <a:r>
              <a:rPr lang="en-US" dirty="0"/>
              <a:t>Hard to detect &amp; measure</a:t>
            </a:r>
          </a:p>
          <a:p>
            <a:pPr lvl="1"/>
            <a:r>
              <a:rPr lang="en-US" dirty="0"/>
              <a:t>Reflect dispositions of the heart</a:t>
            </a:r>
          </a:p>
          <a:p>
            <a:pPr lvl="1"/>
            <a:r>
              <a:rPr lang="en-US" dirty="0"/>
              <a:t>Can be disguised, appear noble.</a:t>
            </a:r>
          </a:p>
        </p:txBody>
      </p:sp>
    </p:spTree>
    <p:extLst>
      <p:ext uri="{BB962C8B-B14F-4D97-AF65-F5344CB8AC3E}">
        <p14:creationId xmlns:p14="http://schemas.microsoft.com/office/powerpoint/2010/main" xmlns="" val="2867818838"/>
      </p:ext>
    </p:extLst>
  </p:cSld>
  <p:clrMapOvr>
    <a:masterClrMapping/>
  </p:clrMapOvr>
  <p:timing>
    <p:tnLst>
      <p:par>
        <p:cTn id="1" dur="indefinite" restart="never" nodeType="tmRoot"/>
      </p:par>
    </p:tnLst>
    <p:bldLst>
      <p:bldP spid="2" grpId="0"/>
      <p:bldP spid="3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FFFFC9"/>
                </a:solidFill>
                <a:latin typeface="Pare" panose="00000400000000000000" pitchFamily="2" charset="0"/>
              </a:rPr>
              <a:t>1. Insights of the Humble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915400" cy="5029200"/>
          </a:xfrm>
        </p:spPr>
        <p:txBody>
          <a:bodyPr/>
          <a:lstStyle/>
          <a:p>
            <a:r>
              <a:rPr lang="en-US" dirty="0"/>
              <a:t>A word of encouragement:</a:t>
            </a:r>
          </a:p>
          <a:p>
            <a:pPr lvl="1"/>
            <a:r>
              <a:rPr lang="en-US" dirty="0"/>
              <a:t>Sins that earnest people struggled with</a:t>
            </a:r>
          </a:p>
          <a:p>
            <a:pPr lvl="1"/>
            <a:r>
              <a:rPr lang="en-US" dirty="0"/>
              <a:t>Identifying them helped their journey of faith</a:t>
            </a:r>
          </a:p>
          <a:p>
            <a:pPr lvl="1"/>
            <a:r>
              <a:rPr lang="en-US" dirty="0"/>
              <a:t>Battling these sins at the heart of Christian Life</a:t>
            </a:r>
          </a:p>
          <a:p>
            <a:pPr lvl="1"/>
            <a:r>
              <a:rPr lang="en-US" dirty="0"/>
              <a:t>If you resist, you can experience victory (Jas 4:7)</a:t>
            </a:r>
          </a:p>
        </p:txBody>
      </p:sp>
    </p:spTree>
    <p:extLst>
      <p:ext uri="{BB962C8B-B14F-4D97-AF65-F5344CB8AC3E}">
        <p14:creationId xmlns:p14="http://schemas.microsoft.com/office/powerpoint/2010/main" xmlns="" val="2851620161"/>
      </p:ext>
    </p:extLst>
  </p:cSld>
  <p:clrMapOvr>
    <a:masterClrMapping/>
  </p:clrMapOvr>
  <p:timing>
    <p:tnLst>
      <p:par>
        <p:cTn id="1" dur="indefinite" restart="never" nodeType="tmRoot"/>
      </p:par>
    </p:tnLst>
    <p:bldLst>
      <p:bldP spid="2" grpId="0"/>
      <p:bldP spid="3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CA" spc="0" dirty="0">
                <a:solidFill>
                  <a:srgbClr val="FFFFC9"/>
                </a:solidFill>
                <a:latin typeface="Pare" panose="00000400000000000000" pitchFamily="2" charset="0"/>
              </a:rPr>
              <a:t>2. Envy: Covetousness &amp; Impotence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9067800" cy="4724400"/>
          </a:xfrm>
        </p:spPr>
        <p:txBody>
          <a:bodyPr/>
          <a:lstStyle/>
          <a:p>
            <a:r>
              <a:rPr lang="en-CA" dirty="0"/>
              <a:t>Envy – not easy definition.</a:t>
            </a:r>
          </a:p>
          <a:p>
            <a:pPr lvl="1"/>
            <a:r>
              <a:rPr lang="en-CA" dirty="0"/>
              <a:t>Foundational aspects: Covetousness &amp; Impotence</a:t>
            </a:r>
          </a:p>
          <a:p>
            <a:pPr marL="0" indent="0">
              <a:buNone/>
            </a:pPr>
            <a:r>
              <a:rPr lang="en-CA" dirty="0"/>
              <a:t>COVETOUSNESS	</a:t>
            </a:r>
          </a:p>
          <a:p>
            <a:r>
              <a:rPr lang="en-CA" dirty="0"/>
              <a:t>“To desire what another has”</a:t>
            </a:r>
          </a:p>
          <a:p>
            <a:pPr lvl="1"/>
            <a:r>
              <a:rPr lang="en-CA" dirty="0"/>
              <a:t>Competition for jobs, awards, success, appearance</a:t>
            </a:r>
          </a:p>
          <a:p>
            <a:pPr lvl="1"/>
            <a:r>
              <a:rPr lang="en-CA" dirty="0"/>
              <a:t>A sense of lack – not being/having what we want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  <p:bldLst>
      <p:bldP spid="2" grpId="0"/>
      <p:bldP spid="3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CA" sz="4400" spc="0" dirty="0">
                <a:solidFill>
                  <a:srgbClr val="FFFFC9"/>
                </a:solidFill>
                <a:latin typeface="Pare" panose="00000400000000000000" pitchFamily="2" charset="0"/>
              </a:rPr>
              <a:t>2. Envy: Covetousness &amp; Impotence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9067800" cy="472440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IMPOTENCE</a:t>
            </a:r>
          </a:p>
          <a:p>
            <a:r>
              <a:rPr lang="en-CA" dirty="0"/>
              <a:t>We are powerless to get it</a:t>
            </a:r>
          </a:p>
          <a:p>
            <a:r>
              <a:rPr lang="en-CA" dirty="0"/>
              <a:t>Desiring &amp; powerlessness – coveting &amp; impotence - leads to envy.</a:t>
            </a:r>
          </a:p>
        </p:txBody>
      </p:sp>
    </p:spTree>
    <p:extLst>
      <p:ext uri="{BB962C8B-B14F-4D97-AF65-F5344CB8AC3E}">
        <p14:creationId xmlns:p14="http://schemas.microsoft.com/office/powerpoint/2010/main" xmlns="" val="2863152346"/>
      </p:ext>
    </p:extLst>
  </p:cSld>
  <p:clrMapOvr>
    <a:masterClrMapping/>
  </p:clrMapOvr>
  <p:timing>
    <p:tnLst>
      <p:par>
        <p:cTn id="1" dur="indefinite" restart="never" nodeType="tmRoot"/>
      </p:par>
    </p:tnLst>
    <p:bldLst>
      <p:bldP spid="2" grpId="0"/>
      <p:bldP spid="3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CA" sz="4400" spc="0" dirty="0">
                <a:solidFill>
                  <a:srgbClr val="FFFFC9"/>
                </a:solidFill>
                <a:latin typeface="Pare" panose="00000400000000000000" pitchFamily="2" charset="0"/>
              </a:rPr>
              <a:t>2. Envy: Covetousness &amp; Impotence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315200" cy="4724400"/>
          </a:xfrm>
        </p:spPr>
        <p:txBody>
          <a:bodyPr/>
          <a:lstStyle/>
          <a:p>
            <a:pPr marL="0" indent="0" algn="ctr">
              <a:buNone/>
            </a:pPr>
            <a:r>
              <a:rPr lang="en-CA" sz="4400" b="1" spc="600" dirty="0">
                <a:solidFill>
                  <a:srgbClr val="CCECFF"/>
                </a:solidFill>
              </a:rPr>
              <a:t>ENVY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CA" sz="3600" i="1" dirty="0">
                <a:solidFill>
                  <a:srgbClr val="CCECFF"/>
                </a:solidFill>
              </a:rPr>
              <a:t>Desiring something we do not have, resentment at not having it, bitterness against the one who does.</a:t>
            </a:r>
          </a:p>
        </p:txBody>
      </p:sp>
    </p:spTree>
    <p:extLst>
      <p:ext uri="{BB962C8B-B14F-4D97-AF65-F5344CB8AC3E}">
        <p14:creationId xmlns:p14="http://schemas.microsoft.com/office/powerpoint/2010/main" xmlns="" val="1359943005"/>
      </p:ext>
    </p:extLst>
  </p:cSld>
  <p:clrMapOvr>
    <a:masterClrMapping/>
  </p:clrMapOvr>
  <p:timing>
    <p:tnLst>
      <p:par>
        <p:cTn id="1" dur="indefinite" restart="never" nodeType="tmRoot"/>
      </p:par>
    </p:tnLst>
    <p:bldLst>
      <p:bldP spid="2" grpId="0"/>
      <p:bldP spid="3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Persia"/>
        <a:ea typeface=""/>
        <a:cs typeface="Arial"/>
      </a:majorFont>
      <a:minorFont>
        <a:latin typeface="Bangle Condense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18906</TotalTime>
  <Words>605</Words>
  <Application>Microsoft Office PowerPoint</Application>
  <PresentationFormat>On-screen Show (4:3)</PresentationFormat>
  <Paragraphs>122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Default Design</vt:lpstr>
      <vt:lpstr>5. Envy</vt:lpstr>
      <vt:lpstr>Humility, Honesty, Insight</vt:lpstr>
      <vt:lpstr>1. Insights of the Humble</vt:lpstr>
      <vt:lpstr>1. Insights of the Humble …</vt:lpstr>
      <vt:lpstr>1. Insights of the Humble …</vt:lpstr>
      <vt:lpstr>1. Insights of the Humble …</vt:lpstr>
      <vt:lpstr>2. Envy: Covetousness &amp; Impotence</vt:lpstr>
      <vt:lpstr>2. Envy: Covetousness &amp; Impotence …</vt:lpstr>
      <vt:lpstr>2. Envy: Covetousness &amp; Impotence …</vt:lpstr>
      <vt:lpstr>2. Envy: Covetousness &amp; Impotence …</vt:lpstr>
      <vt:lpstr>3. Envy: Rejection of God</vt:lpstr>
      <vt:lpstr>3. Envy: Rejection of God …</vt:lpstr>
      <vt:lpstr>3. Envy: Rejection of God …</vt:lpstr>
      <vt:lpstr>3. Envy: Rejection of God …</vt:lpstr>
      <vt:lpstr>– Living it –</vt:lpstr>
      <vt:lpstr>– Living it –</vt:lpstr>
      <vt:lpstr>– Living it –</vt:lpstr>
      <vt:lpstr>– Living it –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“Observe the Sabbath day”</dc:title>
  <dc:creator>Geoff Chapman</dc:creator>
  <cp:lastModifiedBy>Media</cp:lastModifiedBy>
  <cp:revision>826</cp:revision>
  <cp:lastPrinted>2019-03-31T16:12:15Z</cp:lastPrinted>
  <dcterms:created xsi:type="dcterms:W3CDTF">2004-10-10T15:01:29Z</dcterms:created>
  <dcterms:modified xsi:type="dcterms:W3CDTF">2019-03-31T18:31:51Z</dcterms:modified>
</cp:coreProperties>
</file>