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453" r:id="rId3"/>
    <p:sldId id="474" r:id="rId4"/>
    <p:sldId id="462" r:id="rId5"/>
    <p:sldId id="475" r:id="rId6"/>
    <p:sldId id="465" r:id="rId7"/>
    <p:sldId id="476" r:id="rId8"/>
    <p:sldId id="477" r:id="rId9"/>
    <p:sldId id="478" r:id="rId10"/>
    <p:sldId id="473" r:id="rId11"/>
    <p:sldId id="479" r:id="rId12"/>
    <p:sldId id="480" r:id="rId13"/>
    <p:sldId id="454" r:id="rId14"/>
    <p:sldId id="452" r:id="rId15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9"/>
    <a:srgbClr val="CCECFF"/>
    <a:srgbClr val="FFFF81"/>
    <a:srgbClr val="FFFF00"/>
    <a:srgbClr val="CCFFFF"/>
    <a:srgbClr val="D1F4B2"/>
    <a:srgbClr val="AAEB6F"/>
    <a:srgbClr val="008200"/>
    <a:srgbClr val="00FF00"/>
    <a:srgbClr val="92D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87189" autoAdjust="0"/>
  </p:normalViewPr>
  <p:slideViewPr>
    <p:cSldViewPr>
      <p:cViewPr varScale="1">
        <p:scale>
          <a:sx n="90" d="100"/>
          <a:sy n="90" d="100"/>
        </p:scale>
        <p:origin x="-51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7"/>
            <a:ext cx="3078163" cy="46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31" y="7"/>
            <a:ext cx="3078163" cy="46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" y="8917729"/>
            <a:ext cx="3078163" cy="46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31" y="8917729"/>
            <a:ext cx="3078163" cy="46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70DF1A-BB20-4B46-B9C3-D8F652B178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5028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78163" cy="469900"/>
          </a:xfrm>
          <a:prstGeom prst="rect">
            <a:avLst/>
          </a:prstGeom>
        </p:spPr>
        <p:txBody>
          <a:bodyPr vert="horz" lIns="91391" tIns="45696" rIns="91391" bIns="45696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9" y="1"/>
            <a:ext cx="3078163" cy="469900"/>
          </a:xfrm>
          <a:prstGeom prst="rect">
            <a:avLst/>
          </a:prstGeom>
        </p:spPr>
        <p:txBody>
          <a:bodyPr vert="horz" lIns="91391" tIns="45696" rIns="91391" bIns="45696" rtlCol="0"/>
          <a:lstStyle>
            <a:lvl1pPr algn="r">
              <a:defRPr sz="1200"/>
            </a:lvl1pPr>
          </a:lstStyle>
          <a:p>
            <a:fld id="{69140F07-2A30-43E4-84A6-37C1E57D02E2}" type="datetimeFigureOut">
              <a:rPr lang="en-CA" smtClean="0"/>
              <a:pPr/>
              <a:t>2019-08-11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4850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1" tIns="45696" rIns="91391" bIns="45696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90"/>
            <a:ext cx="5683250" cy="4224337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916989"/>
            <a:ext cx="3078163" cy="469900"/>
          </a:xfrm>
          <a:prstGeom prst="rect">
            <a:avLst/>
          </a:prstGeom>
        </p:spPr>
        <p:txBody>
          <a:bodyPr vert="horz" lIns="91391" tIns="45696" rIns="91391" bIns="45696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9" y="8916989"/>
            <a:ext cx="3078163" cy="469900"/>
          </a:xfrm>
          <a:prstGeom prst="rect">
            <a:avLst/>
          </a:prstGeom>
        </p:spPr>
        <p:txBody>
          <a:bodyPr vert="horz" lIns="91391" tIns="45696" rIns="91391" bIns="45696" rtlCol="0" anchor="b"/>
          <a:lstStyle>
            <a:lvl1pPr algn="r">
              <a:defRPr sz="1200"/>
            </a:lvl1pPr>
          </a:lstStyle>
          <a:p>
            <a:fld id="{E50207D6-1AA2-4D4B-9054-87025440064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126540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207D6-1AA2-4D4B-9054-870254400640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8BF4B0-8742-C946-BE92-B333DA913403}" type="slidenum">
              <a:rPr lang="en-US" sz="1200">
                <a:solidFill>
                  <a:prstClr val="black"/>
                </a:solidFill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4850"/>
            <a:ext cx="4692650" cy="3519488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112962"/>
            <a:ext cx="8991600" cy="1470025"/>
          </a:xfrm>
        </p:spPr>
        <p:txBody>
          <a:bodyPr/>
          <a:lstStyle>
            <a:lvl1pPr>
              <a:defRPr sz="4800" b="0" spc="180" baseline="0">
                <a:latin typeface="AR ESSENCE" panose="02000000000000000000" pitchFamily="2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 spc="30" baseline="0">
                <a:effectLst/>
                <a:latin typeface="HP Simplified" panose="020B0604020204020204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58E150-32AE-46F7-82B8-31006C3805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7101AF-2D11-40AD-A9E7-6D38D73817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BAB84F-D8B3-4CCF-819B-3046248603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 b="0">
                <a:solidFill>
                  <a:srgbClr val="FFFFC9"/>
                </a:solidFill>
                <a:latin typeface="AR ESSENCE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>
            <a:lvl1pPr marL="457200" indent="-457200">
              <a:spcBef>
                <a:spcPts val="3600"/>
              </a:spcBef>
              <a:buFont typeface="Wingdings 2" panose="05020102010507070707" pitchFamily="18" charset="2"/>
              <a:buChar char=""/>
              <a:defRPr sz="3200" b="0" i="0" spc="30" baseline="0">
                <a:latin typeface="HP Simplified" panose="020B0604020204020204" pitchFamily="34" charset="0"/>
                <a:cs typeface="Calibri" pitchFamily="34" charset="0"/>
              </a:defRPr>
            </a:lvl1pPr>
            <a:lvl2pPr marL="966788" indent="-395288">
              <a:spcBef>
                <a:spcPts val="1200"/>
              </a:spcBef>
              <a:buFont typeface="Wingdings 2" panose="05020102010507070707" pitchFamily="18" charset="2"/>
              <a:buChar char=""/>
              <a:defRPr sz="2800" b="0" i="0" spc="30" baseline="0">
                <a:latin typeface="HP Simplified" panose="020B0604020204020204" pitchFamily="34" charset="0"/>
                <a:cs typeface="Calibri" pitchFamily="34" charset="0"/>
              </a:defRPr>
            </a:lvl2pPr>
            <a:lvl3pPr>
              <a:spcBef>
                <a:spcPts val="600"/>
              </a:spcBef>
              <a:defRPr sz="2400" b="0" i="0" spc="30" baseline="0">
                <a:latin typeface="HP Simplified" panose="020B0604020204020204" pitchFamily="34" charset="0"/>
                <a:cs typeface="Calibri" pitchFamily="34" charset="0"/>
              </a:defRPr>
            </a:lvl3pPr>
            <a:lvl4pPr>
              <a:defRPr sz="2000" b="0" i="0" spc="30" baseline="0">
                <a:latin typeface="HP Simplified" panose="020B0604020204020204" pitchFamily="34" charset="0"/>
                <a:cs typeface="Calibri" pitchFamily="34" charset="0"/>
              </a:defRPr>
            </a:lvl4pPr>
            <a:lvl5pPr>
              <a:defRPr sz="2000" b="0" i="0" spc="30" baseline="0">
                <a:latin typeface="HP Simplified" panose="020B0604020204020204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83A51C-24FD-44F0-91B1-6587313B41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EBE76D8-71AB-44CE-BF7C-A1AC5A2238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4E55D5-A210-45DC-B7EF-8097ACF0D9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454841-D190-4620-B44B-7E63186149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5AC295-1EDB-46BA-9903-369501A4F1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3FD8B4-C984-4FB0-BC40-D067C1E860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BD45905-0FE3-4154-8707-05D89E789B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66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0" i="0" spc="150" baseline="0">
          <a:solidFill>
            <a:srgbClr val="FFFFC9"/>
          </a:solidFill>
          <a:effectLst/>
          <a:latin typeface="AR ESSENCE" panose="02000000000000000000" pitchFamily="2" charset="0"/>
          <a:ea typeface="Verdana" pitchFamily="34" charset="0"/>
          <a:cs typeface="Calibri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9pPr>
    </p:titleStyle>
    <p:bodyStyle>
      <a:lvl1pPr marL="457200" indent="-457200" algn="l" rtl="0" fontAlgn="base">
        <a:spcBef>
          <a:spcPts val="3600"/>
        </a:spcBef>
        <a:spcAft>
          <a:spcPct val="0"/>
        </a:spcAft>
        <a:buSzPct val="80000"/>
        <a:buFont typeface="Wingdings" pitchFamily="2" charset="2"/>
        <a:buChar char="q"/>
        <a:defRPr sz="3200" b="0" i="0" spc="30" baseline="0">
          <a:solidFill>
            <a:schemeClr val="tx1"/>
          </a:solidFill>
          <a:effectLst/>
          <a:latin typeface="HP Simplified" panose="020B0604020204020204" pitchFamily="34" charset="0"/>
          <a:ea typeface="+mn-ea"/>
          <a:cs typeface="Calibri" pitchFamily="34" charset="0"/>
        </a:defRPr>
      </a:lvl1pPr>
      <a:lvl2pPr marL="966788" indent="-395288" algn="l" rtl="0" fontAlgn="base">
        <a:spcBef>
          <a:spcPts val="1200"/>
        </a:spcBef>
        <a:spcAft>
          <a:spcPct val="0"/>
        </a:spcAft>
        <a:buFont typeface="Wingdings" pitchFamily="2" charset="2"/>
        <a:buChar char="§"/>
        <a:defRPr sz="2800" b="0" i="0" spc="30" baseline="0">
          <a:solidFill>
            <a:schemeClr val="tx1"/>
          </a:solidFill>
          <a:effectLst/>
          <a:latin typeface="HP Simplified" panose="020B0604020204020204" pitchFamily="34" charset="0"/>
          <a:cs typeface="Calibri" pitchFamily="34" charset="0"/>
        </a:defRPr>
      </a:lvl2pPr>
      <a:lvl3pPr marL="1423988" indent="-342900" algn="l" rtl="0" fontAlgn="base">
        <a:spcBef>
          <a:spcPts val="600"/>
        </a:spcBef>
        <a:spcAft>
          <a:spcPct val="0"/>
        </a:spcAft>
        <a:buChar char="•"/>
        <a:defRPr sz="2400" b="0" i="0" spc="30" baseline="0">
          <a:solidFill>
            <a:schemeClr val="tx1"/>
          </a:solidFill>
          <a:effectLst/>
          <a:latin typeface="HP Simplified" panose="020B0604020204020204" pitchFamily="34" charset="0"/>
          <a:cs typeface="Calibri" pitchFamily="34" charset="0"/>
        </a:defRPr>
      </a:lvl3pPr>
      <a:lvl4pPr marL="1766888" indent="-228600" algn="l" rtl="0" fontAlgn="base">
        <a:spcBef>
          <a:spcPct val="20000"/>
        </a:spcBef>
        <a:spcAft>
          <a:spcPct val="0"/>
        </a:spcAft>
        <a:buChar char="–"/>
        <a:defRPr sz="2000" b="0" i="0" spc="30" baseline="0">
          <a:solidFill>
            <a:schemeClr val="tx1"/>
          </a:solidFill>
          <a:effectLst/>
          <a:latin typeface="HP Simplified" panose="020B0604020204020204" pitchFamily="34" charset="0"/>
          <a:cs typeface="Calibri" pitchFamily="34" charset="0"/>
        </a:defRPr>
      </a:lvl4pPr>
      <a:lvl5pPr marL="2109788" indent="-228600" algn="l" rtl="0" fontAlgn="base">
        <a:spcBef>
          <a:spcPct val="20000"/>
        </a:spcBef>
        <a:spcAft>
          <a:spcPct val="0"/>
        </a:spcAft>
        <a:buChar char="»"/>
        <a:defRPr sz="2000" b="0" i="0" spc="30" baseline="0">
          <a:solidFill>
            <a:schemeClr val="tx1"/>
          </a:solidFill>
          <a:effectLst/>
          <a:latin typeface="HP Simplified" panose="020B0604020204020204" pitchFamily="34" charset="0"/>
          <a:cs typeface="Calibri" pitchFamily="34" charset="0"/>
        </a:defRPr>
      </a:lvl5pPr>
      <a:lvl6pPr marL="2566988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3024188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81388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938588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343400"/>
            <a:ext cx="9144000" cy="1295400"/>
          </a:xfrm>
        </p:spPr>
        <p:txBody>
          <a:bodyPr/>
          <a:lstStyle/>
          <a:p>
            <a:r>
              <a:rPr lang="en-US" b="1" spc="0" dirty="0">
                <a:latin typeface="Pare" panose="00000400000000000000" pitchFamily="2" charset="0"/>
              </a:rPr>
              <a:t>7. Hope in His Name</a:t>
            </a:r>
            <a:endParaRPr lang="en-US" b="1" spc="0" dirty="0">
              <a:solidFill>
                <a:srgbClr val="FFFFC9"/>
              </a:solidFill>
              <a:latin typeface="Pare" panose="00000400000000000000" pitchFamily="2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57200" y="5657557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kern="0" spc="100" dirty="0">
                <a:latin typeface="HP Simplified" panose="020B0604020204020204" pitchFamily="34" charset="0"/>
              </a:rPr>
              <a:t>Matthew </a:t>
            </a:r>
            <a:r>
              <a:rPr lang="en-US" sz="2800" kern="0" spc="100" dirty="0" smtClean="0">
                <a:latin typeface="HP Simplified" panose="020B0604020204020204" pitchFamily="34" charset="0"/>
              </a:rPr>
              <a:t>5</a:t>
            </a:r>
            <a:r>
              <a:rPr lang="en-US" sz="2800" kern="0" spc="100" dirty="0" smtClean="0">
                <a:latin typeface="HP Simplified" panose="020B0604020204020204" pitchFamily="34" charset="0"/>
              </a:rPr>
              <a:t>:1-12  </a:t>
            </a:r>
            <a:r>
              <a:rPr lang="en-US" sz="2800" kern="0" spc="100" dirty="0">
                <a:latin typeface="HP Simplified" panose="020B0604020204020204" pitchFamily="34" charset="0"/>
              </a:rPr>
              <a:t>(p. </a:t>
            </a:r>
            <a:r>
              <a:rPr lang="en-US" sz="2800" kern="0" spc="100" dirty="0" smtClean="0">
                <a:latin typeface="HP Simplified" panose="020B0604020204020204" pitchFamily="34" charset="0"/>
              </a:rPr>
              <a:t>892</a:t>
            </a:r>
            <a:r>
              <a:rPr lang="en-US" sz="2800" kern="0" spc="100" dirty="0" smtClean="0">
                <a:latin typeface="HP Simplified" panose="020B0604020204020204" pitchFamily="34" charset="0"/>
              </a:rPr>
              <a:t>)</a:t>
            </a:r>
            <a:endParaRPr lang="en-US" sz="2800" kern="0" spc="100" dirty="0">
              <a:latin typeface="HP Simplified" panose="020B06040202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7EA18C2-932C-554D-8879-247380AE75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12281"/>
          <a:stretch/>
        </p:blipFill>
        <p:spPr>
          <a:xfrm>
            <a:off x="1295400" y="217678"/>
            <a:ext cx="6553200" cy="4311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F07632-A2A8-8641-9E73-CD7BB2A41825}"/>
              </a:ext>
            </a:extLst>
          </p:cNvPr>
          <p:cNvSpPr txBox="1"/>
          <p:nvPr/>
        </p:nvSpPr>
        <p:spPr>
          <a:xfrm>
            <a:off x="1447800" y="914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Rounded MT Bold" panose="020F0704030504030204" pitchFamily="34" charset="77"/>
              </a:rPr>
              <a:t>From the heart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0" grpId="1"/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21DCCF-65C4-4743-98B9-0F6B3C4B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Spiritual Power &amp; Refreshing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82271F-A174-EE4A-8B93-26760E895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Paul:</a:t>
            </a:r>
          </a:p>
          <a:p>
            <a:pPr lvl="1"/>
            <a:r>
              <a:rPr lang="en-US" dirty="0"/>
              <a:t>Kingdom of God … righteousness, peace and joy in the Spirit”. (Rom 14:17)</a:t>
            </a:r>
          </a:p>
          <a:p>
            <a:r>
              <a:rPr lang="en-US" dirty="0"/>
              <a:t>Last week – Why do people come to Christ?</a:t>
            </a:r>
          </a:p>
          <a:p>
            <a:pPr lvl="1"/>
            <a:r>
              <a:rPr lang="en-US" dirty="0"/>
              <a:t>Holy Spirit fills a hunger in the human soul</a:t>
            </a:r>
          </a:p>
        </p:txBody>
      </p:sp>
    </p:spTree>
    <p:extLst>
      <p:ext uri="{BB962C8B-B14F-4D97-AF65-F5344CB8AC3E}">
        <p14:creationId xmlns:p14="http://schemas.microsoft.com/office/powerpoint/2010/main" xmlns="" val="1453637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21DCCF-65C4-4743-98B9-0F6B3C4B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3. Spiritual Power &amp; Refreshing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82271F-A174-EE4A-8B93-26760E895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misunderstood &amp; miscommunicated</a:t>
            </a:r>
          </a:p>
          <a:p>
            <a:r>
              <a:rPr lang="en-US" dirty="0"/>
              <a:t>Jesus: “I will give you rest”  (Matt 11:28-30)</a:t>
            </a:r>
          </a:p>
          <a:p>
            <a:pPr lvl="1"/>
            <a:r>
              <a:rPr lang="en-US" dirty="0"/>
              <a:t>The Beatitudes. (Matt 5:3-11)</a:t>
            </a:r>
          </a:p>
          <a:p>
            <a:pPr lvl="1"/>
            <a:r>
              <a:rPr lang="en-US" dirty="0"/>
              <a:t>Speaks to the cry of the heart   (Rom 8:22-23)</a:t>
            </a:r>
          </a:p>
        </p:txBody>
      </p:sp>
    </p:spTree>
    <p:extLst>
      <p:ext uri="{BB962C8B-B14F-4D97-AF65-F5344CB8AC3E}">
        <p14:creationId xmlns:p14="http://schemas.microsoft.com/office/powerpoint/2010/main" xmlns="" val="2629144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21DCCF-65C4-4743-98B9-0F6B3C4B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3. Spiritual Power &amp; Refreshing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82271F-A174-EE4A-8B93-26760E895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great salvation   (Eph 1)</a:t>
            </a:r>
          </a:p>
          <a:p>
            <a:pPr lvl="1"/>
            <a:r>
              <a:rPr lang="en-US" dirty="0"/>
              <a:t>Adopted as sons</a:t>
            </a:r>
          </a:p>
          <a:p>
            <a:pPr lvl="1"/>
            <a:r>
              <a:rPr lang="en-US" dirty="0"/>
              <a:t>Redeemed &amp; forgiven</a:t>
            </a:r>
          </a:p>
          <a:p>
            <a:pPr lvl="1"/>
            <a:r>
              <a:rPr lang="en-US" dirty="0"/>
              <a:t>Inheritors of God’s Kingdom</a:t>
            </a:r>
          </a:p>
          <a:p>
            <a:pPr lvl="1"/>
            <a:r>
              <a:rPr lang="en-US" dirty="0"/>
              <a:t>Receive the Holy Spirit</a:t>
            </a:r>
          </a:p>
          <a:p>
            <a:r>
              <a:rPr lang="en-US" dirty="0"/>
              <a:t>Salvation is soul-filling, refreshing, renewing …</a:t>
            </a:r>
          </a:p>
        </p:txBody>
      </p:sp>
    </p:spTree>
    <p:extLst>
      <p:ext uri="{BB962C8B-B14F-4D97-AF65-F5344CB8AC3E}">
        <p14:creationId xmlns:p14="http://schemas.microsoft.com/office/powerpoint/2010/main" xmlns="" val="2673068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30FA32-E16B-414D-81D0-AA2FD3119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3A6077-DFBF-5D46-A489-98BA5EF79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83162"/>
          </a:xfrm>
        </p:spPr>
        <p:txBody>
          <a:bodyPr/>
          <a:lstStyle/>
          <a:p>
            <a:r>
              <a:rPr lang="en-US" dirty="0"/>
              <a:t>Pilgrim’s </a:t>
            </a:r>
            <a:r>
              <a:rPr lang="en-US" dirty="0" err="1"/>
              <a:t>Progess</a:t>
            </a:r>
            <a:r>
              <a:rPr lang="en-US" dirty="0"/>
              <a:t> – Discussion with Ignorance</a:t>
            </a:r>
          </a:p>
          <a:p>
            <a:r>
              <a:rPr lang="en-US" dirty="0"/>
              <a:t>A common mentality today</a:t>
            </a:r>
          </a:p>
          <a:p>
            <a:r>
              <a:rPr lang="en-US" dirty="0"/>
              <a:t>Hopeful’s Prayer</a:t>
            </a:r>
          </a:p>
        </p:txBody>
      </p:sp>
    </p:spTree>
    <p:extLst>
      <p:ext uri="{BB962C8B-B14F-4D97-AF65-F5344CB8AC3E}">
        <p14:creationId xmlns:p14="http://schemas.microsoft.com/office/powerpoint/2010/main" xmlns="" val="4090446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63517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F377CA-5CAC-4846-9ED8-D4158884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839C29-15B8-D949-93F8-B39749409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week:  Why do people come to Christ?</a:t>
            </a:r>
          </a:p>
          <a:p>
            <a:pPr lvl="1"/>
            <a:r>
              <a:rPr lang="en-US" dirty="0"/>
              <a:t>Hunger in the soul – only Jesus can satisfy</a:t>
            </a:r>
          </a:p>
          <a:p>
            <a:r>
              <a:rPr lang="en-US" dirty="0"/>
              <a:t>What is the Good News (Gospel)?</a:t>
            </a:r>
          </a:p>
          <a:p>
            <a:pPr lvl="1"/>
            <a:r>
              <a:rPr lang="en-US" dirty="0"/>
              <a:t>Someone comes to faith – receives eternal life</a:t>
            </a:r>
          </a:p>
          <a:p>
            <a:pPr lvl="1"/>
            <a:r>
              <a:rPr lang="en-US" dirty="0"/>
              <a:t>Now what?</a:t>
            </a:r>
          </a:p>
        </p:txBody>
      </p:sp>
    </p:spTree>
    <p:extLst>
      <p:ext uri="{BB962C8B-B14F-4D97-AF65-F5344CB8AC3E}">
        <p14:creationId xmlns:p14="http://schemas.microsoft.com/office/powerpoint/2010/main" xmlns="" val="2131643792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F377CA-5CAC-4846-9ED8-D4158884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Good News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839C29-15B8-D949-93F8-B39749409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some changes</a:t>
            </a:r>
          </a:p>
          <a:p>
            <a:pPr lvl="1"/>
            <a:r>
              <a:rPr lang="en-US" dirty="0"/>
              <a:t>Come to church</a:t>
            </a:r>
          </a:p>
          <a:p>
            <a:pPr lvl="1"/>
            <a:r>
              <a:rPr lang="en-US" dirty="0"/>
              <a:t>Join a small group</a:t>
            </a:r>
          </a:p>
          <a:p>
            <a:pPr lvl="1"/>
            <a:r>
              <a:rPr lang="en-US" dirty="0"/>
              <a:t>Serve in a ministry</a:t>
            </a:r>
          </a:p>
          <a:p>
            <a:pPr lvl="1"/>
            <a:r>
              <a:rPr lang="en-US" dirty="0"/>
              <a:t>Tithe 10%</a:t>
            </a:r>
          </a:p>
          <a:p>
            <a:pPr lvl="1"/>
            <a:r>
              <a:rPr lang="en-US" dirty="0"/>
              <a:t>Tell others about Jesus</a:t>
            </a:r>
          </a:p>
          <a:p>
            <a:pPr marL="571500" lvl="1" indent="0">
              <a:buNone/>
            </a:pPr>
            <a:r>
              <a:rPr lang="en-US" dirty="0"/>
              <a:t>… Quite a drag?</a:t>
            </a:r>
          </a:p>
        </p:txBody>
      </p:sp>
    </p:spTree>
    <p:extLst>
      <p:ext uri="{BB962C8B-B14F-4D97-AF65-F5344CB8AC3E}">
        <p14:creationId xmlns:p14="http://schemas.microsoft.com/office/powerpoint/2010/main" xmlns="" val="4079070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6CBFFD-F3E8-5A45-A149-B4E7764CD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The “Sinner’s Prayer”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F461E5-FD56-C94B-8DC7-4E46820A4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Oldest: </a:t>
            </a:r>
            <a:r>
              <a:rPr lang="en-US" dirty="0" err="1"/>
              <a:t>Buyan’s</a:t>
            </a:r>
            <a:r>
              <a:rPr lang="en-US" dirty="0"/>
              <a:t> “Pilgrim’s Progress”(1678)</a:t>
            </a:r>
          </a:p>
          <a:p>
            <a:pPr lvl="1"/>
            <a:r>
              <a:rPr lang="en-US" dirty="0"/>
              <a:t>Hopeful is already a Christian</a:t>
            </a:r>
          </a:p>
          <a:p>
            <a:pPr lvl="1"/>
            <a:r>
              <a:rPr lang="en-US" dirty="0"/>
              <a:t>Prays to see Jesus and know him</a:t>
            </a:r>
          </a:p>
          <a:p>
            <a:pPr lvl="1"/>
            <a:r>
              <a:rPr lang="en-US" dirty="0"/>
              <a:t>Prays it many times, day after day</a:t>
            </a:r>
          </a:p>
          <a:p>
            <a:pPr lvl="1"/>
            <a:r>
              <a:rPr lang="en-US" dirty="0"/>
              <a:t>So that he can draw closer to Christ</a:t>
            </a:r>
          </a:p>
          <a:p>
            <a:pPr lvl="1"/>
            <a:r>
              <a:rPr lang="en-US" dirty="0"/>
              <a:t>Overwhelmed with love for the </a:t>
            </a:r>
            <a:r>
              <a:rPr lang="en-US" i="1" dirty="0"/>
              <a:t>name</a:t>
            </a:r>
            <a:r>
              <a:rPr lang="en-US" dirty="0"/>
              <a:t>, </a:t>
            </a:r>
            <a:r>
              <a:rPr lang="en-US" i="1" dirty="0"/>
              <a:t>people</a:t>
            </a:r>
            <a:r>
              <a:rPr lang="en-US" dirty="0"/>
              <a:t>, </a:t>
            </a:r>
            <a:r>
              <a:rPr lang="en-US" i="1" dirty="0"/>
              <a:t>ways</a:t>
            </a:r>
            <a:r>
              <a:rPr lang="en-US" dirty="0"/>
              <a:t> of Jesus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0574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6CBFFD-F3E8-5A45-A149-B4E7764CD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1. The “Sinner’s Prayer”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F461E5-FD56-C94B-8DC7-4E46820A4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used in evangelism prior to 1700</a:t>
            </a:r>
          </a:p>
          <a:p>
            <a:pPr lvl="1"/>
            <a:r>
              <a:rPr lang="en-US" dirty="0"/>
              <a:t>Came to prominence in 20</a:t>
            </a:r>
            <a:r>
              <a:rPr lang="en-US" baseline="30000" dirty="0"/>
              <a:t>th</a:t>
            </a:r>
            <a:r>
              <a:rPr lang="en-US" dirty="0"/>
              <a:t> Century – Billy Graham &amp; Campus Crusade for Christ </a:t>
            </a:r>
          </a:p>
          <a:p>
            <a:pPr lvl="1"/>
            <a:r>
              <a:rPr lang="en-US" dirty="0"/>
              <a:t>Been criticized by many Christian leaders</a:t>
            </a:r>
          </a:p>
          <a:p>
            <a:r>
              <a:rPr lang="en-US" dirty="0"/>
              <a:t>How were people converted prior to 1700?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0557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21DCCF-65C4-4743-98B9-0F6B3C4B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Repent &amp; be Baptized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82271F-A174-EE4A-8B93-26760E895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Jesus:</a:t>
            </a:r>
          </a:p>
          <a:p>
            <a:pPr lvl="1"/>
            <a:r>
              <a:rPr lang="en-US" dirty="0"/>
              <a:t>“repent and believe” (Mark 1:15)</a:t>
            </a:r>
          </a:p>
          <a:p>
            <a:pPr lvl="1"/>
            <a:r>
              <a:rPr lang="en-US" dirty="0"/>
              <a:t>“sell all you have, give it to poor, follow me”     (Mark 10:21)</a:t>
            </a:r>
          </a:p>
          <a:p>
            <a:pPr lvl="1"/>
            <a:r>
              <a:rPr lang="en-US" dirty="0"/>
              <a:t>Great Commission: make disciples, baptize, teach (Matt 28:20)</a:t>
            </a:r>
          </a:p>
        </p:txBody>
      </p:sp>
    </p:spTree>
    <p:extLst>
      <p:ext uri="{BB962C8B-B14F-4D97-AF65-F5344CB8AC3E}">
        <p14:creationId xmlns:p14="http://schemas.microsoft.com/office/powerpoint/2010/main" xmlns="" val="2488196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21DCCF-65C4-4743-98B9-0F6B3C4B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2. Repent &amp; be Baptized 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82271F-A174-EE4A-8B93-26760E895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Peter:</a:t>
            </a:r>
          </a:p>
          <a:p>
            <a:pPr lvl="1"/>
            <a:r>
              <a:rPr lang="en-US" dirty="0"/>
              <a:t>Pentecost – “repent, be baptized, receive Spirit” (Ac 2:38)</a:t>
            </a:r>
          </a:p>
          <a:p>
            <a:pPr lvl="1"/>
            <a:r>
              <a:rPr lang="en-US" dirty="0"/>
              <a:t>Crowd – “repent, sins blotted out, refreshing” (Acts 3:19-20</a:t>
            </a:r>
          </a:p>
        </p:txBody>
      </p:sp>
    </p:spTree>
    <p:extLst>
      <p:ext uri="{BB962C8B-B14F-4D97-AF65-F5344CB8AC3E}">
        <p14:creationId xmlns:p14="http://schemas.microsoft.com/office/powerpoint/2010/main" xmlns="" val="3084602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21DCCF-65C4-4743-98B9-0F6B3C4B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2. Repent &amp; be Baptized 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82271F-A174-EE4A-8B93-26760E895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Paul before king Agrippa (Ac 26:19-20):</a:t>
            </a:r>
          </a:p>
          <a:p>
            <a:pPr lvl="1"/>
            <a:r>
              <a:rPr lang="en-US" dirty="0"/>
              <a:t>“repent, turn to God, perform deeds in keeping with repentance”</a:t>
            </a:r>
          </a:p>
          <a:p>
            <a:r>
              <a:rPr lang="en-US" dirty="0"/>
              <a:t>Themes:</a:t>
            </a:r>
          </a:p>
          <a:p>
            <a:pPr lvl="1"/>
            <a:r>
              <a:rPr lang="en-US" dirty="0"/>
              <a:t>Repentance, Baptism, changed life</a:t>
            </a:r>
          </a:p>
        </p:txBody>
      </p:sp>
    </p:spTree>
    <p:extLst>
      <p:ext uri="{BB962C8B-B14F-4D97-AF65-F5344CB8AC3E}">
        <p14:creationId xmlns:p14="http://schemas.microsoft.com/office/powerpoint/2010/main" xmlns="" val="3040341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21DCCF-65C4-4743-98B9-0F6B3C4B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2. Repent &amp; be Baptized 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82271F-A174-EE4A-8B93-26760E895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David Platt, </a:t>
            </a:r>
            <a:r>
              <a:rPr lang="en-US" i="1" dirty="0"/>
              <a:t>Christianity Today, </a:t>
            </a:r>
            <a:r>
              <a:rPr lang="en-US" dirty="0"/>
              <a:t>(2012)</a:t>
            </a:r>
          </a:p>
          <a:p>
            <a:pPr lvl="1"/>
            <a:r>
              <a:rPr lang="en-US" dirty="0"/>
              <a:t>Easy –</a:t>
            </a:r>
            <a:r>
              <a:rPr lang="en-US" dirty="0" err="1"/>
              <a:t>believism</a:t>
            </a:r>
            <a:r>
              <a:rPr lang="en-US" dirty="0"/>
              <a:t> … cultural Christians … deception</a:t>
            </a:r>
          </a:p>
          <a:p>
            <a:r>
              <a:rPr lang="en-US" dirty="0"/>
              <a:t>Loss of encounter with God in the present</a:t>
            </a:r>
          </a:p>
        </p:txBody>
      </p:sp>
    </p:spTree>
    <p:extLst>
      <p:ext uri="{BB962C8B-B14F-4D97-AF65-F5344CB8AC3E}">
        <p14:creationId xmlns:p14="http://schemas.microsoft.com/office/powerpoint/2010/main" xmlns="" val="156783992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Persia"/>
        <a:ea typeface=""/>
        <a:cs typeface="Arial"/>
      </a:majorFont>
      <a:minorFont>
        <a:latin typeface="Bangle Condense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21768</TotalTime>
  <Words>479</Words>
  <Application>Microsoft Office PowerPoint</Application>
  <PresentationFormat>On-screen Show (4:3)</PresentationFormat>
  <Paragraphs>70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7. Hope in His Name</vt:lpstr>
      <vt:lpstr>Good News</vt:lpstr>
      <vt:lpstr>Good News …</vt:lpstr>
      <vt:lpstr>1. The “Sinner’s Prayer”</vt:lpstr>
      <vt:lpstr>1. The “Sinner’s Prayer” …</vt:lpstr>
      <vt:lpstr>2. Repent &amp; be Baptized </vt:lpstr>
      <vt:lpstr>2. Repent &amp; be Baptized … </vt:lpstr>
      <vt:lpstr>2. Repent &amp; be Baptized … </vt:lpstr>
      <vt:lpstr>2. Repent &amp; be Baptized … </vt:lpstr>
      <vt:lpstr>3. Spiritual Power &amp; Refreshing</vt:lpstr>
      <vt:lpstr>3. Spiritual Power &amp; Refreshing …</vt:lpstr>
      <vt:lpstr>3. Spiritual Power &amp; Refreshing …</vt:lpstr>
      <vt:lpstr>Living It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“Observe the Sabbath day”</dc:title>
  <dc:creator>Geoff Chapman</dc:creator>
  <cp:lastModifiedBy>Media</cp:lastModifiedBy>
  <cp:revision>920</cp:revision>
  <cp:lastPrinted>2019-08-11T16:16:48Z</cp:lastPrinted>
  <dcterms:created xsi:type="dcterms:W3CDTF">2004-10-10T15:01:29Z</dcterms:created>
  <dcterms:modified xsi:type="dcterms:W3CDTF">2019-08-11T16:41:39Z</dcterms:modified>
</cp:coreProperties>
</file>