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7" r:id="rId3"/>
    <p:sldId id="258" r:id="rId4"/>
    <p:sldId id="259" r:id="rId5"/>
    <p:sldId id="263" r:id="rId6"/>
    <p:sldId id="264" r:id="rId7"/>
    <p:sldId id="261" r:id="rId8"/>
    <p:sldId id="265" r:id="rId9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E7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68" d="100"/>
          <a:sy n="68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95455"/>
            <a:ext cx="5971309" cy="1487198"/>
          </a:xfrm>
        </p:spPr>
        <p:txBody>
          <a:bodyPr anchor="t">
            <a:normAutofit/>
          </a:bodyPr>
          <a:lstStyle>
            <a:lvl1pPr algn="r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82145" y="5195455"/>
            <a:ext cx="2937164" cy="1122219"/>
          </a:xfrm>
        </p:spPr>
        <p:txBody>
          <a:bodyPr>
            <a:normAutofit/>
          </a:bodyPr>
          <a:lstStyle>
            <a:lvl1pPr marL="0" indent="0" algn="r">
              <a:spcBef>
                <a:spcPts val="1200"/>
              </a:spcBef>
              <a:buNone/>
              <a:defRPr sz="2800">
                <a:latin typeface="AmsiProNarw-SemiBold" panose="020B0A060202010101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 descr="A circuit board&#10;&#10;Description automatically generated">
            <a:extLst>
              <a:ext uri="{FF2B5EF4-FFF2-40B4-BE49-F238E27FC236}">
                <a16:creationId xmlns:a16="http://schemas.microsoft.com/office/drawing/2014/main" id="{AC09D9B8-87B3-4CBC-B720-C02DD5C143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3397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D3D5FDC-B75C-44C9-8548-3F6B4B3034E2}"/>
              </a:ext>
            </a:extLst>
          </p:cNvPr>
          <p:cNvSpPr/>
          <p:nvPr userDrawn="1"/>
        </p:nvSpPr>
        <p:spPr>
          <a:xfrm rot="1115822">
            <a:off x="54378" y="1953447"/>
            <a:ext cx="8959780" cy="129177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top">
              <a:avLst>
                <a:gd name="adj" fmla="val 29865"/>
              </a:avLst>
            </a:prstTxWarp>
            <a:spAutoFit/>
          </a:bodyPr>
          <a:lstStyle/>
          <a:p>
            <a:pPr algn="ctr"/>
            <a:r>
              <a:rPr lang="en-US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Taking Faith into Everyday Life</a:t>
            </a:r>
          </a:p>
        </p:txBody>
      </p:sp>
    </p:spTree>
    <p:extLst>
      <p:ext uri="{BB962C8B-B14F-4D97-AF65-F5344CB8AC3E}">
        <p14:creationId xmlns:p14="http://schemas.microsoft.com/office/powerpoint/2010/main" val="3711393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7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660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51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3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11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11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11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260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4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612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68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36524"/>
            <a:ext cx="9144001" cy="10247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49" y="1300163"/>
            <a:ext cx="8515351" cy="49434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A1170CC-F7EC-44D5-B8FF-704FB6C78B8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8086" y="6413824"/>
            <a:ext cx="1387991" cy="375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56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rgbClr val="E7FFFF"/>
          </a:solidFill>
          <a:latin typeface="Merriweather Bold" panose="02060503050406030704" pitchFamily="18" charset="0"/>
          <a:ea typeface="Merriweather Bold" panose="02060503050406030704" pitchFamily="18" charset="0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100000"/>
        </a:lnSpc>
        <a:spcBef>
          <a:spcPts val="3600"/>
        </a:spcBef>
        <a:buClr>
          <a:srgbClr val="66FFFF"/>
        </a:buClr>
        <a:buFont typeface="Wingdings" panose="05000000000000000000" pitchFamily="2" charset="2"/>
        <a:buChar char=""/>
        <a:defRPr sz="32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1pPr>
      <a:lvl2pPr marL="914400" indent="-346075" algn="l" defTabSz="914400" rtl="0" eaLnBrk="1" latinLnBrk="0" hangingPunct="1">
        <a:lnSpc>
          <a:spcPct val="100000"/>
        </a:lnSpc>
        <a:spcBef>
          <a:spcPts val="1800"/>
        </a:spcBef>
        <a:buClr>
          <a:srgbClr val="66FFFF"/>
        </a:buClr>
        <a:buFont typeface="Wingdings 2" panose="05020102010507070707" pitchFamily="18" charset="2"/>
        <a:buChar char=""/>
        <a:defRPr sz="28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2pPr>
      <a:lvl3pPr marL="1371600" indent="-290513" algn="l" defTabSz="914400" rtl="0" eaLnBrk="1" latinLnBrk="0" hangingPunct="1">
        <a:lnSpc>
          <a:spcPct val="100000"/>
        </a:lnSpc>
        <a:spcBef>
          <a:spcPts val="900"/>
        </a:spcBef>
        <a:buClr>
          <a:srgbClr val="C9FFFF"/>
        </a:buClr>
        <a:buSzPct val="80000"/>
        <a:buFont typeface="Wingdings 2" panose="05020102010507070707" pitchFamily="18" charset="2"/>
        <a:buChar char=""/>
        <a:defRPr sz="24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3pPr>
      <a:lvl4pPr marL="1773238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4pPr>
      <a:lvl5pPr marL="2119313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CA835-99B6-4F34-B720-6809BF3231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6. Family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0937FF-9F1E-440B-82BE-7A1A953A4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06836" y="5195455"/>
            <a:ext cx="2937164" cy="1122219"/>
          </a:xfrm>
        </p:spPr>
        <p:txBody>
          <a:bodyPr/>
          <a:lstStyle/>
          <a:p>
            <a:r>
              <a:rPr lang="en-US" dirty="0"/>
              <a:t>John 3: 20-35</a:t>
            </a:r>
          </a:p>
          <a:p>
            <a:r>
              <a:rPr lang="en-US" dirty="0"/>
              <a:t>p. 979-80</a:t>
            </a:r>
          </a:p>
        </p:txBody>
      </p:sp>
    </p:spTree>
    <p:extLst>
      <p:ext uri="{BB962C8B-B14F-4D97-AF65-F5344CB8AC3E}">
        <p14:creationId xmlns:p14="http://schemas.microsoft.com/office/powerpoint/2010/main" val="1653008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97476-6D04-4007-9310-103E117E8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Good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CF5B9-E44A-4133-9B89-E9E75FD6B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“Not good for man to be alone”  (Gen 2:18)</a:t>
            </a:r>
          </a:p>
          <a:p>
            <a:r>
              <a:rPr lang="en-US" dirty="0"/>
              <a:t>Marriage the </a:t>
            </a:r>
            <a:r>
              <a:rPr lang="en-US" dirty="0" err="1"/>
              <a:t>centre</a:t>
            </a:r>
            <a:r>
              <a:rPr lang="en-US" dirty="0"/>
              <a:t> of miracle – 2 become 1</a:t>
            </a:r>
          </a:p>
        </p:txBody>
      </p:sp>
    </p:spTree>
    <p:extLst>
      <p:ext uri="{BB962C8B-B14F-4D97-AF65-F5344CB8AC3E}">
        <p14:creationId xmlns:p14="http://schemas.microsoft.com/office/powerpoint/2010/main" val="3812312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Man &amp; Woman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God makes a helper for Adam</a:t>
            </a:r>
          </a:p>
          <a:p>
            <a:pPr lvl="1"/>
            <a:r>
              <a:rPr lang="en-US" dirty="0"/>
              <a:t>Takes a “part” (rib) from Adam</a:t>
            </a:r>
          </a:p>
          <a:p>
            <a:pPr lvl="1"/>
            <a:r>
              <a:rPr lang="en-US" dirty="0"/>
              <a:t>In marriage the two parts are re-united as one</a:t>
            </a:r>
          </a:p>
          <a:p>
            <a:pPr lvl="1"/>
            <a:r>
              <a:rPr lang="en-US" dirty="0"/>
              <a:t>The basis of a NEW family  (Gen 2:24)</a:t>
            </a:r>
          </a:p>
          <a:p>
            <a:pPr lvl="2"/>
            <a:r>
              <a:rPr lang="en-US" dirty="0"/>
              <a:t>Not an extension of the old families of origin</a:t>
            </a:r>
          </a:p>
          <a:p>
            <a:r>
              <a:rPr lang="en-US" dirty="0"/>
              <a:t>Husband &amp; wife – most important relationship</a:t>
            </a:r>
          </a:p>
          <a:p>
            <a:pPr lvl="1"/>
            <a:r>
              <a:rPr lang="en-US" dirty="0"/>
              <a:t>Form an intimate, indissoluble unit.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61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E91F5-0A50-48B1-B8E4-F9D6069A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Family of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7E8B9-C53D-4DC0-8EB7-A2DE0A229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300163"/>
            <a:ext cx="8515351" cy="5241314"/>
          </a:xfrm>
        </p:spPr>
        <p:txBody>
          <a:bodyPr/>
          <a:lstStyle/>
          <a:p>
            <a:r>
              <a:rPr lang="en-US" dirty="0"/>
              <a:t>Family – whoever does God’s will  (Mark 3:35)</a:t>
            </a:r>
          </a:p>
          <a:p>
            <a:pPr lvl="1"/>
            <a:r>
              <a:rPr lang="en-US" dirty="0"/>
              <a:t>Not come to bring peace, but a sword  (Matt 10:34)</a:t>
            </a:r>
          </a:p>
          <a:p>
            <a:r>
              <a:rPr lang="en-US" dirty="0"/>
              <a:t>Coming to Regent</a:t>
            </a:r>
          </a:p>
          <a:p>
            <a:pPr lvl="1"/>
            <a:r>
              <a:rPr lang="en-US" dirty="0"/>
              <a:t>Our family has become the family of faith!</a:t>
            </a:r>
          </a:p>
          <a:p>
            <a:r>
              <a:rPr lang="en-US" dirty="0"/>
              <a:t>As the family of God we have many instructions</a:t>
            </a:r>
          </a:p>
          <a:p>
            <a:pPr lvl="1"/>
            <a:r>
              <a:rPr lang="en-US" dirty="0"/>
              <a:t>The “one another” and “each other” commands</a:t>
            </a:r>
          </a:p>
          <a:p>
            <a:pPr lvl="1"/>
            <a:r>
              <a:rPr lang="en-US" dirty="0"/>
              <a:t>Perpetua &amp; Felicitas – Carthage 202 AD.</a:t>
            </a:r>
          </a:p>
        </p:txBody>
      </p:sp>
    </p:spTree>
    <p:extLst>
      <p:ext uri="{BB962C8B-B14F-4D97-AF65-F5344CB8AC3E}">
        <p14:creationId xmlns:p14="http://schemas.microsoft.com/office/powerpoint/2010/main" val="33047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73557-16D1-4DB6-BBB7-F492ADD9C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Children &amp; Relatives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9BC97-B3C4-4C7A-A07B-53C8C1E54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Children are a gift from God  (Ps 127:3-5)</a:t>
            </a:r>
          </a:p>
          <a:p>
            <a:r>
              <a:rPr lang="en-US" dirty="0"/>
              <a:t>God desires “godly offspring”  (Malachi 2:15)</a:t>
            </a:r>
          </a:p>
          <a:p>
            <a:r>
              <a:rPr lang="en-US" dirty="0"/>
              <a:t>Husband &amp; wife produce little image bearers</a:t>
            </a:r>
          </a:p>
          <a:p>
            <a:pPr lvl="1"/>
            <a:r>
              <a:rPr lang="en-US" dirty="0"/>
              <a:t>Overwhelming instruction “Discipline/train”</a:t>
            </a:r>
          </a:p>
          <a:p>
            <a:pPr lvl="1"/>
            <a:r>
              <a:rPr lang="en-US" dirty="0"/>
              <a:t>Severe instructions about rebellion  (</a:t>
            </a:r>
            <a:r>
              <a:rPr lang="en-US" dirty="0" err="1"/>
              <a:t>Deut</a:t>
            </a:r>
            <a:r>
              <a:rPr lang="en-US" dirty="0"/>
              <a:t> 21:18-21)</a:t>
            </a:r>
          </a:p>
          <a:p>
            <a:pPr lvl="1"/>
            <a:r>
              <a:rPr lang="en-US" dirty="0"/>
              <a:t>Goal: children learn obedience &amp; self-control</a:t>
            </a:r>
          </a:p>
        </p:txBody>
      </p:sp>
    </p:spTree>
    <p:extLst>
      <p:ext uri="{BB962C8B-B14F-4D97-AF65-F5344CB8AC3E}">
        <p14:creationId xmlns:p14="http://schemas.microsoft.com/office/powerpoint/2010/main" val="3357380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73557-16D1-4DB6-BBB7-F492ADD9C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3. Children &amp; Relatives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9BC97-B3C4-4C7A-A07B-53C8C1E54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Responsibility to relatives</a:t>
            </a:r>
          </a:p>
          <a:p>
            <a:pPr lvl="1"/>
            <a:r>
              <a:rPr lang="en-US" dirty="0"/>
              <a:t>Provide for them  (1 Tim 5:8)</a:t>
            </a:r>
          </a:p>
          <a:p>
            <a:pPr lvl="1"/>
            <a:r>
              <a:rPr lang="en-US" dirty="0" err="1"/>
              <a:t>Honour</a:t>
            </a:r>
            <a:r>
              <a:rPr lang="en-US" dirty="0"/>
              <a:t> your father &amp; mother – when they are old</a:t>
            </a:r>
          </a:p>
        </p:txBody>
      </p:sp>
    </p:spTree>
    <p:extLst>
      <p:ext uri="{BB962C8B-B14F-4D97-AF65-F5344CB8AC3E}">
        <p14:creationId xmlns:p14="http://schemas.microsoft.com/office/powerpoint/2010/main" val="114398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7C01B-E238-444C-8BF6-9DF08B0A3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Living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9A55A-A014-405C-A59A-30BFAF3ED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Family starts with Husband &amp; Wife</a:t>
            </a:r>
          </a:p>
          <a:p>
            <a:pPr lvl="1"/>
            <a:r>
              <a:rPr lang="en-US" dirty="0"/>
              <a:t>Extends as far as Household of God</a:t>
            </a:r>
          </a:p>
          <a:p>
            <a:pPr lvl="1"/>
            <a:r>
              <a:rPr lang="en-US" dirty="0"/>
              <a:t>Children &amp; relatives in-between</a:t>
            </a:r>
          </a:p>
          <a:p>
            <a:r>
              <a:rPr lang="en-US" dirty="0"/>
              <a:t>Goal of these relationships:</a:t>
            </a:r>
          </a:p>
          <a:p>
            <a:pPr lvl="1"/>
            <a:r>
              <a:rPr lang="en-US" dirty="0"/>
              <a:t>Godliness, love, care, encouragement, correction, 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578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7C01B-E238-444C-8BF6-9DF08B0A3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Living It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9A55A-A014-405C-A59A-30BFAF3ED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300162"/>
            <a:ext cx="8515351" cy="5297585"/>
          </a:xfrm>
        </p:spPr>
        <p:txBody>
          <a:bodyPr/>
          <a:lstStyle/>
          <a:p>
            <a:r>
              <a:rPr lang="en-US" dirty="0"/>
              <a:t>Demands from more than one direction – </a:t>
            </a:r>
          </a:p>
          <a:p>
            <a:pPr lvl="1"/>
            <a:r>
              <a:rPr lang="en-US" dirty="0"/>
              <a:t>How to choose?  Not a fixed priority order</a:t>
            </a:r>
          </a:p>
          <a:p>
            <a:pPr lvl="1"/>
            <a:r>
              <a:rPr lang="en-US" dirty="0"/>
              <a:t>Put our spouse before others is the clearest</a:t>
            </a:r>
          </a:p>
          <a:p>
            <a:pPr lvl="1"/>
            <a:r>
              <a:rPr lang="en-US" dirty="0"/>
              <a:t>Bible does not put insular family as distinct unit</a:t>
            </a:r>
          </a:p>
          <a:p>
            <a:pPr lvl="2"/>
            <a:r>
              <a:rPr lang="en-US" dirty="0"/>
              <a:t>Pretty much always includes relatives</a:t>
            </a:r>
          </a:p>
          <a:p>
            <a:pPr lvl="2"/>
            <a:r>
              <a:rPr lang="en-US" dirty="0"/>
              <a:t>NT – real family is the Household of God</a:t>
            </a:r>
          </a:p>
          <a:p>
            <a:r>
              <a:rPr lang="en-US" dirty="0"/>
              <a:t>Priority is based on discernment.</a:t>
            </a:r>
          </a:p>
          <a:p>
            <a:pPr lvl="1"/>
            <a:r>
              <a:rPr lang="en-US" dirty="0"/>
              <a:t>Be careful – don’t use them as an excuse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634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346</Words>
  <Application>Microsoft Office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AmsiProNarw-SemiBold</vt:lpstr>
      <vt:lpstr>Arial</vt:lpstr>
      <vt:lpstr>Calibri</vt:lpstr>
      <vt:lpstr>Merriweather Bold</vt:lpstr>
      <vt:lpstr>Wingdings</vt:lpstr>
      <vt:lpstr>Wingdings 2</vt:lpstr>
      <vt:lpstr>Office Theme</vt:lpstr>
      <vt:lpstr>6. Family</vt:lpstr>
      <vt:lpstr>Not Good</vt:lpstr>
      <vt:lpstr>1. Man &amp; Woman</vt:lpstr>
      <vt:lpstr>2. Family of Faith</vt:lpstr>
      <vt:lpstr>3. Children &amp; Relatives</vt:lpstr>
      <vt:lpstr>3. Children &amp; Relatives …</vt:lpstr>
      <vt:lpstr>Living It</vt:lpstr>
      <vt:lpstr>Living It 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 Chapman</dc:creator>
  <cp:lastModifiedBy>Geoff Chapman</cp:lastModifiedBy>
  <cp:revision>19</cp:revision>
  <cp:lastPrinted>2019-10-20T16:09:07Z</cp:lastPrinted>
  <dcterms:created xsi:type="dcterms:W3CDTF">2019-09-06T23:49:06Z</dcterms:created>
  <dcterms:modified xsi:type="dcterms:W3CDTF">2019-10-20T16:09:56Z</dcterms:modified>
</cp:coreProperties>
</file>