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53" r:id="rId3"/>
    <p:sldId id="474" r:id="rId4"/>
    <p:sldId id="462" r:id="rId5"/>
    <p:sldId id="465" r:id="rId6"/>
    <p:sldId id="483" r:id="rId7"/>
    <p:sldId id="476" r:id="rId8"/>
    <p:sldId id="477" r:id="rId9"/>
    <p:sldId id="478" r:id="rId10"/>
    <p:sldId id="452" r:id="rId11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1A"/>
    <a:srgbClr val="FFFFC9"/>
    <a:srgbClr val="CCECFF"/>
    <a:srgbClr val="FFFF81"/>
    <a:srgbClr val="FFFF00"/>
    <a:srgbClr val="CCFFFF"/>
    <a:srgbClr val="D1F4B2"/>
    <a:srgbClr val="AAEB6F"/>
    <a:srgbClr val="008200"/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87189" autoAdjust="0"/>
  </p:normalViewPr>
  <p:slideViewPr>
    <p:cSldViewPr>
      <p:cViewPr>
        <p:scale>
          <a:sx n="105" d="100"/>
          <a:sy n="105" d="100"/>
        </p:scale>
        <p:origin x="-48" y="6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8"/>
            <a:ext cx="2972209" cy="46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33" tIns="44767" rIns="89533" bIns="4476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265" y="8"/>
            <a:ext cx="2972209" cy="46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33" tIns="44767" rIns="89533" bIns="4476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830271"/>
            <a:ext cx="2972209" cy="46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33" tIns="44767" rIns="89533" bIns="4476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265" y="8830271"/>
            <a:ext cx="2972209" cy="46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33" tIns="44767" rIns="89533" bIns="4476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5028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72209" cy="465292"/>
          </a:xfrm>
          <a:prstGeom prst="rect">
            <a:avLst/>
          </a:prstGeom>
        </p:spPr>
        <p:txBody>
          <a:bodyPr vert="horz" lIns="89517" tIns="44759" rIns="89517" bIns="44759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263" y="1"/>
            <a:ext cx="2972209" cy="465292"/>
          </a:xfrm>
          <a:prstGeom prst="rect">
            <a:avLst/>
          </a:prstGeom>
        </p:spPr>
        <p:txBody>
          <a:bodyPr vert="horz" lIns="89517" tIns="44759" rIns="89517" bIns="44759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2020-03-08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517" tIns="44759" rIns="89517" bIns="44759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187" y="4415557"/>
            <a:ext cx="5487626" cy="4182908"/>
          </a:xfrm>
          <a:prstGeom prst="rect">
            <a:avLst/>
          </a:prstGeom>
        </p:spPr>
        <p:txBody>
          <a:bodyPr vert="horz" lIns="89517" tIns="44759" rIns="89517" bIns="4475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538"/>
            <a:ext cx="2972209" cy="465292"/>
          </a:xfrm>
          <a:prstGeom prst="rect">
            <a:avLst/>
          </a:prstGeom>
        </p:spPr>
        <p:txBody>
          <a:bodyPr vert="horz" lIns="89517" tIns="44759" rIns="89517" bIns="44759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263" y="8829538"/>
            <a:ext cx="2972209" cy="465292"/>
          </a:xfrm>
          <a:prstGeom prst="rect">
            <a:avLst/>
          </a:prstGeom>
        </p:spPr>
        <p:txBody>
          <a:bodyPr vert="horz" lIns="89517" tIns="44759" rIns="89517" bIns="44759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2126540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9915" indent="-28842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53716" indent="-23074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15201" indent="-23074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76688" indent="-23074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38173" indent="-2307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99660" indent="-2307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61147" indent="-2307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22632" indent="-2307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08BF4B0-8742-C946-BE92-B333DA913403}" type="slidenum">
              <a:rPr lang="en-US" sz="1200">
                <a:solidFill>
                  <a:prstClr val="black"/>
                </a:solidFill>
              </a:rPr>
              <a:pPr eaLnBrk="1" hangingPunct="1"/>
              <a:t>10</a:t>
            </a:fld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8500"/>
            <a:ext cx="4645025" cy="3484563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solidFill>
                  <a:srgbClr val="FFFFC9"/>
                </a:solidFill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FFFFC9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4343400"/>
            <a:ext cx="9144000" cy="1295400"/>
          </a:xfrm>
        </p:spPr>
        <p:txBody>
          <a:bodyPr/>
          <a:lstStyle/>
          <a:p>
            <a:r>
              <a:rPr lang="en-US" b="1" spc="0" dirty="0" smtClean="0">
                <a:latin typeface="Pare" panose="00000400000000000000" pitchFamily="2" charset="0"/>
              </a:rPr>
              <a:t> </a:t>
            </a:r>
            <a:endParaRPr lang="en-US" b="1" spc="0" dirty="0">
              <a:solidFill>
                <a:srgbClr val="FFFFC9"/>
              </a:solidFill>
              <a:latin typeface="Pare" panose="00000400000000000000" pitchFamily="2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5105401"/>
            <a:ext cx="8229600" cy="1031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800" kern="0" spc="100" dirty="0" smtClean="0">
                <a:latin typeface="HP Simplified" panose="020B0604020204020204" pitchFamily="34" charset="0"/>
              </a:rPr>
              <a:t>A Great </a:t>
            </a:r>
            <a:r>
              <a:rPr lang="en-US" sz="2800" kern="0" spc="100" dirty="0" err="1" smtClean="0">
                <a:latin typeface="HP Simplified" panose="020B0604020204020204" pitchFamily="34" charset="0"/>
              </a:rPr>
              <a:t>Saviour</a:t>
            </a:r>
            <a:endParaRPr lang="en-US" sz="2800" kern="0" spc="100" dirty="0" smtClean="0">
              <a:latin typeface="HP Simplified" panose="020B060402020402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800" kern="0" spc="100" dirty="0" smtClean="0">
                <a:latin typeface="HP Simplified" panose="020B0604020204020204" pitchFamily="34" charset="0"/>
              </a:rPr>
              <a:t>Hebrews </a:t>
            </a:r>
            <a:r>
              <a:rPr lang="en-US" sz="2800" kern="0" spc="100" dirty="0" smtClean="0">
                <a:latin typeface="HP Simplified" panose="020B0604020204020204" pitchFamily="34" charset="0"/>
              </a:rPr>
              <a:t>2:1-18 (p.1107)</a:t>
            </a:r>
            <a:endParaRPr lang="en-US" sz="2800" kern="0" spc="100" dirty="0">
              <a:latin typeface="HP Simplified" panose="020B0604020204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08062"/>
            <a:ext cx="7508875" cy="392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6351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F377CA-5CAC-4846-9ED8-D41588845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839C29-15B8-D949-93F8-B39749409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Following Christ</a:t>
            </a:r>
          </a:p>
          <a:p>
            <a:pPr lvl="1"/>
            <a:r>
              <a:rPr lang="en-US" dirty="0" smtClean="0"/>
              <a:t>Whatever the cost</a:t>
            </a:r>
            <a:endParaRPr lang="en-US" dirty="0"/>
          </a:p>
          <a:p>
            <a:pPr lvl="1"/>
            <a:r>
              <a:rPr lang="en-US" dirty="0" smtClean="0"/>
              <a:t>Even through persecution</a:t>
            </a:r>
          </a:p>
          <a:p>
            <a:pPr lvl="1"/>
            <a:r>
              <a:rPr lang="en-US" dirty="0" smtClean="0"/>
              <a:t>Because He is Supreme</a:t>
            </a:r>
          </a:p>
        </p:txBody>
      </p:sp>
    </p:spTree>
    <p:extLst>
      <p:ext uri="{BB962C8B-B14F-4D97-AF65-F5344CB8AC3E}">
        <p14:creationId xmlns:p14="http://schemas.microsoft.com/office/powerpoint/2010/main" xmlns="" val="2131643792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F377CA-5CAC-4846-9ED8-D41588845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A Warning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839C29-15B8-D949-93F8-B39749409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Pay more careful attention to what we have heard (v.1)</a:t>
            </a:r>
            <a:endParaRPr lang="en-US" dirty="0"/>
          </a:p>
          <a:p>
            <a:pPr lvl="1"/>
            <a:r>
              <a:rPr lang="en-US" dirty="0" smtClean="0"/>
              <a:t>A strong warning – must!</a:t>
            </a:r>
            <a:endParaRPr lang="en-US" dirty="0"/>
          </a:p>
          <a:p>
            <a:r>
              <a:rPr lang="en-US" dirty="0"/>
              <a:t>Why pay attention?</a:t>
            </a:r>
          </a:p>
          <a:p>
            <a:pPr lvl="1"/>
            <a:r>
              <a:rPr lang="en-US" dirty="0" smtClean="0"/>
              <a:t>So </a:t>
            </a:r>
            <a:r>
              <a:rPr lang="en-US" dirty="0"/>
              <a:t>that we do not drift </a:t>
            </a:r>
            <a:r>
              <a:rPr lang="en-US" dirty="0" smtClean="0"/>
              <a:t>away</a:t>
            </a:r>
          </a:p>
          <a:p>
            <a:pPr lvl="1"/>
            <a:r>
              <a:rPr lang="en-US" dirty="0"/>
              <a:t>For our spiritual safety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5715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07907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6CBFFD-F3E8-5A45-A149-B4E7764CD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Warning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F461E5-FD56-C94B-8DC7-4E46820A4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Drifting</a:t>
            </a:r>
          </a:p>
          <a:p>
            <a:pPr lvl="1"/>
            <a:r>
              <a:rPr lang="en-US" dirty="0" smtClean="0"/>
              <a:t>A boat that is drifting and misses the </a:t>
            </a:r>
            <a:r>
              <a:rPr lang="en-US" dirty="0" err="1" smtClean="0"/>
              <a:t>harbour</a:t>
            </a:r>
            <a:endParaRPr lang="en-US" dirty="0" smtClean="0"/>
          </a:p>
          <a:p>
            <a:pPr lvl="1"/>
            <a:r>
              <a:rPr lang="en-US" dirty="0" smtClean="0"/>
              <a:t>It is dangerous</a:t>
            </a:r>
          </a:p>
          <a:p>
            <a:pPr lvl="1"/>
            <a:r>
              <a:rPr lang="en-US" dirty="0" smtClean="0"/>
              <a:t>Lesser to greater argument (v.2)</a:t>
            </a:r>
          </a:p>
          <a:p>
            <a:pPr lvl="1"/>
            <a:r>
              <a:rPr lang="en-US" dirty="0" smtClean="0"/>
              <a:t>It is serious</a:t>
            </a:r>
          </a:p>
          <a:p>
            <a:pPr marL="1081088" lvl="2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057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Great </a:t>
            </a:r>
            <a:r>
              <a:rPr lang="en-US" sz="4000" dirty="0" err="1" smtClean="0"/>
              <a:t>Saviour</a:t>
            </a:r>
            <a:r>
              <a:rPr lang="en-US" sz="4000" dirty="0" smtClean="0"/>
              <a:t> – Humbled and Exalted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was humbled (v.7, 9)</a:t>
            </a:r>
          </a:p>
          <a:p>
            <a:r>
              <a:rPr lang="en-US" dirty="0" smtClean="0"/>
              <a:t>He died (v. 9)</a:t>
            </a:r>
          </a:p>
          <a:p>
            <a:r>
              <a:rPr lang="en-US" dirty="0" smtClean="0"/>
              <a:t>He was crowned with glory (v.7, 9)</a:t>
            </a:r>
          </a:p>
          <a:p>
            <a:r>
              <a:rPr lang="en-US" dirty="0" smtClean="0"/>
              <a:t>Everything is subject to him (v. 8a, 9)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48819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Great </a:t>
            </a:r>
            <a:r>
              <a:rPr lang="en-US" sz="4000" dirty="0" err="1" smtClean="0"/>
              <a:t>Saviour</a:t>
            </a:r>
            <a:r>
              <a:rPr lang="en-US" sz="4000" dirty="0" smtClean="0"/>
              <a:t> – Humbled and Exalted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is it important to know these four things?</a:t>
            </a:r>
          </a:p>
          <a:p>
            <a:pPr lvl="1"/>
            <a:r>
              <a:rPr lang="en-US" dirty="0" smtClean="0"/>
              <a:t>We do not yet see all things subjected to him (v. 9)</a:t>
            </a:r>
          </a:p>
          <a:p>
            <a:pPr lvl="1"/>
            <a:r>
              <a:rPr lang="en-US" dirty="0" smtClean="0"/>
              <a:t>It doesn’t seem like Christ is in control at times</a:t>
            </a:r>
          </a:p>
          <a:p>
            <a:pPr lvl="1"/>
            <a:r>
              <a:rPr lang="en-US" dirty="0" smtClean="0"/>
              <a:t>If we have a right theology – know these things – we know his superiority </a:t>
            </a:r>
          </a:p>
          <a:p>
            <a:pPr lvl="1"/>
            <a:r>
              <a:rPr lang="en-US" dirty="0" smtClean="0"/>
              <a:t>We can hold on to our salvation no matter the situation of circumstance</a:t>
            </a:r>
          </a:p>
        </p:txBody>
      </p:sp>
    </p:spTree>
    <p:extLst>
      <p:ext uri="{BB962C8B-B14F-4D97-AF65-F5344CB8AC3E}">
        <p14:creationId xmlns:p14="http://schemas.microsoft.com/office/powerpoint/2010/main" xmlns="" val="103192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Freedom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4830763"/>
          </a:xfrm>
        </p:spPr>
        <p:txBody>
          <a:bodyPr/>
          <a:lstStyle/>
          <a:p>
            <a:r>
              <a:rPr lang="en-US" dirty="0" smtClean="0"/>
              <a:t>We can now fully grasp his purpose in coming </a:t>
            </a:r>
          </a:p>
          <a:p>
            <a:pPr lvl="1"/>
            <a:r>
              <a:rPr lang="en-US" dirty="0" smtClean="0"/>
              <a:t>To identify with us (v. 14)</a:t>
            </a:r>
          </a:p>
          <a:p>
            <a:pPr lvl="1"/>
            <a:r>
              <a:rPr lang="en-US" dirty="0" smtClean="0"/>
              <a:t>To defeat Satan (v. 14)</a:t>
            </a:r>
            <a:endParaRPr lang="en-US" dirty="0"/>
          </a:p>
          <a:p>
            <a:pPr lvl="1"/>
            <a:r>
              <a:rPr lang="en-US" dirty="0" smtClean="0"/>
              <a:t>To free us from the fear of death (v. 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460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Living It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5626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What does this mean for us today 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Have the right theology of who Christ is</a:t>
            </a:r>
          </a:p>
          <a:p>
            <a:pPr lvl="2">
              <a:spcBef>
                <a:spcPts val="1800"/>
              </a:spcBef>
            </a:pPr>
            <a:r>
              <a:rPr lang="en-US" dirty="0"/>
              <a:t>He was humbled, </a:t>
            </a:r>
            <a:r>
              <a:rPr lang="en-US" dirty="0" smtClean="0"/>
              <a:t>died</a:t>
            </a:r>
            <a:r>
              <a:rPr lang="en-US" dirty="0"/>
              <a:t>, crowned over all and all is in subjection to him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Pay attention to this theology so you don’t drift away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Hold 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034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21DCCF-65C4-4743-98B9-0F6B3C4B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Living It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82271F-A174-EE4A-8B93-26760E895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3340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3000" dirty="0" smtClean="0"/>
              <a:t>Christ is our great </a:t>
            </a:r>
            <a:r>
              <a:rPr lang="en-US" sz="3000" dirty="0" err="1" smtClean="0"/>
              <a:t>Saviour</a:t>
            </a:r>
            <a:endParaRPr lang="en-US" sz="3000" dirty="0" smtClean="0"/>
          </a:p>
          <a:p>
            <a:pPr>
              <a:spcBef>
                <a:spcPts val="600"/>
              </a:spcBef>
            </a:pPr>
            <a:r>
              <a:rPr lang="en-US" sz="3000" dirty="0" smtClean="0"/>
              <a:t>The heir of all things</a:t>
            </a:r>
          </a:p>
          <a:p>
            <a:pPr>
              <a:spcBef>
                <a:spcPts val="600"/>
              </a:spcBef>
            </a:pPr>
            <a:r>
              <a:rPr lang="en-US" sz="3000" dirty="0" smtClean="0"/>
              <a:t>The one through whom the universe was made</a:t>
            </a:r>
          </a:p>
          <a:p>
            <a:pPr>
              <a:spcBef>
                <a:spcPts val="600"/>
              </a:spcBef>
            </a:pPr>
            <a:r>
              <a:rPr lang="en-US" sz="3000" dirty="0" smtClean="0"/>
              <a:t>The radiance of God’s glory</a:t>
            </a:r>
          </a:p>
          <a:p>
            <a:pPr>
              <a:spcBef>
                <a:spcPts val="600"/>
              </a:spcBef>
            </a:pPr>
            <a:r>
              <a:rPr lang="en-US" sz="3000" dirty="0" smtClean="0"/>
              <a:t>The exact representation of His Being</a:t>
            </a:r>
          </a:p>
          <a:p>
            <a:pPr>
              <a:spcBef>
                <a:spcPts val="600"/>
              </a:spcBef>
            </a:pPr>
            <a:r>
              <a:rPr lang="en-US" sz="3000" dirty="0" smtClean="0"/>
              <a:t>The Sustainer of the universe</a:t>
            </a:r>
          </a:p>
          <a:p>
            <a:pPr>
              <a:spcBef>
                <a:spcPts val="600"/>
              </a:spcBef>
            </a:pPr>
            <a:r>
              <a:rPr lang="en-US" sz="3000" dirty="0" smtClean="0"/>
              <a:t>The one who made purification of sins</a:t>
            </a:r>
          </a:p>
          <a:p>
            <a:pPr>
              <a:spcBef>
                <a:spcPts val="600"/>
              </a:spcBef>
            </a:pPr>
            <a:r>
              <a:rPr lang="en-US" sz="3000" dirty="0" smtClean="0"/>
              <a:t>The one seated at the right hand of the father</a:t>
            </a:r>
            <a:endParaRPr lang="en-US" sz="3000" b="1" i="1" dirty="0"/>
          </a:p>
        </p:txBody>
      </p:sp>
    </p:spTree>
    <p:extLst>
      <p:ext uri="{BB962C8B-B14F-4D97-AF65-F5344CB8AC3E}">
        <p14:creationId xmlns:p14="http://schemas.microsoft.com/office/powerpoint/2010/main" xmlns="" val="156783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22096</TotalTime>
  <Words>337</Words>
  <Application>Microsoft Office PowerPoint</Application>
  <PresentationFormat>On-screen Show (4:3)</PresentationFormat>
  <Paragraphs>54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 </vt:lpstr>
      <vt:lpstr>Chapter 1</vt:lpstr>
      <vt:lpstr>A Warning</vt:lpstr>
      <vt:lpstr>A Warning</vt:lpstr>
      <vt:lpstr>A Great Saviour – Humbled and Exalted</vt:lpstr>
      <vt:lpstr>A Great Saviour – Humbled and Exalted</vt:lpstr>
      <vt:lpstr>Freedom</vt:lpstr>
      <vt:lpstr>Living It</vt:lpstr>
      <vt:lpstr>Living It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Media</cp:lastModifiedBy>
  <cp:revision>950</cp:revision>
  <cp:lastPrinted>2020-03-08T07:00:44Z</cp:lastPrinted>
  <dcterms:created xsi:type="dcterms:W3CDTF">2004-10-10T15:01:29Z</dcterms:created>
  <dcterms:modified xsi:type="dcterms:W3CDTF">2020-03-08T18:23:09Z</dcterms:modified>
</cp:coreProperties>
</file>