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57" r:id="rId3"/>
    <p:sldId id="258" r:id="rId4"/>
    <p:sldId id="263" r:id="rId5"/>
    <p:sldId id="259" r:id="rId6"/>
    <p:sldId id="264" r:id="rId7"/>
    <p:sldId id="260" r:id="rId8"/>
    <p:sldId id="265" r:id="rId9"/>
    <p:sldId id="266" r:id="rId10"/>
    <p:sldId id="261" r:id="rId11"/>
  </p:sldIdLst>
  <p:sldSz cx="9144000" cy="6858000" type="screen4x3"/>
  <p:notesSz cx="7102475" cy="9388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FF"/>
    <a:srgbClr val="E7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138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195455"/>
            <a:ext cx="5971309" cy="1487198"/>
          </a:xfrm>
        </p:spPr>
        <p:txBody>
          <a:bodyPr anchor="t">
            <a:normAutofit/>
          </a:bodyPr>
          <a:lstStyle>
            <a:lvl1pPr algn="r"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82145" y="5195455"/>
            <a:ext cx="2937164" cy="1122219"/>
          </a:xfrm>
        </p:spPr>
        <p:txBody>
          <a:bodyPr>
            <a:normAutofit/>
          </a:bodyPr>
          <a:lstStyle>
            <a:lvl1pPr marL="0" indent="0" algn="r">
              <a:spcBef>
                <a:spcPts val="1200"/>
              </a:spcBef>
              <a:buNone/>
              <a:defRPr sz="2800">
                <a:latin typeface="AmsiProNarw-SemiBold" panose="020B0A060202010101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8" name="Picture 7" descr="A circuit board&#10;&#10;Description automatically generated">
            <a:extLst>
              <a:ext uri="{FF2B5EF4-FFF2-40B4-BE49-F238E27FC236}">
                <a16:creationId xmlns:a16="http://schemas.microsoft.com/office/drawing/2014/main" id="{AC09D9B8-87B3-4CBC-B720-C02DD5C1430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33975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FD3D5FDC-B75C-44C9-8548-3F6B4B3034E2}"/>
              </a:ext>
            </a:extLst>
          </p:cNvPr>
          <p:cNvSpPr/>
          <p:nvPr userDrawn="1"/>
        </p:nvSpPr>
        <p:spPr>
          <a:xfrm rot="1115822">
            <a:off x="54378" y="1953447"/>
            <a:ext cx="8959780" cy="1291778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Stop">
              <a:avLst>
                <a:gd name="adj" fmla="val 29865"/>
              </a:avLst>
            </a:prstTxWarp>
            <a:spAutoFit/>
          </a:bodyPr>
          <a:lstStyle/>
          <a:p>
            <a:pPr algn="ctr"/>
            <a:r>
              <a:rPr lang="en-US" sz="5400" b="1" cap="none" spc="0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rPr>
              <a:t>Taking Faith into Everyday Life</a:t>
            </a:r>
          </a:p>
        </p:txBody>
      </p:sp>
    </p:spTree>
    <p:extLst>
      <p:ext uri="{BB962C8B-B14F-4D97-AF65-F5344CB8AC3E}">
        <p14:creationId xmlns:p14="http://schemas.microsoft.com/office/powerpoint/2010/main" val="3711393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75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bldLvl="5">
        <p:tmplLst>
          <p:tmpl lvl="1">
            <p:tnLst>
              <p:par>
                <p:cTn presetID="22" presetClass="entr" presetSubtype="8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9" grpId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255F333-E479-4164-95BA-563F32D9E02F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D6C17DD-A651-4BDA-8C79-455A9FB67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660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255F333-E479-4164-95BA-563F32D9E02F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D6C17DD-A651-4BDA-8C79-455A9FB67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151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255F333-E479-4164-95BA-563F32D9E02F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D6C17DD-A651-4BDA-8C79-455A9FB67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630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EAEAEA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EAEAEA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EAEAEA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EAEAEA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EAEAEA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bldLvl="5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3"/>
                        </p:tgtEl>
                        <p:attrNameLst>
                          <p:attrName>ppt_c</p:attrName>
                        </p:attrNameLst>
                      </p:cBhvr>
                      <p:to>
                        <a:srgbClr val="EAEAEA"/>
                      </p:to>
                    </p:animClr>
                  </p:subTnLst>
                </p:cTn>
              </p:par>
            </p:tnLst>
          </p:tmpl>
          <p:tmpl lvl="2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3"/>
                        </p:tgtEl>
                        <p:attrNameLst>
                          <p:attrName>ppt_c</p:attrName>
                        </p:attrNameLst>
                      </p:cBhvr>
                      <p:to>
                        <a:srgbClr val="EAEAEA"/>
                      </p:to>
                    </p:animClr>
                  </p:subTnLst>
                </p:cTn>
              </p:par>
            </p:tnLst>
          </p:tmpl>
          <p:tmpl lvl="3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3"/>
                        </p:tgtEl>
                        <p:attrNameLst>
                          <p:attrName>ppt_c</p:attrName>
                        </p:attrNameLst>
                      </p:cBhvr>
                      <p:to>
                        <a:srgbClr val="EAEAEA"/>
                      </p:to>
                    </p:animClr>
                  </p:subTnLst>
                </p:cTn>
              </p:par>
            </p:tnLst>
          </p:tmpl>
          <p:tmpl lvl="4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3"/>
                        </p:tgtEl>
                        <p:attrNameLst>
                          <p:attrName>ppt_c</p:attrName>
                        </p:attrNameLst>
                      </p:cBhvr>
                      <p:to>
                        <a:srgbClr val="EAEAEA"/>
                      </p:to>
                    </p:animClr>
                  </p:subTnLst>
                </p:cTn>
              </p:par>
            </p:tnLst>
          </p:tmpl>
          <p:tmpl lvl="5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3"/>
                        </p:tgtEl>
                        <p:attrNameLst>
                          <p:attrName>ppt_c</p:attrName>
                        </p:attrNameLst>
                      </p:cBhvr>
                      <p:to>
                        <a:srgbClr val="EAEAEA"/>
                      </p:to>
                    </p:animClr>
                  </p:sub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255F333-E479-4164-95BA-563F32D9E02F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D6C17DD-A651-4BDA-8C79-455A9FB67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611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255F333-E479-4164-95BA-563F32D9E02F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D6C17DD-A651-4BDA-8C79-455A9FB67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116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255F333-E479-4164-95BA-563F32D9E02F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D6C17DD-A651-4BDA-8C79-455A9FB67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11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255F333-E479-4164-95BA-563F32D9E02F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D6C17DD-A651-4BDA-8C79-455A9FB67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260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255F333-E479-4164-95BA-563F32D9E02F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D6C17DD-A651-4BDA-8C79-455A9FB67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40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255F333-E479-4164-95BA-563F32D9E02F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D6C17DD-A651-4BDA-8C79-455A9FB67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612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255F333-E479-4164-95BA-563F32D9E02F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D6C17DD-A651-4BDA-8C79-455A9FB67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668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36524"/>
            <a:ext cx="9144001" cy="10247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49" y="1300163"/>
            <a:ext cx="8515351" cy="49434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A1170CC-F7EC-44D5-B8FF-704FB6C78B81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8086" y="6413824"/>
            <a:ext cx="1387991" cy="375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3565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rgbClr val="E7FFFF"/>
          </a:solidFill>
          <a:latin typeface="Merriweather Bold" panose="02060503050406030704" pitchFamily="18" charset="0"/>
          <a:ea typeface="Merriweather Bold" panose="02060503050406030704" pitchFamily="18" charset="0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ct val="100000"/>
        </a:lnSpc>
        <a:spcBef>
          <a:spcPts val="3600"/>
        </a:spcBef>
        <a:buClr>
          <a:srgbClr val="66FFFF"/>
        </a:buClr>
        <a:buFont typeface="Wingdings" panose="05000000000000000000" pitchFamily="2" charset="2"/>
        <a:buChar char=""/>
        <a:defRPr sz="3200" kern="1200">
          <a:solidFill>
            <a:schemeClr val="bg1"/>
          </a:solidFill>
          <a:latin typeface="AmsiProNarw-SemiBold" panose="020B0A06020201010104" pitchFamily="34" charset="0"/>
          <a:ea typeface="+mn-ea"/>
          <a:cs typeface="+mn-cs"/>
        </a:defRPr>
      </a:lvl1pPr>
      <a:lvl2pPr marL="914400" indent="-346075" algn="l" defTabSz="914400" rtl="0" eaLnBrk="1" latinLnBrk="0" hangingPunct="1">
        <a:lnSpc>
          <a:spcPct val="100000"/>
        </a:lnSpc>
        <a:spcBef>
          <a:spcPts val="1800"/>
        </a:spcBef>
        <a:buClr>
          <a:srgbClr val="66FFFF"/>
        </a:buClr>
        <a:buFont typeface="Wingdings 2" panose="05020102010507070707" pitchFamily="18" charset="2"/>
        <a:buChar char=""/>
        <a:defRPr sz="2800" kern="1200">
          <a:solidFill>
            <a:schemeClr val="bg1"/>
          </a:solidFill>
          <a:latin typeface="AmsiProNarw-SemiBold" panose="020B0A06020201010104" pitchFamily="34" charset="0"/>
          <a:ea typeface="+mn-ea"/>
          <a:cs typeface="+mn-cs"/>
        </a:defRPr>
      </a:lvl2pPr>
      <a:lvl3pPr marL="1371600" indent="-290513" algn="l" defTabSz="914400" rtl="0" eaLnBrk="1" latinLnBrk="0" hangingPunct="1">
        <a:lnSpc>
          <a:spcPct val="100000"/>
        </a:lnSpc>
        <a:spcBef>
          <a:spcPts val="900"/>
        </a:spcBef>
        <a:buClr>
          <a:srgbClr val="C9FFFF"/>
        </a:buClr>
        <a:buSzPct val="80000"/>
        <a:buFont typeface="Wingdings 2" panose="05020102010507070707" pitchFamily="18" charset="2"/>
        <a:buChar char=""/>
        <a:defRPr sz="2400" kern="1200">
          <a:solidFill>
            <a:schemeClr val="bg1"/>
          </a:solidFill>
          <a:latin typeface="AmsiProNarw-SemiBold" panose="020B0A06020201010104" pitchFamily="34" charset="0"/>
          <a:ea typeface="+mn-ea"/>
          <a:cs typeface="+mn-cs"/>
        </a:defRPr>
      </a:lvl3pPr>
      <a:lvl4pPr marL="1773238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AmsiProNarw-SemiBold" panose="020B0A06020201010104" pitchFamily="34" charset="0"/>
          <a:ea typeface="+mn-ea"/>
          <a:cs typeface="+mn-cs"/>
        </a:defRPr>
      </a:lvl4pPr>
      <a:lvl5pPr marL="2119313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AmsiProNarw-SemiBold" panose="020B0A060202010101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1CA835-99B6-4F34-B720-6809BF32312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2. The Good News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0937FF-9F1E-440B-82BE-7A1A953A4F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06836" y="5195455"/>
            <a:ext cx="2937164" cy="1122219"/>
          </a:xfrm>
        </p:spPr>
        <p:txBody>
          <a:bodyPr/>
          <a:lstStyle/>
          <a:p>
            <a:r>
              <a:rPr lang="en-US" dirty="0"/>
              <a:t>Ephesians 2:1-10</a:t>
            </a:r>
          </a:p>
          <a:p>
            <a:r>
              <a:rPr lang="en-US" dirty="0"/>
              <a:t>p. 1079-80</a:t>
            </a:r>
          </a:p>
        </p:txBody>
      </p:sp>
    </p:spTree>
    <p:extLst>
      <p:ext uri="{BB962C8B-B14F-4D97-AF65-F5344CB8AC3E}">
        <p14:creationId xmlns:p14="http://schemas.microsoft.com/office/powerpoint/2010/main" val="16530083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E7C01B-E238-444C-8BF6-9DF08B0A3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Living 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49A55A-A014-405C-A59A-30BFAF3EDC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need a different perspective on reality</a:t>
            </a:r>
          </a:p>
          <a:p>
            <a:r>
              <a:rPr lang="en-US" dirty="0"/>
              <a:t>Words – love, faith, mercy – robbed of meaning</a:t>
            </a:r>
          </a:p>
          <a:p>
            <a:r>
              <a:rPr lang="en-US" dirty="0"/>
              <a:t>Need insight into the paradigmatic difference:</a:t>
            </a:r>
          </a:p>
          <a:p>
            <a:pPr lvl="1"/>
            <a:r>
              <a:rPr lang="en-US" dirty="0"/>
              <a:t>Our response to God – His response to us</a:t>
            </a:r>
          </a:p>
          <a:p>
            <a:pPr lvl="1"/>
            <a:r>
              <a:rPr lang="en-US" dirty="0"/>
              <a:t>Chasm between God in glory – God </a:t>
            </a:r>
            <a:r>
              <a:rPr lang="en-US"/>
              <a:t>dying mutilated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15786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497476-6D04-4007-9310-103E117E8B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salvation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ECF5B9-E44A-4133-9B89-E9E75FD6B4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Taking faith into daily life requires:</a:t>
            </a:r>
          </a:p>
          <a:p>
            <a:pPr lvl="1"/>
            <a:r>
              <a:rPr lang="en-US" dirty="0"/>
              <a:t>New perspective (eternal not worldly)</a:t>
            </a:r>
          </a:p>
          <a:p>
            <a:pPr lvl="1"/>
            <a:r>
              <a:rPr lang="en-US" dirty="0"/>
              <a:t>New lifestyle (gentle, kind, … not anger, malice, …)</a:t>
            </a:r>
          </a:p>
          <a:p>
            <a:pPr lvl="1"/>
            <a:r>
              <a:rPr lang="en-US" dirty="0"/>
              <a:t>New Disposition (peace &amp; his Word)</a:t>
            </a:r>
          </a:p>
          <a:p>
            <a:r>
              <a:rPr lang="en-US" dirty="0"/>
              <a:t>Understanding of our salvation is fuzzy</a:t>
            </a:r>
          </a:p>
          <a:p>
            <a:pPr lvl="1"/>
            <a:r>
              <a:rPr lang="en-US" dirty="0"/>
              <a:t>Lose out on Victory &amp; Joy</a:t>
            </a:r>
          </a:p>
        </p:txBody>
      </p:sp>
    </p:spTree>
    <p:extLst>
      <p:ext uri="{BB962C8B-B14F-4D97-AF65-F5344CB8AC3E}">
        <p14:creationId xmlns:p14="http://schemas.microsoft.com/office/powerpoint/2010/main" val="38123128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248BFF-F9EC-4B1E-A349-6E12DFBB2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Holy &amp; Glorious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35467-D202-4A4B-8A0D-5268E9B53D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Worshipping in reverence &amp; awe (Heb 12:28) …					… expands our imaginations</a:t>
            </a:r>
          </a:p>
          <a:p>
            <a:pPr lvl="1"/>
            <a:r>
              <a:rPr lang="en-US" dirty="0"/>
              <a:t>Loss means we lose sight of who God is</a:t>
            </a:r>
          </a:p>
          <a:p>
            <a:r>
              <a:rPr lang="en-US" dirty="0"/>
              <a:t>People who saw God through they would die</a:t>
            </a:r>
          </a:p>
          <a:p>
            <a:pPr lvl="1"/>
            <a:r>
              <a:rPr lang="en-US" dirty="0"/>
              <a:t>Mount Sinai (Ex 20:18-19)</a:t>
            </a:r>
          </a:p>
          <a:p>
            <a:pPr lvl="1"/>
            <a:r>
              <a:rPr lang="en-US" dirty="0"/>
              <a:t>Isaiah (</a:t>
            </a:r>
            <a:r>
              <a:rPr lang="en-US" dirty="0" err="1"/>
              <a:t>ch</a:t>
            </a:r>
            <a:r>
              <a:rPr lang="en-US" dirty="0"/>
              <a:t> 6:1-5)</a:t>
            </a:r>
          </a:p>
          <a:p>
            <a:pPr lvl="1"/>
            <a:r>
              <a:rPr lang="en-US" dirty="0"/>
              <a:t>Ezekiel (</a:t>
            </a:r>
            <a:r>
              <a:rPr lang="en-US" dirty="0" err="1"/>
              <a:t>ch</a:t>
            </a:r>
            <a:r>
              <a:rPr lang="en-US" dirty="0"/>
              <a:t> 1 – 3)</a:t>
            </a:r>
          </a:p>
        </p:txBody>
      </p:sp>
    </p:spTree>
    <p:extLst>
      <p:ext uri="{BB962C8B-B14F-4D97-AF65-F5344CB8AC3E}">
        <p14:creationId xmlns:p14="http://schemas.microsoft.com/office/powerpoint/2010/main" val="737616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248BFF-F9EC-4B1E-A349-6E12DFBB2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1. Holy &amp; Glorious God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35467-D202-4A4B-8A0D-5268E9B53D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Awe &amp; wonder are overwhelming  (Rev 4:8-11)</a:t>
            </a:r>
          </a:p>
          <a:p>
            <a:r>
              <a:rPr lang="en-US" dirty="0"/>
              <a:t>Church tried to capture this in worship</a:t>
            </a:r>
          </a:p>
          <a:p>
            <a:pPr lvl="1"/>
            <a:r>
              <a:rPr lang="en-US" dirty="0"/>
              <a:t>Replicating the worship described in Revelation</a:t>
            </a:r>
          </a:p>
        </p:txBody>
      </p:sp>
    </p:spTree>
    <p:extLst>
      <p:ext uri="{BB962C8B-B14F-4D97-AF65-F5344CB8AC3E}">
        <p14:creationId xmlns:p14="http://schemas.microsoft.com/office/powerpoint/2010/main" val="28330662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1E91F5-0A50-48B1-B8E4-F9D6069A9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 Children of Wrath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E7E8B9-C53D-4DC0-8EB7-A2DE0A2295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honest assessment (Eph 2:1-3)</a:t>
            </a:r>
          </a:p>
          <a:p>
            <a:pPr lvl="1"/>
            <a:r>
              <a:rPr lang="en-US" dirty="0"/>
              <a:t>You were DEAD in trespasses and sins</a:t>
            </a:r>
          </a:p>
          <a:p>
            <a:pPr lvl="1"/>
            <a:r>
              <a:rPr lang="en-US" dirty="0"/>
              <a:t>You were, by nature, CHILDREN OF WRATH</a:t>
            </a:r>
          </a:p>
          <a:p>
            <a:r>
              <a:rPr lang="en-US" dirty="0"/>
              <a:t>The reasons why </a:t>
            </a:r>
          </a:p>
          <a:p>
            <a:pPr lvl="1"/>
            <a:r>
              <a:rPr lang="en-US" dirty="0"/>
              <a:t>We follow the course of this world (Rom 1:19-21)</a:t>
            </a:r>
          </a:p>
          <a:p>
            <a:pPr lvl="1"/>
            <a:r>
              <a:rPr lang="en-US" dirty="0"/>
              <a:t>We follow the prince of the power of the air</a:t>
            </a:r>
          </a:p>
          <a:p>
            <a:pPr lvl="1"/>
            <a:r>
              <a:rPr lang="en-US" dirty="0"/>
              <a:t>We live in our passions, following our desires</a:t>
            </a:r>
          </a:p>
        </p:txBody>
      </p:sp>
    </p:spTree>
    <p:extLst>
      <p:ext uri="{BB962C8B-B14F-4D97-AF65-F5344CB8AC3E}">
        <p14:creationId xmlns:p14="http://schemas.microsoft.com/office/powerpoint/2010/main" val="330475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1E91F5-0A50-48B1-B8E4-F9D6069A9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2. Children of Wrath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E7E8B9-C53D-4DC0-8EB7-A2DE0A2295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often do we live as if God doesn’t exist?</a:t>
            </a:r>
          </a:p>
          <a:p>
            <a:r>
              <a:rPr lang="en-US" dirty="0"/>
              <a:t>Put these two pieces together:</a:t>
            </a:r>
          </a:p>
          <a:p>
            <a:pPr lvl="1"/>
            <a:r>
              <a:rPr lang="en-US" dirty="0"/>
              <a:t>God who is worshipped by all heavenly beings … 				     … is </a:t>
            </a:r>
            <a:r>
              <a:rPr lang="en-US" i="1" u="sng" dirty="0"/>
              <a:t>not</a:t>
            </a:r>
            <a:r>
              <a:rPr lang="en-US" dirty="0"/>
              <a:t>  worshipped by </a:t>
            </a:r>
            <a:r>
              <a:rPr lang="en-US" b="1" dirty="0">
                <a:latin typeface="AmsiProNarw-Black" panose="020B0A06020201010104" pitchFamily="34" charset="0"/>
              </a:rPr>
              <a:t>us</a:t>
            </a:r>
          </a:p>
          <a:p>
            <a:pPr lvl="1"/>
            <a:r>
              <a:rPr lang="en-US" b="1" dirty="0"/>
              <a:t>God is </a:t>
            </a:r>
            <a:r>
              <a:rPr lang="en-US" b="1" dirty="0" err="1"/>
              <a:t>dishonoured</a:t>
            </a:r>
            <a:r>
              <a:rPr lang="en-US" b="1" dirty="0"/>
              <a:t> by his special creatures</a:t>
            </a:r>
          </a:p>
          <a:p>
            <a:pPr lvl="1"/>
            <a:r>
              <a:rPr lang="en-US" b="1" dirty="0"/>
              <a:t>We deserve death</a:t>
            </a:r>
          </a:p>
        </p:txBody>
      </p:sp>
    </p:spTree>
    <p:extLst>
      <p:ext uri="{BB962C8B-B14F-4D97-AF65-F5344CB8AC3E}">
        <p14:creationId xmlns:p14="http://schemas.microsoft.com/office/powerpoint/2010/main" val="9525341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C4F9B9-0269-4D26-85CF-B841F3A4D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Made Alive with Christ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AC028D-2F29-45B2-85D8-75EC67A0D6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 did not treat us as we deserve!</a:t>
            </a:r>
          </a:p>
          <a:p>
            <a:pPr lvl="1"/>
            <a:r>
              <a:rPr lang="en-US" dirty="0"/>
              <a:t>“because of the great love with which he loved us”</a:t>
            </a:r>
          </a:p>
          <a:p>
            <a:r>
              <a:rPr lang="en-US" dirty="0"/>
              <a:t>How big is this love?</a:t>
            </a:r>
          </a:p>
          <a:p>
            <a:pPr lvl="1"/>
            <a:r>
              <a:rPr lang="en-US" dirty="0"/>
              <a:t>The measure is in the how …  (Phil 2:6-8)</a:t>
            </a:r>
          </a:p>
        </p:txBody>
      </p:sp>
    </p:spTree>
    <p:extLst>
      <p:ext uri="{BB962C8B-B14F-4D97-AF65-F5344CB8AC3E}">
        <p14:creationId xmlns:p14="http://schemas.microsoft.com/office/powerpoint/2010/main" val="1650202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C4F9B9-0269-4D26-85CF-B841F3A4D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3. Made Alive with Christ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AC028D-2F29-45B2-85D8-75EC67A0D6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say right things – good, loving, we sinners …</a:t>
            </a:r>
          </a:p>
          <a:p>
            <a:pPr lvl="1"/>
            <a:r>
              <a:rPr lang="en-US" dirty="0"/>
              <a:t>But many reveal they don’t really get it!</a:t>
            </a:r>
          </a:p>
          <a:p>
            <a:pPr lvl="1"/>
            <a:r>
              <a:rPr lang="en-US" dirty="0"/>
              <a:t>A vague acknowledgement in our minds</a:t>
            </a:r>
          </a:p>
          <a:p>
            <a:r>
              <a:rPr lang="en-US" dirty="0"/>
              <a:t>Life experience makes some thing s personal</a:t>
            </a:r>
          </a:p>
          <a:p>
            <a:pPr lvl="1"/>
            <a:r>
              <a:rPr lang="en-US" dirty="0"/>
              <a:t>When hearts, minds, emotions are captured – deep</a:t>
            </a:r>
          </a:p>
        </p:txBody>
      </p:sp>
    </p:spTree>
    <p:extLst>
      <p:ext uri="{BB962C8B-B14F-4D97-AF65-F5344CB8AC3E}">
        <p14:creationId xmlns:p14="http://schemas.microsoft.com/office/powerpoint/2010/main" val="27847743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C4F9B9-0269-4D26-85CF-B841F3A4D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3. Made Alive with Christ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AC028D-2F29-45B2-85D8-75EC67A0D6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Trend to make God less scary, more accessible</a:t>
            </a:r>
          </a:p>
          <a:p>
            <a:pPr lvl="1"/>
            <a:r>
              <a:rPr lang="en-US" dirty="0"/>
              <a:t>He’s our buddy</a:t>
            </a:r>
          </a:p>
          <a:p>
            <a:pPr lvl="1"/>
            <a:r>
              <a:rPr lang="en-US" dirty="0"/>
              <a:t>Underplay our sinfulness – prefer “brokenness”</a:t>
            </a:r>
          </a:p>
          <a:p>
            <a:r>
              <a:rPr lang="en-US" dirty="0"/>
              <a:t>Diminishes our understanding of his “great love”</a:t>
            </a:r>
          </a:p>
          <a:p>
            <a:pPr lvl="1"/>
            <a:r>
              <a:rPr lang="en-US" dirty="0"/>
              <a:t>When we see his glory then his cross – great abyss</a:t>
            </a:r>
          </a:p>
          <a:p>
            <a:pPr lvl="1"/>
            <a:r>
              <a:rPr lang="en-US" i="1" dirty="0">
                <a:latin typeface="AmsiPro-Black" panose="020B0A06020201010104" pitchFamily="34" charset="0"/>
              </a:rPr>
              <a:t>Bridging that abyss is his love</a:t>
            </a:r>
          </a:p>
          <a:p>
            <a:pPr lvl="1"/>
            <a:r>
              <a:rPr lang="en-US" dirty="0"/>
              <a:t>Our salvation is entirely the gift of God (v 8)</a:t>
            </a:r>
          </a:p>
        </p:txBody>
      </p:sp>
    </p:spTree>
    <p:extLst>
      <p:ext uri="{BB962C8B-B14F-4D97-AF65-F5344CB8AC3E}">
        <p14:creationId xmlns:p14="http://schemas.microsoft.com/office/powerpoint/2010/main" val="31100189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403</Words>
  <Application>Microsoft Office PowerPoint</Application>
  <PresentationFormat>On-screen Show (4:3)</PresentationFormat>
  <Paragraphs>60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AmsiPro-Black</vt:lpstr>
      <vt:lpstr>AmsiProNarw-Black</vt:lpstr>
      <vt:lpstr>AmsiProNarw-SemiBold</vt:lpstr>
      <vt:lpstr>Arial</vt:lpstr>
      <vt:lpstr>Calibri</vt:lpstr>
      <vt:lpstr>Merriweather Bold</vt:lpstr>
      <vt:lpstr>Wingdings</vt:lpstr>
      <vt:lpstr>Wingdings 2</vt:lpstr>
      <vt:lpstr>Office Theme</vt:lpstr>
      <vt:lpstr>2. The Good News</vt:lpstr>
      <vt:lpstr>Our salvation</vt:lpstr>
      <vt:lpstr>1. Holy &amp; Glorious God</vt:lpstr>
      <vt:lpstr>1. Holy &amp; Glorious God …</vt:lpstr>
      <vt:lpstr>2. Children of Wrath</vt:lpstr>
      <vt:lpstr>2. Children of Wrath …</vt:lpstr>
      <vt:lpstr>3. Made Alive with Christ</vt:lpstr>
      <vt:lpstr>3. Made Alive with Christ …</vt:lpstr>
      <vt:lpstr>3. Made Alive with Christ …</vt:lpstr>
      <vt:lpstr>Living It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Geoff Chapman</dc:creator>
  <cp:lastModifiedBy>Geoff Chapman</cp:lastModifiedBy>
  <cp:revision>12</cp:revision>
  <cp:lastPrinted>2019-09-15T16:11:57Z</cp:lastPrinted>
  <dcterms:created xsi:type="dcterms:W3CDTF">2019-09-06T23:49:06Z</dcterms:created>
  <dcterms:modified xsi:type="dcterms:W3CDTF">2019-09-15T16:13:40Z</dcterms:modified>
</cp:coreProperties>
</file>