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453" r:id="rId3"/>
    <p:sldId id="461" r:id="rId4"/>
    <p:sldId id="463" r:id="rId5"/>
    <p:sldId id="462" r:id="rId6"/>
    <p:sldId id="464" r:id="rId7"/>
    <p:sldId id="467" r:id="rId8"/>
    <p:sldId id="465" r:id="rId9"/>
    <p:sldId id="468" r:id="rId10"/>
    <p:sldId id="469" r:id="rId11"/>
    <p:sldId id="466" r:id="rId12"/>
    <p:sldId id="470" r:id="rId13"/>
    <p:sldId id="454" r:id="rId14"/>
    <p:sldId id="471" r:id="rId15"/>
    <p:sldId id="452" r:id="rId16"/>
  </p:sldIdLst>
  <p:sldSz cx="9144000" cy="6858000" type="screen4x3"/>
  <p:notesSz cx="7102475" cy="93884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9"/>
    <a:srgbClr val="CCECFF"/>
    <a:srgbClr val="FFFF81"/>
    <a:srgbClr val="FFFF00"/>
    <a:srgbClr val="CCFFFF"/>
    <a:srgbClr val="D1F4B2"/>
    <a:srgbClr val="AAEB6F"/>
    <a:srgbClr val="008200"/>
    <a:srgbClr val="00FF00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87186" autoAdjust="0"/>
  </p:normalViewPr>
  <p:slideViewPr>
    <p:cSldViewPr>
      <p:cViewPr varScale="1">
        <p:scale>
          <a:sx n="95" d="100"/>
          <a:sy n="95" d="100"/>
        </p:scale>
        <p:origin x="212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7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31" y="7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8917729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31" y="8917729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570DF1A-BB20-4B46-B9C3-D8F652B178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0283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9" y="1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/>
          <a:lstStyle>
            <a:lvl1pPr algn="r">
              <a:defRPr sz="1200"/>
            </a:lvl1pPr>
          </a:lstStyle>
          <a:p>
            <a:fld id="{69140F07-2A30-43E4-84A6-37C1E57D02E2}" type="datetimeFigureOut">
              <a:rPr lang="en-CA" smtClean="0"/>
              <a:pPr/>
              <a:t>2019-05-19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4850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1" tIns="45696" rIns="91391" bIns="45696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459290"/>
            <a:ext cx="5683250" cy="4224337"/>
          </a:xfrm>
          <a:prstGeom prst="rect">
            <a:avLst/>
          </a:prstGeom>
        </p:spPr>
        <p:txBody>
          <a:bodyPr vert="horz" lIns="91391" tIns="45696" rIns="91391" bIns="4569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916989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9" y="8916989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 anchor="b"/>
          <a:lstStyle>
            <a:lvl1pPr algn="r">
              <a:defRPr sz="1200"/>
            </a:lvl1pPr>
          </a:lstStyle>
          <a:p>
            <a:fld id="{E50207D6-1AA2-4D4B-9054-870254400640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6540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65610" indent="-294465"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77862" indent="-235572"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49006" indent="-235572"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20151" indent="-235572"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08BF4B0-8742-C946-BE92-B333DA913403}" type="slidenum">
              <a:rPr lang="en-US" sz="1200">
                <a:solidFill>
                  <a:prstClr val="black"/>
                </a:solidFill>
              </a:rPr>
              <a:pPr eaLnBrk="1" hangingPunct="1"/>
              <a:t>15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4850"/>
            <a:ext cx="4692650" cy="3519488"/>
          </a:xfrm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2112962"/>
            <a:ext cx="8991600" cy="1470025"/>
          </a:xfrm>
        </p:spPr>
        <p:txBody>
          <a:bodyPr/>
          <a:lstStyle>
            <a:lvl1pPr>
              <a:defRPr sz="4800" b="0" spc="180" baseline="0">
                <a:latin typeface="AR ESSENCE" panose="02000000000000000000" pitchFamily="2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 i="0" spc="30" baseline="0">
                <a:effectLst/>
                <a:latin typeface="HP Simplified" panose="020B0604020204020204" pitchFamily="34" charset="0"/>
                <a:cs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158E150-32AE-46F7-82B8-31006C3805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E7101AF-2D11-40AD-A9E7-6D38D73817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7BAB84F-D8B3-4CCF-819B-3046248603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 b="0">
                <a:solidFill>
                  <a:srgbClr val="FFFFC9"/>
                </a:solidFill>
                <a:latin typeface="AR ESSENCE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>
            <a:lvl1pPr marL="457200" indent="-457200">
              <a:spcBef>
                <a:spcPts val="3600"/>
              </a:spcBef>
              <a:buFont typeface="Wingdings 2" panose="05020102010507070707" pitchFamily="18" charset="2"/>
              <a:buChar char=""/>
              <a:defRPr sz="3200" b="0" i="0" spc="30" baseline="0">
                <a:latin typeface="HP Simplified" panose="020B0604020204020204" pitchFamily="34" charset="0"/>
                <a:cs typeface="Calibri" pitchFamily="34" charset="0"/>
              </a:defRPr>
            </a:lvl1pPr>
            <a:lvl2pPr marL="966788" indent="-395288">
              <a:spcBef>
                <a:spcPts val="1200"/>
              </a:spcBef>
              <a:buFont typeface="Wingdings 2" panose="05020102010507070707" pitchFamily="18" charset="2"/>
              <a:buChar char=""/>
              <a:defRPr sz="2800" b="0" i="0" spc="30" baseline="0">
                <a:latin typeface="HP Simplified" panose="020B0604020204020204" pitchFamily="34" charset="0"/>
                <a:cs typeface="Calibri" pitchFamily="34" charset="0"/>
              </a:defRPr>
            </a:lvl2pPr>
            <a:lvl3pPr>
              <a:spcBef>
                <a:spcPts val="600"/>
              </a:spcBef>
              <a:defRPr sz="2400" b="0" i="0" spc="30" baseline="0">
                <a:latin typeface="HP Simplified" panose="020B0604020204020204" pitchFamily="34" charset="0"/>
                <a:cs typeface="Calibri" pitchFamily="34" charset="0"/>
              </a:defRPr>
            </a:lvl3pPr>
            <a:lvl4pPr>
              <a:defRPr sz="2000" b="0" i="0" spc="30" baseline="0">
                <a:latin typeface="HP Simplified" panose="020B0604020204020204" pitchFamily="34" charset="0"/>
                <a:cs typeface="Calibri" pitchFamily="34" charset="0"/>
              </a:defRPr>
            </a:lvl4pPr>
            <a:lvl5pPr>
              <a:defRPr sz="2000" b="0" i="0" spc="30" baseline="0">
                <a:latin typeface="HP Simplified" panose="020B0604020204020204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083A51C-24FD-44F0-91B1-6587313B41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EBE76D8-71AB-44CE-BF7C-A1AC5A2238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64E55D5-A210-45DC-B7EF-8097ACF0D9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B454841-D190-4620-B44B-7E63186149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D5AC295-1EDB-46BA-9903-369501A4F1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83FD8B4-C984-4FB0-BC40-D067C1E860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BD45905-0FE3-4154-8707-05D89E789B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74638"/>
            <a:ext cx="914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7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66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b="0" i="0" spc="150" baseline="0">
          <a:solidFill>
            <a:srgbClr val="FFFFC9"/>
          </a:solidFill>
          <a:effectLst/>
          <a:latin typeface="AR ESSENCE" panose="02000000000000000000" pitchFamily="2" charset="0"/>
          <a:ea typeface="Verdana" pitchFamily="34" charset="0"/>
          <a:cs typeface="Calibri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9pPr>
    </p:titleStyle>
    <p:bodyStyle>
      <a:lvl1pPr marL="457200" indent="-457200" algn="l" rtl="0" fontAlgn="base">
        <a:spcBef>
          <a:spcPts val="3600"/>
        </a:spcBef>
        <a:spcAft>
          <a:spcPct val="0"/>
        </a:spcAft>
        <a:buSzPct val="80000"/>
        <a:buFont typeface="Wingdings" pitchFamily="2" charset="2"/>
        <a:buChar char="q"/>
        <a:defRPr sz="3200" b="0" i="0" spc="30" baseline="0">
          <a:solidFill>
            <a:schemeClr val="tx1"/>
          </a:solidFill>
          <a:effectLst/>
          <a:latin typeface="HP Simplified" panose="020B0604020204020204" pitchFamily="34" charset="0"/>
          <a:ea typeface="+mn-ea"/>
          <a:cs typeface="Calibri" pitchFamily="34" charset="0"/>
        </a:defRPr>
      </a:lvl1pPr>
      <a:lvl2pPr marL="966788" indent="-395288" algn="l" rtl="0" fontAlgn="base">
        <a:spcBef>
          <a:spcPts val="1200"/>
        </a:spcBef>
        <a:spcAft>
          <a:spcPct val="0"/>
        </a:spcAft>
        <a:buFont typeface="Wingdings" pitchFamily="2" charset="2"/>
        <a:buChar char="§"/>
        <a:defRPr sz="28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2pPr>
      <a:lvl3pPr marL="1423988" indent="-342900" algn="l" rtl="0" fontAlgn="base">
        <a:spcBef>
          <a:spcPts val="600"/>
        </a:spcBef>
        <a:spcAft>
          <a:spcPct val="0"/>
        </a:spcAft>
        <a:buChar char="•"/>
        <a:defRPr sz="24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3pPr>
      <a:lvl4pPr marL="1766888" indent="-228600" algn="l" rtl="0" fontAlgn="base">
        <a:spcBef>
          <a:spcPct val="20000"/>
        </a:spcBef>
        <a:spcAft>
          <a:spcPct val="0"/>
        </a:spcAft>
        <a:buChar char="–"/>
        <a:defRPr sz="20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4pPr>
      <a:lvl5pPr marL="2109788" indent="-228600" algn="l" rtl="0" fontAlgn="base">
        <a:spcBef>
          <a:spcPct val="20000"/>
        </a:spcBef>
        <a:spcAft>
          <a:spcPct val="0"/>
        </a:spcAft>
        <a:buChar char="»"/>
        <a:defRPr sz="20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5pPr>
      <a:lvl6pPr marL="25669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30241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813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9385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572000"/>
            <a:ext cx="9144000" cy="1295400"/>
          </a:xfrm>
        </p:spPr>
        <p:txBody>
          <a:bodyPr/>
          <a:lstStyle/>
          <a:p>
            <a:r>
              <a:rPr lang="en-US" b="1" spc="0" dirty="0">
                <a:solidFill>
                  <a:srgbClr val="FFFFC9"/>
                </a:solidFill>
                <a:latin typeface="Pare" panose="00000400000000000000" pitchFamily="2" charset="0"/>
              </a:rPr>
              <a:t>4. Diligence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57200" y="609600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2800" kern="0" spc="100" dirty="0">
                <a:latin typeface="HP Simplified" panose="020B0604020204020204" pitchFamily="34" charset="0"/>
              </a:rPr>
              <a:t>Galatians 6:1-10.  (p. 1078)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1DCCF-65C4-4743-98B9-0F6B3C4B8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2. Diligence as Obedience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2271F-A174-EE4A-8B93-26760E895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Diligence, doing what God commands - 	foundational</a:t>
            </a:r>
          </a:p>
          <a:p>
            <a:pPr lvl="1"/>
            <a:r>
              <a:rPr lang="en-US" dirty="0"/>
              <a:t>My despair and frustration – Weakness</a:t>
            </a:r>
          </a:p>
          <a:p>
            <a:pPr lvl="1"/>
            <a:r>
              <a:rPr lang="en-US" dirty="0"/>
              <a:t>Choosing to ignore someone even though the 	Spirit is urging – Willfulness.</a:t>
            </a:r>
          </a:p>
        </p:txBody>
      </p:sp>
    </p:spTree>
    <p:extLst>
      <p:ext uri="{BB962C8B-B14F-4D97-AF65-F5344CB8AC3E}">
        <p14:creationId xmlns:p14="http://schemas.microsoft.com/office/powerpoint/2010/main" val="1124012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10419-51F7-C74A-A1D7-7E6A84A09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Diligence as Perseverance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24B75-ED85-E748-A79F-8C54C93B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Walking in the way of God is not always easy or 	comfortable</a:t>
            </a:r>
          </a:p>
          <a:p>
            <a:pPr lvl="1"/>
            <a:r>
              <a:rPr lang="en-US" dirty="0"/>
              <a:t>Jesus: “the way is hard” (Matt 7:14)</a:t>
            </a:r>
          </a:p>
          <a:p>
            <a:pPr lvl="1"/>
            <a:r>
              <a:rPr lang="en-US" dirty="0"/>
              <a:t>Paul: “let us not grow weary” (Gal 6:9)</a:t>
            </a:r>
          </a:p>
          <a:p>
            <a:pPr lvl="1"/>
            <a:r>
              <a:rPr lang="en-US" dirty="0"/>
              <a:t>Diligence: being faithful on an ongoing basis</a:t>
            </a:r>
          </a:p>
          <a:p>
            <a:pPr lvl="1"/>
            <a:r>
              <a:rPr lang="en-US" dirty="0"/>
              <a:t>Paul Scalia Blog</a:t>
            </a:r>
          </a:p>
          <a:p>
            <a:pPr lvl="2"/>
            <a:r>
              <a:rPr lang="en-US" dirty="0"/>
              <a:t>“the great enemy of faith is not persecution but 	slumber”</a:t>
            </a:r>
          </a:p>
        </p:txBody>
      </p:sp>
    </p:spTree>
    <p:extLst>
      <p:ext uri="{BB962C8B-B14F-4D97-AF65-F5344CB8AC3E}">
        <p14:creationId xmlns:p14="http://schemas.microsoft.com/office/powerpoint/2010/main" val="3817707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10419-51F7-C74A-A1D7-7E6A84A09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3. Diligence as Perseverance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24B75-ED85-E748-A79F-8C54C93B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Diligence requires obedience:</a:t>
            </a:r>
          </a:p>
          <a:p>
            <a:pPr lvl="1"/>
            <a:r>
              <a:rPr lang="en-US" dirty="0"/>
              <a:t>Finding out what God’s will is</a:t>
            </a:r>
          </a:p>
          <a:p>
            <a:pPr lvl="1"/>
            <a:r>
              <a:rPr lang="en-US" dirty="0"/>
              <a:t>Doing it persistently</a:t>
            </a:r>
          </a:p>
          <a:p>
            <a:r>
              <a:rPr lang="en-US" dirty="0"/>
              <a:t>Eugene Petersen: A Long Obedience in the 	Same Direction</a:t>
            </a:r>
          </a:p>
        </p:txBody>
      </p:sp>
    </p:spTree>
    <p:extLst>
      <p:ext uri="{BB962C8B-B14F-4D97-AF65-F5344CB8AC3E}">
        <p14:creationId xmlns:p14="http://schemas.microsoft.com/office/powerpoint/2010/main" val="1152546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0FA32-E16B-414D-81D0-AA2FD3119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Living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A6077-DFBF-5D46-A489-98BA5EF79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we cultivate Diligence?</a:t>
            </a:r>
          </a:p>
          <a:p>
            <a:pPr lvl="1"/>
            <a:r>
              <a:rPr lang="en-US" dirty="0"/>
              <a:t>Make every effort to understand what God has 	done, is doing, and will do</a:t>
            </a:r>
          </a:p>
          <a:p>
            <a:pPr lvl="1"/>
            <a:r>
              <a:rPr lang="en-US" dirty="0"/>
              <a:t>See the glory of salvation – we will be motivated</a:t>
            </a:r>
          </a:p>
          <a:p>
            <a:pPr lvl="1"/>
            <a:r>
              <a:rPr lang="en-US" dirty="0"/>
              <a:t>“Beatific Vision” – direct encounter with God</a:t>
            </a:r>
          </a:p>
          <a:p>
            <a:pPr lvl="1"/>
            <a:r>
              <a:rPr lang="en-US" dirty="0"/>
              <a:t>Diligence requires discipline initially, but when the fruit comes it is self-sustaining.</a:t>
            </a:r>
          </a:p>
          <a:p>
            <a:pPr lvl="1"/>
            <a:r>
              <a:rPr lang="en-US" dirty="0"/>
              <a:t>We become addicted to the New Life. </a:t>
            </a:r>
            <a:r>
              <a:rPr lang="en-US" dirty="0">
                <a:sym typeface="Wingdings" pitchFamily="2" charset="2"/>
              </a:rPr>
              <a:t>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4466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0FA32-E16B-414D-81D0-AA2FD3119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Living It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A6077-DFBF-5D46-A489-98BA5EF79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little things I do please him greatly</a:t>
            </a:r>
          </a:p>
          <a:p>
            <a:r>
              <a:rPr lang="en-US" dirty="0"/>
              <a:t>They are multiplied in his grace</a:t>
            </a:r>
          </a:p>
          <a:p>
            <a:r>
              <a:rPr lang="en-US" dirty="0"/>
              <a:t>There are times when we get dispirited – 		Diligence is what carried us through</a:t>
            </a:r>
          </a:p>
          <a:p>
            <a:r>
              <a:rPr lang="en-US" dirty="0"/>
              <a:t>Giving up is a path to misery</a:t>
            </a:r>
          </a:p>
        </p:txBody>
      </p:sp>
    </p:spTree>
    <p:extLst>
      <p:ext uri="{BB962C8B-B14F-4D97-AF65-F5344CB8AC3E}">
        <p14:creationId xmlns:p14="http://schemas.microsoft.com/office/powerpoint/2010/main" val="17475001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3517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377CA-5CAC-4846-9ED8-D41588845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Ups and Downs of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39C29-15B8-D949-93F8-B39749409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Thanks to Vincent, John, Allan</a:t>
            </a:r>
          </a:p>
          <a:p>
            <a:r>
              <a:rPr lang="en-US" dirty="0"/>
              <a:t>Blessed at the Clergy retreat at Malibu</a:t>
            </a:r>
          </a:p>
          <a:p>
            <a:r>
              <a:rPr lang="en-US" dirty="0"/>
              <a:t>On holiday for 2 weeks</a:t>
            </a:r>
          </a:p>
          <a:p>
            <a:pPr lvl="1"/>
            <a:r>
              <a:rPr lang="en-US" dirty="0"/>
              <a:t>One week in Mexico</a:t>
            </a:r>
          </a:p>
        </p:txBody>
      </p:sp>
    </p:spTree>
    <p:extLst>
      <p:ext uri="{BB962C8B-B14F-4D97-AF65-F5344CB8AC3E}">
        <p14:creationId xmlns:p14="http://schemas.microsoft.com/office/powerpoint/2010/main" val="213164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377CA-5CAC-4846-9ED8-D41588845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Ups and Downs of Life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39C29-15B8-D949-93F8-B39749409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983162"/>
          </a:xfrm>
        </p:spPr>
        <p:txBody>
          <a:bodyPr/>
          <a:lstStyle/>
          <a:p>
            <a:r>
              <a:rPr lang="en-US" dirty="0"/>
              <a:t>Distressing experience</a:t>
            </a:r>
          </a:p>
          <a:p>
            <a:pPr lvl="1"/>
            <a:r>
              <a:rPr lang="en-US" dirty="0"/>
              <a:t>In my left ear I have a hearing aid</a:t>
            </a:r>
          </a:p>
          <a:p>
            <a:pPr lvl="1"/>
            <a:r>
              <a:rPr lang="en-US" dirty="0"/>
              <a:t>We searched but it completely disappeared</a:t>
            </a:r>
          </a:p>
          <a:p>
            <a:pPr lvl="1"/>
            <a:r>
              <a:rPr lang="en-US" dirty="0"/>
              <a:t>It was insured for $300 I got a replacement</a:t>
            </a:r>
          </a:p>
          <a:p>
            <a:pPr lvl="1"/>
            <a:r>
              <a:rPr lang="en-US" dirty="0"/>
              <a:t>I left the new one at Malibu</a:t>
            </a:r>
          </a:p>
          <a:p>
            <a:pPr lvl="1"/>
            <a:r>
              <a:rPr lang="en-US" dirty="0"/>
              <a:t>They could not find it</a:t>
            </a:r>
          </a:p>
          <a:p>
            <a:pPr lvl="1"/>
            <a:r>
              <a:rPr lang="en-US" dirty="0"/>
              <a:t>Two have disappeared in under 3 weeks</a:t>
            </a:r>
          </a:p>
          <a:p>
            <a:pPr lvl="1"/>
            <a:r>
              <a:rPr lang="en-US" dirty="0"/>
              <a:t>Now it will be a complete waste of money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497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377CA-5CAC-4846-9ED8-D41588845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Ups and Downs of Life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39C29-15B8-D949-93F8-B39749409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983162"/>
          </a:xfrm>
        </p:spPr>
        <p:txBody>
          <a:bodyPr/>
          <a:lstStyle/>
          <a:p>
            <a:r>
              <a:rPr lang="en-US" dirty="0"/>
              <a:t>A classic instance of Spiritual Warfare</a:t>
            </a:r>
          </a:p>
          <a:p>
            <a:pPr lvl="1"/>
            <a:r>
              <a:rPr lang="en-US" dirty="0"/>
              <a:t>An event leaving me discouraged &amp; distracted</a:t>
            </a:r>
          </a:p>
          <a:p>
            <a:r>
              <a:rPr lang="en-US" dirty="0"/>
              <a:t>At times like these </a:t>
            </a:r>
            <a:r>
              <a:rPr lang="en-US" b="1" i="1" dirty="0"/>
              <a:t>Diligence</a:t>
            </a:r>
            <a:r>
              <a:rPr lang="en-US" dirty="0"/>
              <a:t> is important</a:t>
            </a:r>
          </a:p>
          <a:p>
            <a:pPr lvl="1"/>
            <a:r>
              <a:rPr lang="en-US" dirty="0"/>
              <a:t>The antidote for </a:t>
            </a:r>
            <a:r>
              <a:rPr lang="en-US" i="1" dirty="0"/>
              <a:t>acedia</a:t>
            </a:r>
            <a:r>
              <a:rPr lang="en-US" dirty="0"/>
              <a:t> (spiritual apathy)</a:t>
            </a:r>
          </a:p>
          <a:p>
            <a:pPr lvl="1"/>
            <a:r>
              <a:rPr lang="en-US" dirty="0"/>
              <a:t>Diligence: ploughing on steadfastly</a:t>
            </a:r>
          </a:p>
          <a:p>
            <a:pPr lvl="1"/>
            <a:r>
              <a:rPr lang="en-US" dirty="0"/>
              <a:t>A pattern of life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474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CBFFD-F3E8-5A45-A149-B4E7764CD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Diligence: A Pattern of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F461E5-FD56-C94B-8DC7-4E46820A4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something we do – the way we live.</a:t>
            </a:r>
          </a:p>
          <a:p>
            <a:r>
              <a:rPr lang="en-US" dirty="0"/>
              <a:t>Diligence:  being conscientious, meticulous, 	attentive, earnest</a:t>
            </a:r>
          </a:p>
        </p:txBody>
      </p:sp>
    </p:spTree>
    <p:extLst>
      <p:ext uri="{BB962C8B-B14F-4D97-AF65-F5344CB8AC3E}">
        <p14:creationId xmlns:p14="http://schemas.microsoft.com/office/powerpoint/2010/main" val="2540574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CBFFD-F3E8-5A45-A149-B4E7764CD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1. Diligence: A Pattern of Life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F461E5-FD56-C94B-8DC7-4E46820A4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Greek </a:t>
            </a:r>
            <a:r>
              <a:rPr lang="en-US" i="1" dirty="0"/>
              <a:t>”</a:t>
            </a:r>
            <a:r>
              <a:rPr lang="en-US" i="1" dirty="0" err="1"/>
              <a:t>spoude</a:t>
            </a:r>
            <a:r>
              <a:rPr lang="en-US" i="1" dirty="0"/>
              <a:t>”</a:t>
            </a:r>
            <a:r>
              <a:rPr lang="en-US" dirty="0"/>
              <a:t> – earnestness, diligence, zeal, 	care, eagerness</a:t>
            </a:r>
          </a:p>
          <a:p>
            <a:pPr lvl="1"/>
            <a:r>
              <a:rPr lang="en-US" dirty="0"/>
              <a:t>“excel in everything … all earnestness” (2 Co 8:7)</a:t>
            </a:r>
          </a:p>
          <a:p>
            <a:pPr lvl="1"/>
            <a:r>
              <a:rPr lang="en-US" dirty="0"/>
              <a:t>“</a:t>
            </a:r>
            <a:r>
              <a:rPr lang="en-US" u="sng" dirty="0"/>
              <a:t>make every effort</a:t>
            </a:r>
            <a:r>
              <a:rPr lang="en-US" dirty="0"/>
              <a:t> [be diligent] to supplement your faith” (2 Pe 1:5)</a:t>
            </a:r>
          </a:p>
          <a:p>
            <a:r>
              <a:rPr lang="en-US" dirty="0"/>
              <a:t>St Thomas Aquinas – vigilance, solicitude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364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CBFFD-F3E8-5A45-A149-B4E7764CD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1. Diligence: A Pattern of Life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F461E5-FD56-C94B-8DC7-4E46820A4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way of living, of being</a:t>
            </a:r>
          </a:p>
          <a:p>
            <a:r>
              <a:rPr lang="en-US" dirty="0"/>
              <a:t>Diligence has many forms – e.g. Ocean’s 11</a:t>
            </a:r>
          </a:p>
          <a:p>
            <a:r>
              <a:rPr lang="en-US" dirty="0"/>
              <a:t>Two elements of diligence in the Bible:</a:t>
            </a:r>
          </a:p>
          <a:p>
            <a:pPr lvl="1"/>
            <a:r>
              <a:rPr lang="en-US" dirty="0"/>
              <a:t>Obedience</a:t>
            </a:r>
          </a:p>
          <a:p>
            <a:pPr lvl="1"/>
            <a:r>
              <a:rPr lang="en-US" dirty="0"/>
              <a:t>Perseverance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059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1DCCF-65C4-4743-98B9-0F6B3C4B8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Diligence as Obedience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2271F-A174-EE4A-8B93-26760E895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“You are my friends if you do what I command” 							(John 15:14)</a:t>
            </a:r>
          </a:p>
          <a:p>
            <a:r>
              <a:rPr lang="en-US" dirty="0"/>
              <a:t>We practice the virtues because it is:</a:t>
            </a:r>
          </a:p>
          <a:p>
            <a:pPr lvl="1"/>
            <a:r>
              <a:rPr lang="en-US" dirty="0"/>
              <a:t>How we live in faith</a:t>
            </a:r>
          </a:p>
          <a:p>
            <a:pPr lvl="1"/>
            <a:r>
              <a:rPr lang="en-US" dirty="0"/>
              <a:t>How we take on the New Life of Christ</a:t>
            </a:r>
          </a:p>
        </p:txBody>
      </p:sp>
    </p:spTree>
    <p:extLst>
      <p:ext uri="{BB962C8B-B14F-4D97-AF65-F5344CB8AC3E}">
        <p14:creationId xmlns:p14="http://schemas.microsoft.com/office/powerpoint/2010/main" val="2488196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1DCCF-65C4-4743-98B9-0F6B3C4B8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2. Diligence as Obedience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2271F-A174-EE4A-8B93-26760E895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are not saved by works:</a:t>
            </a:r>
          </a:p>
          <a:p>
            <a:pPr lvl="1"/>
            <a:r>
              <a:rPr lang="en-US" dirty="0"/>
              <a:t>When we fail we are covered by Christ’s blood</a:t>
            </a:r>
          </a:p>
          <a:p>
            <a:pPr lvl="1"/>
            <a:r>
              <a:rPr lang="en-US" dirty="0"/>
              <a:t>Living without reference to God is a choice</a:t>
            </a:r>
          </a:p>
          <a:p>
            <a:r>
              <a:rPr lang="en-US" dirty="0"/>
              <a:t>There is a difference – </a:t>
            </a:r>
          </a:p>
          <a:p>
            <a:pPr lvl="1"/>
            <a:r>
              <a:rPr lang="en-US" i="1" dirty="0"/>
              <a:t>Weakness</a:t>
            </a:r>
            <a:r>
              <a:rPr lang="en-US" dirty="0"/>
              <a:t> which causes us to fail</a:t>
            </a:r>
          </a:p>
          <a:p>
            <a:pPr lvl="1"/>
            <a:r>
              <a:rPr lang="en-US" i="1" dirty="0"/>
              <a:t>Willfulness</a:t>
            </a:r>
            <a:r>
              <a:rPr lang="en-US" dirty="0"/>
              <a:t> which is disregard for God’s will</a:t>
            </a:r>
          </a:p>
        </p:txBody>
      </p:sp>
    </p:spTree>
    <p:extLst>
      <p:ext uri="{BB962C8B-B14F-4D97-AF65-F5344CB8AC3E}">
        <p14:creationId xmlns:p14="http://schemas.microsoft.com/office/powerpoint/2010/main" val="111353908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Persia"/>
        <a:ea typeface=""/>
        <a:cs typeface="Arial"/>
      </a:majorFont>
      <a:minorFont>
        <a:latin typeface="Bangle Condense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20493</TotalTime>
  <Words>389</Words>
  <Application>Microsoft Macintosh PowerPoint</Application>
  <PresentationFormat>On-screen Show (4:3)</PresentationFormat>
  <Paragraphs>79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 ESSENCE</vt:lpstr>
      <vt:lpstr>Arial</vt:lpstr>
      <vt:lpstr>Calibri</vt:lpstr>
      <vt:lpstr>HP Simplified</vt:lpstr>
      <vt:lpstr>Pare</vt:lpstr>
      <vt:lpstr>Persia</vt:lpstr>
      <vt:lpstr>Wingdings</vt:lpstr>
      <vt:lpstr>Wingdings 2</vt:lpstr>
      <vt:lpstr>Default Design</vt:lpstr>
      <vt:lpstr>4. Diligence</vt:lpstr>
      <vt:lpstr>Ups and Downs of Life</vt:lpstr>
      <vt:lpstr>Ups and Downs of Life …</vt:lpstr>
      <vt:lpstr>Ups and Downs of Life …</vt:lpstr>
      <vt:lpstr>1. Diligence: A Pattern of Life</vt:lpstr>
      <vt:lpstr>1. Diligence: A Pattern of Life …</vt:lpstr>
      <vt:lpstr>1. Diligence: A Pattern of Life …</vt:lpstr>
      <vt:lpstr>2. Diligence as Obedience</vt:lpstr>
      <vt:lpstr>2. Diligence as Obedience …</vt:lpstr>
      <vt:lpstr>2. Diligence as Obedience …</vt:lpstr>
      <vt:lpstr>3. Diligence as Perseverance</vt:lpstr>
      <vt:lpstr>3. Diligence as Perseverance …</vt:lpstr>
      <vt:lpstr>Living It</vt:lpstr>
      <vt:lpstr>Living It …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“Observe the Sabbath day”</dc:title>
  <dc:creator>Geoff Chapman</dc:creator>
  <cp:lastModifiedBy>Geoff Chapman</cp:lastModifiedBy>
  <cp:revision>896</cp:revision>
  <cp:lastPrinted>2019-03-31T16:12:15Z</cp:lastPrinted>
  <dcterms:created xsi:type="dcterms:W3CDTF">2004-10-10T15:01:29Z</dcterms:created>
  <dcterms:modified xsi:type="dcterms:W3CDTF">2019-05-19T16:26:59Z</dcterms:modified>
</cp:coreProperties>
</file>