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5" r:id="rId2"/>
    <p:sldId id="281" r:id="rId3"/>
    <p:sldId id="282" r:id="rId4"/>
    <p:sldId id="283" r:id="rId5"/>
    <p:sldId id="262" r:id="rId6"/>
    <p:sldId id="257" r:id="rId7"/>
    <p:sldId id="258" r:id="rId8"/>
    <p:sldId id="277" r:id="rId9"/>
    <p:sldId id="284" r:id="rId10"/>
    <p:sldId id="269" r:id="rId11"/>
    <p:sldId id="275" r:id="rId12"/>
    <p:sldId id="261" r:id="rId1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00"/>
    <a:srgbClr val="FFE156"/>
    <a:srgbClr val="BC6C00"/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FFE156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FFE156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FFE156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FFE156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511" y="2068432"/>
            <a:ext cx="5971309" cy="1487198"/>
          </a:xfrm>
        </p:spPr>
        <p:txBody>
          <a:bodyPr/>
          <a:lstStyle/>
          <a:p>
            <a:r>
              <a:rPr lang="en-US" dirty="0" smtClean="0"/>
              <a:t>Silent Period of Prayer in the Sanctuary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9789" y="3558566"/>
            <a:ext cx="2937164" cy="1122219"/>
          </a:xfrm>
        </p:spPr>
        <p:txBody>
          <a:bodyPr/>
          <a:lstStyle/>
          <a:p>
            <a:r>
              <a:rPr lang="en-US" dirty="0" smtClean="0"/>
              <a:t>9.50am – 10am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God Works in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gives me the power (v 13)</a:t>
            </a:r>
          </a:p>
          <a:p>
            <a:r>
              <a:rPr lang="en-US" dirty="0"/>
              <a:t>We fall short in our understanding of salvation</a:t>
            </a:r>
          </a:p>
          <a:p>
            <a:pPr lvl="1"/>
            <a:r>
              <a:rPr lang="en-US" dirty="0"/>
              <a:t>We get Jesus paid for our sins</a:t>
            </a:r>
          </a:p>
          <a:p>
            <a:pPr lvl="1"/>
            <a:r>
              <a:rPr lang="en-US" dirty="0"/>
              <a:t>Another aspect – internal</a:t>
            </a:r>
          </a:p>
          <a:p>
            <a:pPr lvl="2"/>
            <a:r>
              <a:rPr lang="en-US" dirty="0"/>
              <a:t>God’s work through Christ goes much deeper</a:t>
            </a:r>
          </a:p>
          <a:p>
            <a:pPr lvl="2"/>
            <a:r>
              <a:rPr lang="en-US" dirty="0"/>
              <a:t>Fixes what is wrong in my soul   (Rom. 6:6)</a:t>
            </a:r>
          </a:p>
          <a:p>
            <a:pPr lvl="2"/>
            <a:r>
              <a:rPr lang="en-US" dirty="0"/>
              <a:t>Have my will, desires, hopes restored – refocused</a:t>
            </a:r>
          </a:p>
          <a:p>
            <a:pPr lvl="2"/>
            <a:r>
              <a:rPr lang="en-US" dirty="0"/>
              <a:t>We find flourishing &amp; fulfillment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8815236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Hold fast to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148763"/>
          </a:xfrm>
        </p:spPr>
        <p:txBody>
          <a:bodyPr/>
          <a:lstStyle/>
          <a:p>
            <a:r>
              <a:rPr lang="en-US" dirty="0"/>
              <a:t>World promotes a different take on reality</a:t>
            </a:r>
          </a:p>
          <a:p>
            <a:pPr lvl="1"/>
            <a:r>
              <a:rPr lang="en-US" dirty="0"/>
              <a:t>Ideology that God doesn’t exist / doesn’t matter</a:t>
            </a:r>
          </a:p>
          <a:p>
            <a:r>
              <a:rPr lang="en-US" dirty="0"/>
              <a:t>How do we live in a different reality?</a:t>
            </a:r>
          </a:p>
          <a:p>
            <a:pPr lvl="1"/>
            <a:r>
              <a:rPr lang="en-US" dirty="0"/>
              <a:t>Constantly, persistently hold on to Word of Life</a:t>
            </a:r>
          </a:p>
          <a:p>
            <a:pPr lvl="1"/>
            <a:r>
              <a:rPr lang="en-US" dirty="0"/>
              <a:t>These Words shape &amp; form our lives in the present</a:t>
            </a:r>
          </a:p>
          <a:p>
            <a:pPr lvl="1"/>
            <a:r>
              <a:rPr lang="en-US" dirty="0"/>
              <a:t>No longer see things in reference to ourselves</a:t>
            </a:r>
          </a:p>
          <a:p>
            <a:pPr lvl="1"/>
            <a:r>
              <a:rPr lang="en-US" dirty="0"/>
              <a:t>We can have joy in the midst of struggle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79428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/>
          <a:lstStyle/>
          <a:p>
            <a:r>
              <a:rPr lang="en-US" dirty="0"/>
              <a:t>God changed everything</a:t>
            </a:r>
          </a:p>
          <a:p>
            <a:pPr lvl="1"/>
            <a:r>
              <a:rPr lang="en-US" dirty="0"/>
              <a:t>Moves us from self-focus to God-focus</a:t>
            </a:r>
          </a:p>
          <a:p>
            <a:pPr lvl="1"/>
            <a:r>
              <a:rPr lang="en-US" dirty="0"/>
              <a:t>Howard Kirby: Holy Spirit said, “that’s not yours”</a:t>
            </a:r>
          </a:p>
          <a:p>
            <a:pPr lvl="1"/>
            <a:r>
              <a:rPr lang="en-US" dirty="0"/>
              <a:t>So unnatural reported on many news channels</a:t>
            </a:r>
          </a:p>
          <a:p>
            <a:pPr lvl="1"/>
            <a:r>
              <a:rPr lang="en-US" dirty="0"/>
              <a:t>It brought glory to God </a:t>
            </a:r>
          </a:p>
          <a:p>
            <a:pPr lvl="1"/>
            <a:r>
              <a:rPr lang="en-US" dirty="0"/>
              <a:t>But in this world Howard Kirby </a:t>
            </a:r>
            <a:r>
              <a:rPr lang="en-US"/>
              <a:t>lost out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5786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48B28-4ABE-B44C-803C-A7B0FC17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2:12-30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D39F3-EEE7-9F47-96E1-ED0C70DB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1300163"/>
            <a:ext cx="8590547" cy="4943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aseline="30000" dirty="0"/>
              <a:t>12</a:t>
            </a:r>
            <a:r>
              <a:rPr lang="en-US" sz="2400" dirty="0"/>
              <a:t> Therefore, my beloved, as you have always obeyed, so now, not only as in my presence but much more in my absence, work out your own salvation with fear and trembling, </a:t>
            </a:r>
            <a:r>
              <a:rPr lang="en-US" sz="2400" baseline="30000" dirty="0"/>
              <a:t>13</a:t>
            </a:r>
            <a:r>
              <a:rPr lang="en-US" sz="2400" dirty="0"/>
              <a:t> for it is God who works in you, both to will and to work for his good pleasure. </a:t>
            </a:r>
            <a:r>
              <a:rPr lang="en-US" sz="2400" baseline="30000" dirty="0"/>
              <a:t>14</a:t>
            </a:r>
            <a:r>
              <a:rPr lang="en-US" sz="2400" dirty="0"/>
              <a:t> Do all things without grumbling or disputing, </a:t>
            </a:r>
            <a:r>
              <a:rPr lang="en-US" sz="2400" baseline="30000" dirty="0"/>
              <a:t>15</a:t>
            </a:r>
            <a:r>
              <a:rPr lang="en-US" sz="2400" dirty="0"/>
              <a:t> that you may be blameless and innocent, children of God without blemish in the midst of a crooked and twisted generation, among whom you shine as lights in the world, </a:t>
            </a:r>
            <a:r>
              <a:rPr lang="en-US" sz="2400" baseline="30000" dirty="0"/>
              <a:t>16</a:t>
            </a:r>
            <a:r>
              <a:rPr lang="en-US" sz="2400" dirty="0"/>
              <a:t> holding fast to the word of life, so that in the day of Christ I may be proud that I did not run in vain or labor in vain. </a:t>
            </a:r>
            <a:r>
              <a:rPr lang="en-US" sz="2400" baseline="30000" dirty="0"/>
              <a:t>17</a:t>
            </a:r>
            <a:r>
              <a:rPr lang="en-US" sz="2400" dirty="0"/>
              <a:t> Even if I am to be poured out as a drink offering upon the sacrificial offering of your faith, I am glad and rejoice with you all. </a:t>
            </a:r>
            <a:r>
              <a:rPr lang="en-US" sz="2400" baseline="30000" dirty="0"/>
              <a:t>18</a:t>
            </a:r>
            <a:r>
              <a:rPr lang="en-US" sz="2400" dirty="0"/>
              <a:t> Likewise you also should be glad and rejoice with me. </a:t>
            </a:r>
          </a:p>
        </p:txBody>
      </p:sp>
    </p:spTree>
    <p:extLst>
      <p:ext uri="{BB962C8B-B14F-4D97-AF65-F5344CB8AC3E}">
        <p14:creationId xmlns:p14="http://schemas.microsoft.com/office/powerpoint/2010/main" xmlns="" val="363465855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48B28-4ABE-B44C-803C-A7B0FC17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2:12-30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D39F3-EEE7-9F47-96E1-ED0C70DB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300162"/>
            <a:ext cx="8662737" cy="542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aseline="30000" dirty="0"/>
              <a:t>19</a:t>
            </a:r>
            <a:r>
              <a:rPr lang="en-US" sz="2400" dirty="0"/>
              <a:t> I hope in the Lord Jesus to send Timothy to you soon, so that I too may be cheered by news of you. </a:t>
            </a:r>
            <a:r>
              <a:rPr lang="en-US" sz="2400" baseline="30000" dirty="0"/>
              <a:t>20</a:t>
            </a:r>
            <a:r>
              <a:rPr lang="en-US" sz="2400" dirty="0"/>
              <a:t> For I have no one like him, who will be genuinely concerned for your welfare. </a:t>
            </a:r>
            <a:r>
              <a:rPr lang="en-US" sz="2400" baseline="30000" dirty="0"/>
              <a:t>21</a:t>
            </a:r>
            <a:r>
              <a:rPr lang="en-US" sz="2400" dirty="0"/>
              <a:t> For they all seek their own interests, not those of Jesus Christ. </a:t>
            </a:r>
            <a:r>
              <a:rPr lang="en-US" sz="2400" baseline="30000" dirty="0"/>
              <a:t>22</a:t>
            </a:r>
            <a:r>
              <a:rPr lang="en-US" sz="2400" dirty="0"/>
              <a:t> But you know Timothy’s proven worth, how as a son with a father he has served with me in the gospel. </a:t>
            </a:r>
            <a:r>
              <a:rPr lang="en-US" sz="2400" baseline="30000" dirty="0"/>
              <a:t>23</a:t>
            </a:r>
            <a:r>
              <a:rPr lang="en-US" sz="2400" dirty="0"/>
              <a:t> I hope therefore to send him just as soon as I see how it will go with me, </a:t>
            </a:r>
            <a:r>
              <a:rPr lang="en-US" sz="2400" baseline="30000" dirty="0"/>
              <a:t>24</a:t>
            </a:r>
            <a:r>
              <a:rPr lang="en-US" sz="2400" dirty="0"/>
              <a:t> and I trust in the Lord that shortly I myself will come also. </a:t>
            </a:r>
            <a:r>
              <a:rPr lang="en-US" sz="2400" baseline="30000" dirty="0"/>
              <a:t>25</a:t>
            </a:r>
            <a:r>
              <a:rPr lang="en-US" sz="2400" dirty="0"/>
              <a:t> I have thought it necessary to send to you Epaphroditus my brother and fellow worker and fellow soldier, and your messenger and minister to my need, </a:t>
            </a:r>
            <a:r>
              <a:rPr lang="en-US" sz="2400" baseline="30000" dirty="0"/>
              <a:t>26</a:t>
            </a:r>
            <a:r>
              <a:rPr lang="en-US" sz="2400" dirty="0"/>
              <a:t> for he has been longing for you all and has been distressed because you heard that he was ill. </a:t>
            </a:r>
            <a:r>
              <a:rPr lang="en-US" sz="2400" baseline="30000" dirty="0"/>
              <a:t>27</a:t>
            </a:r>
            <a:r>
              <a:rPr lang="en-US" sz="2400" dirty="0"/>
              <a:t> Indeed he was ill, near to death. But God had mercy on him, and not only on him but on me also, lest I should have sorrow upon sorrow. </a:t>
            </a:r>
          </a:p>
        </p:txBody>
      </p:sp>
    </p:spTree>
    <p:extLst>
      <p:ext uri="{BB962C8B-B14F-4D97-AF65-F5344CB8AC3E}">
        <p14:creationId xmlns:p14="http://schemas.microsoft.com/office/powerpoint/2010/main" xmlns="" val="198303222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48B28-4ABE-B44C-803C-A7B0FC17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2:12-30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D39F3-EEE7-9F47-96E1-ED0C70DB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9" y="1467853"/>
            <a:ext cx="8554453" cy="477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aseline="30000" dirty="0"/>
              <a:t>28</a:t>
            </a:r>
            <a:r>
              <a:rPr lang="en-US" sz="2400" dirty="0"/>
              <a:t> I am the more eager to send him, therefore, that you may rejoice at seeing him again, and that I may be less anxious. </a:t>
            </a:r>
            <a:r>
              <a:rPr lang="en-US" sz="2400" baseline="30000" dirty="0"/>
              <a:t>29</a:t>
            </a:r>
            <a:r>
              <a:rPr lang="en-US" sz="2400" dirty="0"/>
              <a:t> So receive him in the Lord with all joy, and honor such men, </a:t>
            </a:r>
            <a:r>
              <a:rPr lang="en-US" sz="2400" baseline="30000" dirty="0"/>
              <a:t>30</a:t>
            </a:r>
            <a:r>
              <a:rPr lang="en-US" sz="2400" dirty="0"/>
              <a:t> for he nearly died for the work of Christ, risking his life to complete what was lacking in your service to me.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1138170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377C4E-2734-D34C-98F0-B7EB636F83A6}"/>
              </a:ext>
            </a:extLst>
          </p:cNvPr>
          <p:cNvSpPr/>
          <p:nvPr/>
        </p:nvSpPr>
        <p:spPr>
          <a:xfrm>
            <a:off x="0" y="3388"/>
            <a:ext cx="9144000" cy="4572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9144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701246-A2CD-3A40-8751-37FCA81C2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93" t="42410"/>
          <a:stretch/>
        </p:blipFill>
        <p:spPr>
          <a:xfrm>
            <a:off x="3404937" y="1766237"/>
            <a:ext cx="5688261" cy="2903912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567071-AFC8-CC4D-A6C9-1A608706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</a:blip>
          <a:srcRect t="2068" r="1299" b="46083"/>
          <a:stretch/>
        </p:blipFill>
        <p:spPr>
          <a:xfrm>
            <a:off x="0" y="-32014"/>
            <a:ext cx="9144000" cy="460060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E0CA03-8D5D-124B-A151-638A3FA327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91762"/>
            <a:ext cx="5414211" cy="1264588"/>
          </a:xfrm>
        </p:spPr>
        <p:txBody>
          <a:bodyPr anchor="ctr">
            <a:normAutofit/>
          </a:bodyPr>
          <a:lstStyle/>
          <a:p>
            <a:r>
              <a:rPr lang="en-US" dirty="0"/>
              <a:t>God Works in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842" y="5091763"/>
            <a:ext cx="3489154" cy="126458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Philippians 2:12-30</a:t>
            </a:r>
          </a:p>
          <a:p>
            <a:r>
              <a:rPr lang="en-US" dirty="0">
                <a:solidFill>
                  <a:schemeClr val="tx1"/>
                </a:solidFill>
              </a:rPr>
              <a:t>p. 1085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8032B6-CDF7-4B46-8450-74C9F286D3F5}"/>
              </a:ext>
            </a:extLst>
          </p:cNvPr>
          <p:cNvSpPr txBox="1"/>
          <p:nvPr/>
        </p:nvSpPr>
        <p:spPr>
          <a:xfrm>
            <a:off x="0" y="1423114"/>
            <a:ext cx="584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400" dirty="0">
                <a:solidFill>
                  <a:srgbClr val="9F5B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itchFamily="2" charset="77"/>
              </a:rPr>
              <a:t>PHILIPPIANS</a:t>
            </a:r>
          </a:p>
          <a:p>
            <a:r>
              <a:rPr lang="en-US" sz="2800" b="1" dirty="0">
                <a:solidFill>
                  <a:srgbClr val="9F5B00"/>
                </a:solidFill>
                <a:latin typeface="Montserrat" pitchFamily="2" charset="77"/>
              </a:rPr>
              <a:t>Press on towards the Goal</a:t>
            </a:r>
          </a:p>
        </p:txBody>
      </p:sp>
    </p:spTree>
    <p:extLst>
      <p:ext uri="{BB962C8B-B14F-4D97-AF65-F5344CB8AC3E}">
        <p14:creationId xmlns:p14="http://schemas.microsoft.com/office/powerpoint/2010/main" xmlns="" val="16530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 - choices…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421313"/>
          </a:xfrm>
        </p:spPr>
        <p:txBody>
          <a:bodyPr/>
          <a:lstStyle/>
          <a:p>
            <a:r>
              <a:rPr lang="en-US" dirty="0"/>
              <a:t>Lunar New Year is widely celebrated</a:t>
            </a:r>
          </a:p>
          <a:p>
            <a:pPr lvl="1"/>
            <a:r>
              <a:rPr lang="en-US" dirty="0"/>
              <a:t>Historically for </a:t>
            </a:r>
            <a:r>
              <a:rPr lang="en-US" dirty="0" err="1"/>
              <a:t>honouring</a:t>
            </a:r>
            <a:r>
              <a:rPr lang="en-US" dirty="0"/>
              <a:t> deities &amp; ancestors</a:t>
            </a:r>
          </a:p>
          <a:p>
            <a:pPr lvl="1"/>
            <a:r>
              <a:rPr lang="en-US" dirty="0"/>
              <a:t>Christians </a:t>
            </a:r>
            <a:r>
              <a:rPr lang="en-US" dirty="0" err="1"/>
              <a:t>honour</a:t>
            </a:r>
            <a:r>
              <a:rPr lang="en-US" dirty="0"/>
              <a:t> God and bless family</a:t>
            </a:r>
          </a:p>
          <a:p>
            <a:r>
              <a:rPr lang="en-US" dirty="0"/>
              <a:t>Philippians – the “joyful” book</a:t>
            </a:r>
          </a:p>
          <a:p>
            <a:pPr lvl="1"/>
            <a:r>
              <a:rPr lang="en-US" dirty="0"/>
              <a:t>Strange joy – time of strife &amp; pressure</a:t>
            </a:r>
          </a:p>
          <a:p>
            <a:pPr lvl="1"/>
            <a:r>
              <a:rPr lang="en-US" dirty="0"/>
              <a:t>People ask “why is this happening?  It isn’t fair.”</a:t>
            </a:r>
          </a:p>
          <a:p>
            <a:pPr lvl="1"/>
            <a:r>
              <a:rPr lang="en-US" dirty="0"/>
              <a:t>Paul’s concern -  “what will help the gospel?”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31288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Work out Your 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painted picture of what Jesus did</a:t>
            </a:r>
          </a:p>
          <a:p>
            <a:pPr lvl="1"/>
            <a:r>
              <a:rPr lang="en-US" dirty="0"/>
              <a:t>It is the example he points to</a:t>
            </a:r>
          </a:p>
          <a:p>
            <a:r>
              <a:rPr lang="en-US" dirty="0"/>
              <a:t>Now calls them – lay hold of this salvation (v 12)</a:t>
            </a:r>
          </a:p>
          <a:p>
            <a:pPr lvl="1"/>
            <a:r>
              <a:rPr lang="en-US" dirty="0"/>
              <a:t>Do I have to work for my salvation?</a:t>
            </a:r>
          </a:p>
          <a:p>
            <a:pPr lvl="1"/>
            <a:r>
              <a:rPr lang="en-US" dirty="0"/>
              <a:t>Do I have to fear and tremble before God?</a:t>
            </a:r>
          </a:p>
        </p:txBody>
      </p:sp>
    </p:spTree>
    <p:extLst>
      <p:ext uri="{BB962C8B-B14F-4D97-AF65-F5344CB8AC3E}">
        <p14:creationId xmlns:p14="http://schemas.microsoft.com/office/powerpoint/2010/main" xmlns="" val="7376164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Work out Your Salvation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 out the salvation freely given in Christ</a:t>
            </a:r>
          </a:p>
          <a:p>
            <a:pPr lvl="1"/>
            <a:r>
              <a:rPr lang="en-US" dirty="0"/>
              <a:t>Not earning it – living it.</a:t>
            </a:r>
          </a:p>
          <a:p>
            <a:pPr lvl="1"/>
            <a:r>
              <a:rPr lang="en-US" dirty="0"/>
              <a:t>Philippi – deal with conflicts in the church</a:t>
            </a:r>
          </a:p>
          <a:p>
            <a:pPr lvl="1"/>
            <a:r>
              <a:rPr lang="en-US" dirty="0"/>
              <a:t>Not a platitude – deal with the relationships</a:t>
            </a:r>
          </a:p>
        </p:txBody>
      </p:sp>
    </p:spTree>
    <p:extLst>
      <p:ext uri="{BB962C8B-B14F-4D97-AF65-F5344CB8AC3E}">
        <p14:creationId xmlns:p14="http://schemas.microsoft.com/office/powerpoint/2010/main" xmlns="" val="323267627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Work out Your Salvation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suggesting we live in terror of God</a:t>
            </a:r>
          </a:p>
          <a:p>
            <a:pPr lvl="1"/>
            <a:r>
              <a:rPr lang="en-US" dirty="0"/>
              <a:t>A way of saying “reverence &amp; awe”</a:t>
            </a:r>
          </a:p>
          <a:p>
            <a:pPr lvl="2"/>
            <a:r>
              <a:rPr lang="en-US" dirty="0"/>
              <a:t>Holy wonder, veneration, worship</a:t>
            </a:r>
          </a:p>
          <a:p>
            <a:pPr lvl="1"/>
            <a:r>
              <a:rPr lang="en-US" dirty="0"/>
              <a:t>Two aspects of God’s character:</a:t>
            </a:r>
          </a:p>
          <a:p>
            <a:pPr lvl="2"/>
            <a:r>
              <a:rPr lang="en-US" dirty="0"/>
              <a:t>His greatness majesty, power, glory …. (frightening)</a:t>
            </a:r>
          </a:p>
          <a:p>
            <a:pPr lvl="2"/>
            <a:r>
              <a:rPr lang="en-US" dirty="0"/>
              <a:t>This God became human &amp; died for us … (astonishing)</a:t>
            </a:r>
          </a:p>
          <a:p>
            <a:pPr lvl="1"/>
            <a:r>
              <a:rPr lang="en-US" dirty="0"/>
              <a:t>This mighty God considers me significant</a:t>
            </a:r>
          </a:p>
        </p:txBody>
      </p:sp>
    </p:spTree>
    <p:extLst>
      <p:ext uri="{BB962C8B-B14F-4D97-AF65-F5344CB8AC3E}">
        <p14:creationId xmlns:p14="http://schemas.microsoft.com/office/powerpoint/2010/main" xmlns="" val="364717187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873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Silent Period of Prayer in the Sanctuary </vt:lpstr>
      <vt:lpstr>Philippians 2:12-30</vt:lpstr>
      <vt:lpstr>Philippians 2:12-30</vt:lpstr>
      <vt:lpstr>Philippians 2:12-30</vt:lpstr>
      <vt:lpstr>God Works in You</vt:lpstr>
      <vt:lpstr>New Year - choices…</vt:lpstr>
      <vt:lpstr>1. Work out Your  Salvation</vt:lpstr>
      <vt:lpstr>1. Work out Your Salvation …</vt:lpstr>
      <vt:lpstr>1. Work out Your Salvation …</vt:lpstr>
      <vt:lpstr>2. God Works in You</vt:lpstr>
      <vt:lpstr>3. Hold fast to the Word</vt:lpstr>
      <vt:lpstr>Living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 &amp; Heir</dc:title>
  <dc:creator>Geoff Chapman</dc:creator>
  <cp:lastModifiedBy>Media</cp:lastModifiedBy>
  <cp:revision>40</cp:revision>
  <cp:lastPrinted>2020-01-26T17:32:37Z</cp:lastPrinted>
  <dcterms:created xsi:type="dcterms:W3CDTF">2020-01-05T13:33:54Z</dcterms:created>
  <dcterms:modified xsi:type="dcterms:W3CDTF">2020-01-26T19:13:31Z</dcterms:modified>
</cp:coreProperties>
</file>