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57" r:id="rId5"/>
    <p:sldId id="261" r:id="rId6"/>
    <p:sldId id="262" r:id="rId7"/>
    <p:sldId id="266" r:id="rId8"/>
    <p:sldId id="264" r:id="rId9"/>
    <p:sldId id="265" r:id="rId10"/>
    <p:sldId id="267" r:id="rId11"/>
    <p:sldId id="271" r:id="rId12"/>
    <p:sldId id="272" r:id="rId13"/>
    <p:sldId id="270" r:id="rId14"/>
    <p:sldId id="268" r:id="rId15"/>
    <p:sldId id="269" r:id="rId16"/>
    <p:sldId id="27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754"/>
    <p:restoredTop sz="94694"/>
  </p:normalViewPr>
  <p:slideViewPr>
    <p:cSldViewPr snapToGrid="0" snapToObjects="1">
      <p:cViewPr varScale="1">
        <p:scale>
          <a:sx n="101" d="100"/>
          <a:sy n="101" d="100"/>
        </p:scale>
        <p:origin x="200" y="6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974C0-B7F6-BD4C-9C1A-BB493BCE87DA}"/>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D44CB2FA-20F7-7249-89D8-C99A72D7C2D1}"/>
              </a:ext>
            </a:extLst>
          </p:cNvPr>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04FA89D-03C9-3F43-AAC4-984B20529CC7}"/>
              </a:ext>
            </a:extLst>
          </p:cNvPr>
          <p:cNvSpPr>
            <a:spLocks noGrp="1"/>
          </p:cNvSpPr>
          <p:nvPr>
            <p:ph type="dt" sz="half" idx="10"/>
          </p:nvPr>
        </p:nvSpPr>
        <p:spPr/>
        <p:txBody>
          <a:bodyPr/>
          <a:lstStyle/>
          <a:p>
            <a:fld id="{165D0DF7-076A-214E-B2D0-96AE783B0AB8}" type="datetimeFigureOut">
              <a:rPr lang="en-US" smtClean="0"/>
              <a:t>8/25/19</a:t>
            </a:fld>
            <a:endParaRPr lang="en-US"/>
          </a:p>
        </p:txBody>
      </p:sp>
      <p:sp>
        <p:nvSpPr>
          <p:cNvPr id="5" name="Footer Placeholder 4">
            <a:extLst>
              <a:ext uri="{FF2B5EF4-FFF2-40B4-BE49-F238E27FC236}">
                <a16:creationId xmlns:a16="http://schemas.microsoft.com/office/drawing/2014/main" id="{574A0023-12B8-114B-A5AB-7B727BB44E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04F38B-5B9C-1845-97EB-3C381C0C3F12}"/>
              </a:ext>
            </a:extLst>
          </p:cNvPr>
          <p:cNvSpPr>
            <a:spLocks noGrp="1"/>
          </p:cNvSpPr>
          <p:nvPr>
            <p:ph type="sldNum" sz="quarter" idx="12"/>
          </p:nvPr>
        </p:nvSpPr>
        <p:spPr/>
        <p:txBody>
          <a:bodyPr/>
          <a:lstStyle/>
          <a:p>
            <a:fld id="{CB8FB901-786A-BB4B-8BFE-DDFBDC48F557}" type="slidenum">
              <a:rPr lang="en-US" smtClean="0"/>
              <a:t>‹#›</a:t>
            </a:fld>
            <a:endParaRPr lang="en-US"/>
          </a:p>
        </p:txBody>
      </p:sp>
    </p:spTree>
    <p:extLst>
      <p:ext uri="{BB962C8B-B14F-4D97-AF65-F5344CB8AC3E}">
        <p14:creationId xmlns:p14="http://schemas.microsoft.com/office/powerpoint/2010/main" val="1064510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23BCA-97D1-124E-BF5B-6F212ADFD1A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0CBADCC-010F-0D46-99C4-9AE3670DCD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669A8B-B09E-364B-BD81-1655B2FE61A3}"/>
              </a:ext>
            </a:extLst>
          </p:cNvPr>
          <p:cNvSpPr>
            <a:spLocks noGrp="1"/>
          </p:cNvSpPr>
          <p:nvPr>
            <p:ph type="dt" sz="half" idx="10"/>
          </p:nvPr>
        </p:nvSpPr>
        <p:spPr/>
        <p:txBody>
          <a:bodyPr/>
          <a:lstStyle/>
          <a:p>
            <a:fld id="{165D0DF7-076A-214E-B2D0-96AE783B0AB8}" type="datetimeFigureOut">
              <a:rPr lang="en-US" smtClean="0"/>
              <a:t>8/25/19</a:t>
            </a:fld>
            <a:endParaRPr lang="en-US"/>
          </a:p>
        </p:txBody>
      </p:sp>
      <p:sp>
        <p:nvSpPr>
          <p:cNvPr id="5" name="Footer Placeholder 4">
            <a:extLst>
              <a:ext uri="{FF2B5EF4-FFF2-40B4-BE49-F238E27FC236}">
                <a16:creationId xmlns:a16="http://schemas.microsoft.com/office/drawing/2014/main" id="{7DA4254C-8792-9D44-AE06-DD73EAF394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07E3A7-3A7E-FF4B-9E65-41DEC4D2E552}"/>
              </a:ext>
            </a:extLst>
          </p:cNvPr>
          <p:cNvSpPr>
            <a:spLocks noGrp="1"/>
          </p:cNvSpPr>
          <p:nvPr>
            <p:ph type="sldNum" sz="quarter" idx="12"/>
          </p:nvPr>
        </p:nvSpPr>
        <p:spPr/>
        <p:txBody>
          <a:bodyPr/>
          <a:lstStyle/>
          <a:p>
            <a:fld id="{CB8FB901-786A-BB4B-8BFE-DDFBDC48F557}" type="slidenum">
              <a:rPr lang="en-US" smtClean="0"/>
              <a:t>‹#›</a:t>
            </a:fld>
            <a:endParaRPr lang="en-US"/>
          </a:p>
        </p:txBody>
      </p:sp>
    </p:spTree>
    <p:extLst>
      <p:ext uri="{BB962C8B-B14F-4D97-AF65-F5344CB8AC3E}">
        <p14:creationId xmlns:p14="http://schemas.microsoft.com/office/powerpoint/2010/main" val="1826730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2315D8F-6F08-D242-B35C-D714F7778A3A}"/>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5733C96-2746-EA49-BBD4-CC6CDFCAA611}"/>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90581A-4B7C-EA4C-889E-583951A21A8D}"/>
              </a:ext>
            </a:extLst>
          </p:cNvPr>
          <p:cNvSpPr>
            <a:spLocks noGrp="1"/>
          </p:cNvSpPr>
          <p:nvPr>
            <p:ph type="dt" sz="half" idx="10"/>
          </p:nvPr>
        </p:nvSpPr>
        <p:spPr/>
        <p:txBody>
          <a:bodyPr/>
          <a:lstStyle/>
          <a:p>
            <a:fld id="{165D0DF7-076A-214E-B2D0-96AE783B0AB8}" type="datetimeFigureOut">
              <a:rPr lang="en-US" smtClean="0"/>
              <a:t>8/25/19</a:t>
            </a:fld>
            <a:endParaRPr lang="en-US"/>
          </a:p>
        </p:txBody>
      </p:sp>
      <p:sp>
        <p:nvSpPr>
          <p:cNvPr id="5" name="Footer Placeholder 4">
            <a:extLst>
              <a:ext uri="{FF2B5EF4-FFF2-40B4-BE49-F238E27FC236}">
                <a16:creationId xmlns:a16="http://schemas.microsoft.com/office/drawing/2014/main" id="{2E213A36-9D44-A645-AE90-85928B9FD9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6AD767-3155-1A48-B036-4AAF29E13643}"/>
              </a:ext>
            </a:extLst>
          </p:cNvPr>
          <p:cNvSpPr>
            <a:spLocks noGrp="1"/>
          </p:cNvSpPr>
          <p:nvPr>
            <p:ph type="sldNum" sz="quarter" idx="12"/>
          </p:nvPr>
        </p:nvSpPr>
        <p:spPr/>
        <p:txBody>
          <a:bodyPr/>
          <a:lstStyle/>
          <a:p>
            <a:fld id="{CB8FB901-786A-BB4B-8BFE-DDFBDC48F557}" type="slidenum">
              <a:rPr lang="en-US" smtClean="0"/>
              <a:t>‹#›</a:t>
            </a:fld>
            <a:endParaRPr lang="en-US"/>
          </a:p>
        </p:txBody>
      </p:sp>
    </p:spTree>
    <p:extLst>
      <p:ext uri="{BB962C8B-B14F-4D97-AF65-F5344CB8AC3E}">
        <p14:creationId xmlns:p14="http://schemas.microsoft.com/office/powerpoint/2010/main" val="455686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51E64-26DF-6948-AF1B-EFBDA077627E}"/>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02C2FCC9-6996-194D-AE96-02543B855D2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A5D9FA-5A62-0349-BDC9-711A108B2188}"/>
              </a:ext>
            </a:extLst>
          </p:cNvPr>
          <p:cNvSpPr>
            <a:spLocks noGrp="1"/>
          </p:cNvSpPr>
          <p:nvPr>
            <p:ph type="dt" sz="half" idx="10"/>
          </p:nvPr>
        </p:nvSpPr>
        <p:spPr/>
        <p:txBody>
          <a:bodyPr/>
          <a:lstStyle/>
          <a:p>
            <a:fld id="{165D0DF7-076A-214E-B2D0-96AE783B0AB8}" type="datetimeFigureOut">
              <a:rPr lang="en-US" smtClean="0"/>
              <a:t>8/25/19</a:t>
            </a:fld>
            <a:endParaRPr lang="en-US"/>
          </a:p>
        </p:txBody>
      </p:sp>
      <p:sp>
        <p:nvSpPr>
          <p:cNvPr id="5" name="Footer Placeholder 4">
            <a:extLst>
              <a:ext uri="{FF2B5EF4-FFF2-40B4-BE49-F238E27FC236}">
                <a16:creationId xmlns:a16="http://schemas.microsoft.com/office/drawing/2014/main" id="{41412C5D-B28E-EB43-99CF-6E7BADA52C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D68672-D462-3D4F-BDFE-65A67066F6D0}"/>
              </a:ext>
            </a:extLst>
          </p:cNvPr>
          <p:cNvSpPr>
            <a:spLocks noGrp="1"/>
          </p:cNvSpPr>
          <p:nvPr>
            <p:ph type="sldNum" sz="quarter" idx="12"/>
          </p:nvPr>
        </p:nvSpPr>
        <p:spPr/>
        <p:txBody>
          <a:bodyPr/>
          <a:lstStyle/>
          <a:p>
            <a:fld id="{CB8FB901-786A-BB4B-8BFE-DDFBDC48F557}" type="slidenum">
              <a:rPr lang="en-US" smtClean="0"/>
              <a:t>‹#›</a:t>
            </a:fld>
            <a:endParaRPr lang="en-US"/>
          </a:p>
        </p:txBody>
      </p:sp>
    </p:spTree>
    <p:extLst>
      <p:ext uri="{BB962C8B-B14F-4D97-AF65-F5344CB8AC3E}">
        <p14:creationId xmlns:p14="http://schemas.microsoft.com/office/powerpoint/2010/main" val="2606468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6191-D531-7A4F-999B-0D6D3AE5CFD6}"/>
              </a:ext>
            </a:extLst>
          </p:cNvPr>
          <p:cNvSpPr>
            <a:spLocks noGrp="1"/>
          </p:cNvSpPr>
          <p:nvPr>
            <p:ph type="title"/>
          </p:nvPr>
        </p:nvSpPr>
        <p:spPr>
          <a:xfrm>
            <a:off x="831851" y="1709740"/>
            <a:ext cx="10515600" cy="2852737"/>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8FB8C620-B92C-2C4E-9DBB-607FBC315445}"/>
              </a:ext>
            </a:extLst>
          </p:cNvPr>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CA92E3-D4C7-3E44-B1B3-F537C694E4A1}"/>
              </a:ext>
            </a:extLst>
          </p:cNvPr>
          <p:cNvSpPr>
            <a:spLocks noGrp="1"/>
          </p:cNvSpPr>
          <p:nvPr>
            <p:ph type="dt" sz="half" idx="10"/>
          </p:nvPr>
        </p:nvSpPr>
        <p:spPr/>
        <p:txBody>
          <a:bodyPr/>
          <a:lstStyle/>
          <a:p>
            <a:fld id="{165D0DF7-076A-214E-B2D0-96AE783B0AB8}" type="datetimeFigureOut">
              <a:rPr lang="en-US" smtClean="0"/>
              <a:t>8/25/19</a:t>
            </a:fld>
            <a:endParaRPr lang="en-US"/>
          </a:p>
        </p:txBody>
      </p:sp>
      <p:sp>
        <p:nvSpPr>
          <p:cNvPr id="5" name="Footer Placeholder 4">
            <a:extLst>
              <a:ext uri="{FF2B5EF4-FFF2-40B4-BE49-F238E27FC236}">
                <a16:creationId xmlns:a16="http://schemas.microsoft.com/office/drawing/2014/main" id="{1481C75D-8BB5-9F40-B8B7-63BA25372C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E91A91-59AD-FC48-88E3-FF8F983AA5E6}"/>
              </a:ext>
            </a:extLst>
          </p:cNvPr>
          <p:cNvSpPr>
            <a:spLocks noGrp="1"/>
          </p:cNvSpPr>
          <p:nvPr>
            <p:ph type="sldNum" sz="quarter" idx="12"/>
          </p:nvPr>
        </p:nvSpPr>
        <p:spPr/>
        <p:txBody>
          <a:bodyPr/>
          <a:lstStyle/>
          <a:p>
            <a:fld id="{CB8FB901-786A-BB4B-8BFE-DDFBDC48F557}" type="slidenum">
              <a:rPr lang="en-US" smtClean="0"/>
              <a:t>‹#›</a:t>
            </a:fld>
            <a:endParaRPr lang="en-US"/>
          </a:p>
        </p:txBody>
      </p:sp>
    </p:spTree>
    <p:extLst>
      <p:ext uri="{BB962C8B-B14F-4D97-AF65-F5344CB8AC3E}">
        <p14:creationId xmlns:p14="http://schemas.microsoft.com/office/powerpoint/2010/main" val="832612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7D957-B7DF-5B44-BF3A-8970DF1CFFDF}"/>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554E3C86-84CE-3749-A687-B2A56A6F46D5}"/>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D0F71B00-2D8A-FA46-8A30-7006381632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29ADCD-D34D-C548-A838-8599D3D20D04}"/>
              </a:ext>
            </a:extLst>
          </p:cNvPr>
          <p:cNvSpPr>
            <a:spLocks noGrp="1"/>
          </p:cNvSpPr>
          <p:nvPr>
            <p:ph type="dt" sz="half" idx="10"/>
          </p:nvPr>
        </p:nvSpPr>
        <p:spPr/>
        <p:txBody>
          <a:bodyPr/>
          <a:lstStyle/>
          <a:p>
            <a:fld id="{165D0DF7-076A-214E-B2D0-96AE783B0AB8}" type="datetimeFigureOut">
              <a:rPr lang="en-US" smtClean="0"/>
              <a:t>8/25/19</a:t>
            </a:fld>
            <a:endParaRPr lang="en-US"/>
          </a:p>
        </p:txBody>
      </p:sp>
      <p:sp>
        <p:nvSpPr>
          <p:cNvPr id="6" name="Footer Placeholder 5">
            <a:extLst>
              <a:ext uri="{FF2B5EF4-FFF2-40B4-BE49-F238E27FC236}">
                <a16:creationId xmlns:a16="http://schemas.microsoft.com/office/drawing/2014/main" id="{583E60F9-EB75-5E4F-BB8B-3BD3FCA4E8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458BFF-BD87-F04B-9DBC-53EE7917DD2B}"/>
              </a:ext>
            </a:extLst>
          </p:cNvPr>
          <p:cNvSpPr>
            <a:spLocks noGrp="1"/>
          </p:cNvSpPr>
          <p:nvPr>
            <p:ph type="sldNum" sz="quarter" idx="12"/>
          </p:nvPr>
        </p:nvSpPr>
        <p:spPr/>
        <p:txBody>
          <a:bodyPr/>
          <a:lstStyle/>
          <a:p>
            <a:fld id="{CB8FB901-786A-BB4B-8BFE-DDFBDC48F557}" type="slidenum">
              <a:rPr lang="en-US" smtClean="0"/>
              <a:t>‹#›</a:t>
            </a:fld>
            <a:endParaRPr lang="en-US"/>
          </a:p>
        </p:txBody>
      </p:sp>
    </p:spTree>
    <p:extLst>
      <p:ext uri="{BB962C8B-B14F-4D97-AF65-F5344CB8AC3E}">
        <p14:creationId xmlns:p14="http://schemas.microsoft.com/office/powerpoint/2010/main" val="1657198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764ED-3373-BC4E-B08A-9D7C45AF6AB4}"/>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842D4B0-8B5C-1B4A-87B0-CBD878870959}"/>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7521DC-C0D0-284D-B463-0297AA5F8828}"/>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1D68E2-BB47-6045-957A-36EC6BF0764A}"/>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43F5B9C-3925-0C4A-B304-6E1209DDC493}"/>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12B96FD-9D96-8748-873A-9A177C79D9A1}"/>
              </a:ext>
            </a:extLst>
          </p:cNvPr>
          <p:cNvSpPr>
            <a:spLocks noGrp="1"/>
          </p:cNvSpPr>
          <p:nvPr>
            <p:ph type="dt" sz="half" idx="10"/>
          </p:nvPr>
        </p:nvSpPr>
        <p:spPr/>
        <p:txBody>
          <a:bodyPr/>
          <a:lstStyle/>
          <a:p>
            <a:fld id="{165D0DF7-076A-214E-B2D0-96AE783B0AB8}" type="datetimeFigureOut">
              <a:rPr lang="en-US" smtClean="0"/>
              <a:t>8/25/19</a:t>
            </a:fld>
            <a:endParaRPr lang="en-US"/>
          </a:p>
        </p:txBody>
      </p:sp>
      <p:sp>
        <p:nvSpPr>
          <p:cNvPr id="8" name="Footer Placeholder 7">
            <a:extLst>
              <a:ext uri="{FF2B5EF4-FFF2-40B4-BE49-F238E27FC236}">
                <a16:creationId xmlns:a16="http://schemas.microsoft.com/office/drawing/2014/main" id="{954D4855-74FB-E842-9FD4-8B8A3546133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5CB0ECE-5C92-FA48-914A-3A68BF4C0B10}"/>
              </a:ext>
            </a:extLst>
          </p:cNvPr>
          <p:cNvSpPr>
            <a:spLocks noGrp="1"/>
          </p:cNvSpPr>
          <p:nvPr>
            <p:ph type="sldNum" sz="quarter" idx="12"/>
          </p:nvPr>
        </p:nvSpPr>
        <p:spPr/>
        <p:txBody>
          <a:bodyPr/>
          <a:lstStyle/>
          <a:p>
            <a:fld id="{CB8FB901-786A-BB4B-8BFE-DDFBDC48F557}" type="slidenum">
              <a:rPr lang="en-US" smtClean="0"/>
              <a:t>‹#›</a:t>
            </a:fld>
            <a:endParaRPr lang="en-US"/>
          </a:p>
        </p:txBody>
      </p:sp>
    </p:spTree>
    <p:extLst>
      <p:ext uri="{BB962C8B-B14F-4D97-AF65-F5344CB8AC3E}">
        <p14:creationId xmlns:p14="http://schemas.microsoft.com/office/powerpoint/2010/main" val="3137205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96CB8-5256-534E-AC05-D75D9C598B2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4713B4F-6813-6F42-8FE3-F390B38E0C03}"/>
              </a:ext>
            </a:extLst>
          </p:cNvPr>
          <p:cNvSpPr>
            <a:spLocks noGrp="1"/>
          </p:cNvSpPr>
          <p:nvPr>
            <p:ph type="dt" sz="half" idx="10"/>
          </p:nvPr>
        </p:nvSpPr>
        <p:spPr/>
        <p:txBody>
          <a:bodyPr/>
          <a:lstStyle/>
          <a:p>
            <a:fld id="{165D0DF7-076A-214E-B2D0-96AE783B0AB8}" type="datetimeFigureOut">
              <a:rPr lang="en-US" smtClean="0"/>
              <a:t>8/25/19</a:t>
            </a:fld>
            <a:endParaRPr lang="en-US"/>
          </a:p>
        </p:txBody>
      </p:sp>
      <p:sp>
        <p:nvSpPr>
          <p:cNvPr id="4" name="Footer Placeholder 3">
            <a:extLst>
              <a:ext uri="{FF2B5EF4-FFF2-40B4-BE49-F238E27FC236}">
                <a16:creationId xmlns:a16="http://schemas.microsoft.com/office/drawing/2014/main" id="{0D4D0801-7B9D-1A4D-99C2-4B69D32281E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6021277-D492-B94C-8292-C121951EB15C}"/>
              </a:ext>
            </a:extLst>
          </p:cNvPr>
          <p:cNvSpPr>
            <a:spLocks noGrp="1"/>
          </p:cNvSpPr>
          <p:nvPr>
            <p:ph type="sldNum" sz="quarter" idx="12"/>
          </p:nvPr>
        </p:nvSpPr>
        <p:spPr/>
        <p:txBody>
          <a:bodyPr/>
          <a:lstStyle/>
          <a:p>
            <a:fld id="{CB8FB901-786A-BB4B-8BFE-DDFBDC48F557}" type="slidenum">
              <a:rPr lang="en-US" smtClean="0"/>
              <a:t>‹#›</a:t>
            </a:fld>
            <a:endParaRPr lang="en-US"/>
          </a:p>
        </p:txBody>
      </p:sp>
    </p:spTree>
    <p:extLst>
      <p:ext uri="{BB962C8B-B14F-4D97-AF65-F5344CB8AC3E}">
        <p14:creationId xmlns:p14="http://schemas.microsoft.com/office/powerpoint/2010/main" val="471526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690F3A9-0EFC-BF4C-B89D-79DFC2A5E0CD}"/>
              </a:ext>
            </a:extLst>
          </p:cNvPr>
          <p:cNvSpPr>
            <a:spLocks noGrp="1"/>
          </p:cNvSpPr>
          <p:nvPr>
            <p:ph type="dt" sz="half" idx="10"/>
          </p:nvPr>
        </p:nvSpPr>
        <p:spPr/>
        <p:txBody>
          <a:bodyPr/>
          <a:lstStyle/>
          <a:p>
            <a:fld id="{165D0DF7-076A-214E-B2D0-96AE783B0AB8}" type="datetimeFigureOut">
              <a:rPr lang="en-US" smtClean="0"/>
              <a:t>8/25/19</a:t>
            </a:fld>
            <a:endParaRPr lang="en-US"/>
          </a:p>
        </p:txBody>
      </p:sp>
      <p:sp>
        <p:nvSpPr>
          <p:cNvPr id="3" name="Footer Placeholder 2">
            <a:extLst>
              <a:ext uri="{FF2B5EF4-FFF2-40B4-BE49-F238E27FC236}">
                <a16:creationId xmlns:a16="http://schemas.microsoft.com/office/drawing/2014/main" id="{9E06A372-57AD-3E42-8178-578C8D741D5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B5FBED9-AA65-7D45-B4B0-9836C673CAF8}"/>
              </a:ext>
            </a:extLst>
          </p:cNvPr>
          <p:cNvSpPr>
            <a:spLocks noGrp="1"/>
          </p:cNvSpPr>
          <p:nvPr>
            <p:ph type="sldNum" sz="quarter" idx="12"/>
          </p:nvPr>
        </p:nvSpPr>
        <p:spPr/>
        <p:txBody>
          <a:bodyPr/>
          <a:lstStyle/>
          <a:p>
            <a:fld id="{CB8FB901-786A-BB4B-8BFE-DDFBDC48F557}" type="slidenum">
              <a:rPr lang="en-US" smtClean="0"/>
              <a:t>‹#›</a:t>
            </a:fld>
            <a:endParaRPr lang="en-US"/>
          </a:p>
        </p:txBody>
      </p:sp>
    </p:spTree>
    <p:extLst>
      <p:ext uri="{BB962C8B-B14F-4D97-AF65-F5344CB8AC3E}">
        <p14:creationId xmlns:p14="http://schemas.microsoft.com/office/powerpoint/2010/main" val="3135153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9AE49-77BB-9545-B975-74BAEDE281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E1E7DE8-86C3-2444-9B1A-CAD1172E9767}"/>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C57607-AF2C-2247-962B-00167AFC4B54}"/>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3F0184-1EBB-EB4C-AC71-8D5DF00041B1}"/>
              </a:ext>
            </a:extLst>
          </p:cNvPr>
          <p:cNvSpPr>
            <a:spLocks noGrp="1"/>
          </p:cNvSpPr>
          <p:nvPr>
            <p:ph type="dt" sz="half" idx="10"/>
          </p:nvPr>
        </p:nvSpPr>
        <p:spPr/>
        <p:txBody>
          <a:bodyPr/>
          <a:lstStyle/>
          <a:p>
            <a:fld id="{165D0DF7-076A-214E-B2D0-96AE783B0AB8}" type="datetimeFigureOut">
              <a:rPr lang="en-US" smtClean="0"/>
              <a:t>8/25/19</a:t>
            </a:fld>
            <a:endParaRPr lang="en-US"/>
          </a:p>
        </p:txBody>
      </p:sp>
      <p:sp>
        <p:nvSpPr>
          <p:cNvPr id="6" name="Footer Placeholder 5">
            <a:extLst>
              <a:ext uri="{FF2B5EF4-FFF2-40B4-BE49-F238E27FC236}">
                <a16:creationId xmlns:a16="http://schemas.microsoft.com/office/drawing/2014/main" id="{8A0E7442-2977-5C4B-B283-5047B0684A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6594BB-800E-294B-9E4C-6ED80859213B}"/>
              </a:ext>
            </a:extLst>
          </p:cNvPr>
          <p:cNvSpPr>
            <a:spLocks noGrp="1"/>
          </p:cNvSpPr>
          <p:nvPr>
            <p:ph type="sldNum" sz="quarter" idx="12"/>
          </p:nvPr>
        </p:nvSpPr>
        <p:spPr/>
        <p:txBody>
          <a:bodyPr/>
          <a:lstStyle/>
          <a:p>
            <a:fld id="{CB8FB901-786A-BB4B-8BFE-DDFBDC48F557}" type="slidenum">
              <a:rPr lang="en-US" smtClean="0"/>
              <a:t>‹#›</a:t>
            </a:fld>
            <a:endParaRPr lang="en-US"/>
          </a:p>
        </p:txBody>
      </p:sp>
    </p:spTree>
    <p:extLst>
      <p:ext uri="{BB962C8B-B14F-4D97-AF65-F5344CB8AC3E}">
        <p14:creationId xmlns:p14="http://schemas.microsoft.com/office/powerpoint/2010/main" val="1734915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B483F-6E64-9D4E-BE53-B228B3D633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08DBA1F-0EF8-8C4E-A8A1-CAA257AC4D23}"/>
              </a:ext>
            </a:extLst>
          </p:cNvPr>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97877256-3DBB-344C-AA33-B8938DADF7C2}"/>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F2122F-B340-F740-83F8-BFC8EB8FF412}"/>
              </a:ext>
            </a:extLst>
          </p:cNvPr>
          <p:cNvSpPr>
            <a:spLocks noGrp="1"/>
          </p:cNvSpPr>
          <p:nvPr>
            <p:ph type="dt" sz="half" idx="10"/>
          </p:nvPr>
        </p:nvSpPr>
        <p:spPr/>
        <p:txBody>
          <a:bodyPr/>
          <a:lstStyle/>
          <a:p>
            <a:fld id="{165D0DF7-076A-214E-B2D0-96AE783B0AB8}" type="datetimeFigureOut">
              <a:rPr lang="en-US" smtClean="0"/>
              <a:t>8/25/19</a:t>
            </a:fld>
            <a:endParaRPr lang="en-US"/>
          </a:p>
        </p:txBody>
      </p:sp>
      <p:sp>
        <p:nvSpPr>
          <p:cNvPr id="6" name="Footer Placeholder 5">
            <a:extLst>
              <a:ext uri="{FF2B5EF4-FFF2-40B4-BE49-F238E27FC236}">
                <a16:creationId xmlns:a16="http://schemas.microsoft.com/office/drawing/2014/main" id="{2D8EE1BE-70BA-1A43-8A89-E146F0B26B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722F3E-E630-FC48-B155-7814D0BDAFCA}"/>
              </a:ext>
            </a:extLst>
          </p:cNvPr>
          <p:cNvSpPr>
            <a:spLocks noGrp="1"/>
          </p:cNvSpPr>
          <p:nvPr>
            <p:ph type="sldNum" sz="quarter" idx="12"/>
          </p:nvPr>
        </p:nvSpPr>
        <p:spPr/>
        <p:txBody>
          <a:bodyPr/>
          <a:lstStyle/>
          <a:p>
            <a:fld id="{CB8FB901-786A-BB4B-8BFE-DDFBDC48F557}" type="slidenum">
              <a:rPr lang="en-US" smtClean="0"/>
              <a:t>‹#›</a:t>
            </a:fld>
            <a:endParaRPr lang="en-US"/>
          </a:p>
        </p:txBody>
      </p:sp>
    </p:spTree>
    <p:extLst>
      <p:ext uri="{BB962C8B-B14F-4D97-AF65-F5344CB8AC3E}">
        <p14:creationId xmlns:p14="http://schemas.microsoft.com/office/powerpoint/2010/main" val="3502546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4445F7-19A7-6841-A5AA-00FFDB1FCDFD}"/>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5666E3B-FC01-2640-BC90-2D72D98664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7EDFABD-3565-BA4B-BD3C-E64C4257BB78}"/>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latin typeface="Amsi Pro Normal" panose="020F0503040100060004" pitchFamily="34" charset="0"/>
              </a:defRPr>
            </a:lvl1pPr>
          </a:lstStyle>
          <a:p>
            <a:fld id="{165D0DF7-076A-214E-B2D0-96AE783B0AB8}" type="datetimeFigureOut">
              <a:rPr lang="en-US" smtClean="0"/>
              <a:pPr/>
              <a:t>8/25/19</a:t>
            </a:fld>
            <a:endParaRPr lang="en-US" dirty="0"/>
          </a:p>
        </p:txBody>
      </p:sp>
      <p:sp>
        <p:nvSpPr>
          <p:cNvPr id="5" name="Footer Placeholder 4">
            <a:extLst>
              <a:ext uri="{FF2B5EF4-FFF2-40B4-BE49-F238E27FC236}">
                <a16:creationId xmlns:a16="http://schemas.microsoft.com/office/drawing/2014/main" id="{737AAB19-0B38-8B45-B6E0-1B32A7457BC6}"/>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msi Pro Normal" panose="020F0503040100060004" pitchFamily="34" charset="0"/>
                <a:cs typeface="Merriweather" panose="02000000000000000000" pitchFamily="2" charset="77"/>
              </a:defRPr>
            </a:lvl1pPr>
          </a:lstStyle>
          <a:p>
            <a:endParaRPr lang="en-US" dirty="0"/>
          </a:p>
        </p:txBody>
      </p:sp>
      <p:sp>
        <p:nvSpPr>
          <p:cNvPr id="6" name="Slide Number Placeholder 5">
            <a:extLst>
              <a:ext uri="{FF2B5EF4-FFF2-40B4-BE49-F238E27FC236}">
                <a16:creationId xmlns:a16="http://schemas.microsoft.com/office/drawing/2014/main" id="{857E1E72-9153-4745-A982-25D0B25DA6FA}"/>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latin typeface="Amsi Pro Normal" panose="020F0503040100060004" pitchFamily="34" charset="0"/>
              </a:defRPr>
            </a:lvl1pPr>
          </a:lstStyle>
          <a:p>
            <a:fld id="{CB8FB901-786A-BB4B-8BFE-DDFBDC48F557}" type="slidenum">
              <a:rPr lang="en-US" smtClean="0"/>
              <a:pPr/>
              <a:t>‹#›</a:t>
            </a:fld>
            <a:endParaRPr lang="en-US" dirty="0"/>
          </a:p>
        </p:txBody>
      </p:sp>
    </p:spTree>
    <p:extLst>
      <p:ext uri="{BB962C8B-B14F-4D97-AF65-F5344CB8AC3E}">
        <p14:creationId xmlns:p14="http://schemas.microsoft.com/office/powerpoint/2010/main" val="42352164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77" rtl="0" eaLnBrk="1" latinLnBrk="0" hangingPunct="1">
        <a:lnSpc>
          <a:spcPct val="90000"/>
        </a:lnSpc>
        <a:spcBef>
          <a:spcPct val="0"/>
        </a:spcBef>
        <a:buNone/>
        <a:defRPr sz="4400" b="1" kern="1200">
          <a:solidFill>
            <a:schemeClr val="tx1"/>
          </a:solidFill>
          <a:latin typeface="Amsi Pro Normal" panose="020F0503040100060004" pitchFamily="34" charset="0"/>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erriweather" panose="02000000000000000000" pitchFamily="2" charset="77"/>
          <a:ea typeface="+mn-ea"/>
          <a:cs typeface="Merriweather" panose="02000000000000000000" pitchFamily="2" charset="77"/>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erriweather" panose="02000000000000000000" pitchFamily="2" charset="77"/>
          <a:ea typeface="+mn-ea"/>
          <a:cs typeface="Merriweather" panose="02000000000000000000" pitchFamily="2" charset="77"/>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erriweather" panose="02000000000000000000" pitchFamily="2" charset="77"/>
          <a:ea typeface="+mn-ea"/>
          <a:cs typeface="Merriweather" panose="02000000000000000000" pitchFamily="2" charset="77"/>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erriweather" panose="02000000000000000000" pitchFamily="2" charset="77"/>
          <a:ea typeface="+mn-ea"/>
          <a:cs typeface="Merriweather" panose="02000000000000000000" pitchFamily="2" charset="77"/>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erriweather" panose="02000000000000000000" pitchFamily="2" charset="77"/>
          <a:ea typeface="+mn-ea"/>
          <a:cs typeface="Merriweather" panose="02000000000000000000" pitchFamily="2" charset="77"/>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C7DC4-EAE0-5D48-911E-BEE3346F34BD}"/>
              </a:ext>
            </a:extLst>
          </p:cNvPr>
          <p:cNvSpPr>
            <a:spLocks noGrp="1"/>
          </p:cNvSpPr>
          <p:nvPr>
            <p:ph type="ctrTitle"/>
          </p:nvPr>
        </p:nvSpPr>
        <p:spPr/>
        <p:txBody>
          <a:bodyPr>
            <a:normAutofit/>
          </a:bodyPr>
          <a:lstStyle/>
          <a:p>
            <a:r>
              <a:rPr lang="en-US" b="1" dirty="0">
                <a:latin typeface="Amsi Pro Normal" panose="020F0503040100060004" pitchFamily="34" charset="0"/>
              </a:rPr>
              <a:t>World Upside Down</a:t>
            </a:r>
          </a:p>
        </p:txBody>
      </p:sp>
      <p:sp>
        <p:nvSpPr>
          <p:cNvPr id="3" name="Subtitle 2">
            <a:extLst>
              <a:ext uri="{FF2B5EF4-FFF2-40B4-BE49-F238E27FC236}">
                <a16:creationId xmlns:a16="http://schemas.microsoft.com/office/drawing/2014/main" id="{D1EB2579-9178-8D4B-9ABB-A760D9F2029D}"/>
              </a:ext>
            </a:extLst>
          </p:cNvPr>
          <p:cNvSpPr>
            <a:spLocks noGrp="1"/>
          </p:cNvSpPr>
          <p:nvPr>
            <p:ph type="subTitle" idx="1"/>
          </p:nvPr>
        </p:nvSpPr>
        <p:spPr/>
        <p:txBody>
          <a:bodyPr>
            <a:normAutofit/>
          </a:bodyPr>
          <a:lstStyle/>
          <a:p>
            <a:r>
              <a:rPr lang="en-US" sz="2800" dirty="0"/>
              <a:t>Faith as Radical Allegiance to King Jesus</a:t>
            </a:r>
            <a:endParaRPr lang="en-US" sz="2800" dirty="0">
              <a:latin typeface="Merriweather" panose="02000000000000000000" pitchFamily="2" charset="77"/>
              <a:cs typeface="Merriweather" panose="02000000000000000000" pitchFamily="2" charset="77"/>
            </a:endParaRPr>
          </a:p>
        </p:txBody>
      </p:sp>
    </p:spTree>
    <p:extLst>
      <p:ext uri="{BB962C8B-B14F-4D97-AF65-F5344CB8AC3E}">
        <p14:creationId xmlns:p14="http://schemas.microsoft.com/office/powerpoint/2010/main" val="34667803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07C2D-C21F-1C43-A787-1AB85B56457A}"/>
              </a:ext>
            </a:extLst>
          </p:cNvPr>
          <p:cNvSpPr>
            <a:spLocks noGrp="1"/>
          </p:cNvSpPr>
          <p:nvPr>
            <p:ph type="title"/>
          </p:nvPr>
        </p:nvSpPr>
        <p:spPr/>
        <p:txBody>
          <a:bodyPr/>
          <a:lstStyle/>
          <a:p>
            <a:r>
              <a:rPr lang="en-US" dirty="0"/>
              <a:t>Saving Faith as “Allegiance”</a:t>
            </a:r>
          </a:p>
        </p:txBody>
      </p:sp>
      <p:sp>
        <p:nvSpPr>
          <p:cNvPr id="3" name="Content Placeholder 2">
            <a:extLst>
              <a:ext uri="{FF2B5EF4-FFF2-40B4-BE49-F238E27FC236}">
                <a16:creationId xmlns:a16="http://schemas.microsoft.com/office/drawing/2014/main" id="{9CB02C4D-BD04-0842-A929-D9788D72C5E4}"/>
              </a:ext>
            </a:extLst>
          </p:cNvPr>
          <p:cNvSpPr>
            <a:spLocks noGrp="1"/>
          </p:cNvSpPr>
          <p:nvPr>
            <p:ph idx="1"/>
          </p:nvPr>
        </p:nvSpPr>
        <p:spPr/>
        <p:txBody>
          <a:bodyPr/>
          <a:lstStyle/>
          <a:p>
            <a:r>
              <a:rPr lang="en-US" dirty="0"/>
              <a:t>“Allegiance” and “loyalty” are appropriate translations of the word for “faith” in first-century Greek</a:t>
            </a:r>
          </a:p>
        </p:txBody>
      </p:sp>
    </p:spTree>
    <p:extLst>
      <p:ext uri="{BB962C8B-B14F-4D97-AF65-F5344CB8AC3E}">
        <p14:creationId xmlns:p14="http://schemas.microsoft.com/office/powerpoint/2010/main" val="2315063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B02C4D-BD04-0842-A929-D9788D72C5E4}"/>
              </a:ext>
            </a:extLst>
          </p:cNvPr>
          <p:cNvSpPr>
            <a:spLocks noGrp="1"/>
          </p:cNvSpPr>
          <p:nvPr>
            <p:ph idx="1"/>
          </p:nvPr>
        </p:nvSpPr>
        <p:spPr/>
        <p:txBody>
          <a:bodyPr/>
          <a:lstStyle/>
          <a:p>
            <a:pPr marL="0" indent="0">
              <a:buNone/>
            </a:pPr>
            <a:r>
              <a:rPr lang="en-CA" dirty="0"/>
              <a:t>“King Demetrius to the nation of the Jews, greetings. Since you have kept your agreement with us and have continued your friendship with us, and have not sided with our enemies, we have heard of it and rejoiced. Now continue to keep </a:t>
            </a:r>
            <a:r>
              <a:rPr lang="en-CA" b="1" dirty="0">
                <a:latin typeface="Amsi Pro Normal" panose="020F0503040100060004" pitchFamily="34" charset="0"/>
              </a:rPr>
              <a:t>FAITH</a:t>
            </a:r>
            <a:r>
              <a:rPr lang="en-CA" dirty="0"/>
              <a:t> with us, and we will repay you with good for what you do for us.”</a:t>
            </a:r>
          </a:p>
          <a:p>
            <a:pPr marL="0" indent="0" algn="r">
              <a:buNone/>
            </a:pPr>
            <a:r>
              <a:rPr lang="en-CA" b="1" dirty="0">
                <a:latin typeface="Amsi Pro Normal" panose="020F0503040100060004" pitchFamily="34" charset="0"/>
              </a:rPr>
              <a:t>1 </a:t>
            </a:r>
            <a:r>
              <a:rPr lang="en-CA" b="1" dirty="0" err="1">
                <a:latin typeface="Amsi Pro Normal" panose="020F0503040100060004" pitchFamily="34" charset="0"/>
              </a:rPr>
              <a:t>Macc</a:t>
            </a:r>
            <a:r>
              <a:rPr lang="en-CA" b="1" dirty="0">
                <a:latin typeface="Amsi Pro Normal" panose="020F0503040100060004" pitchFamily="34" charset="0"/>
              </a:rPr>
              <a:t> 10:25-27</a:t>
            </a:r>
            <a:r>
              <a:rPr lang="en-CA" dirty="0"/>
              <a:t> </a:t>
            </a:r>
          </a:p>
          <a:p>
            <a:pPr marL="0" indent="0">
              <a:buNone/>
            </a:pPr>
            <a:endParaRPr lang="en-US" i="1" dirty="0"/>
          </a:p>
        </p:txBody>
      </p:sp>
    </p:spTree>
    <p:extLst>
      <p:ext uri="{BB962C8B-B14F-4D97-AF65-F5344CB8AC3E}">
        <p14:creationId xmlns:p14="http://schemas.microsoft.com/office/powerpoint/2010/main" val="905269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B02C4D-BD04-0842-A929-D9788D72C5E4}"/>
              </a:ext>
            </a:extLst>
          </p:cNvPr>
          <p:cNvSpPr>
            <a:spLocks noGrp="1"/>
          </p:cNvSpPr>
          <p:nvPr>
            <p:ph idx="1"/>
          </p:nvPr>
        </p:nvSpPr>
        <p:spPr/>
        <p:txBody>
          <a:bodyPr/>
          <a:lstStyle/>
          <a:p>
            <a:pPr marL="0" indent="0">
              <a:buNone/>
            </a:pPr>
            <a:r>
              <a:rPr lang="en-CA" dirty="0"/>
              <a:t>“Josephus was not trying to convince this rebel to turn away from private sins or to “believe” that God can forgive, rather Josephus wanted this man to join him in supporting the Jewish cause—that is, as I would put it, to show allegiance. So, what ‘repent and believe in me’ means for Josephus in this context is ‘turn away from your present course of action and become </a:t>
            </a:r>
            <a:r>
              <a:rPr lang="en-CA" b="1" dirty="0">
                <a:latin typeface="Amsi Pro Normal" panose="020F0503040100060004" pitchFamily="34" charset="0"/>
              </a:rPr>
              <a:t>LOYAL</a:t>
            </a:r>
            <a:r>
              <a:rPr lang="en-CA" i="1" dirty="0"/>
              <a:t> </a:t>
            </a:r>
            <a:r>
              <a:rPr lang="en-CA" dirty="0"/>
              <a:t>to me.’”</a:t>
            </a:r>
          </a:p>
          <a:p>
            <a:pPr marL="0" indent="0">
              <a:buNone/>
            </a:pPr>
            <a:endParaRPr lang="en-CA" dirty="0"/>
          </a:p>
          <a:p>
            <a:pPr marL="0" indent="0" algn="r">
              <a:buNone/>
            </a:pPr>
            <a:r>
              <a:rPr lang="en-CA" b="1" dirty="0">
                <a:latin typeface="Amsi Pro Normal" panose="020F0503040100060004" pitchFamily="34" charset="0"/>
              </a:rPr>
              <a:t>Matthew Bates</a:t>
            </a:r>
            <a:r>
              <a:rPr lang="en-CA" dirty="0"/>
              <a:t> </a:t>
            </a:r>
          </a:p>
          <a:p>
            <a:pPr marL="0" indent="0">
              <a:buNone/>
            </a:pPr>
            <a:endParaRPr lang="en-US" i="1" dirty="0"/>
          </a:p>
        </p:txBody>
      </p:sp>
    </p:spTree>
    <p:extLst>
      <p:ext uri="{BB962C8B-B14F-4D97-AF65-F5344CB8AC3E}">
        <p14:creationId xmlns:p14="http://schemas.microsoft.com/office/powerpoint/2010/main" val="14344546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07C2D-C21F-1C43-A787-1AB85B56457A}"/>
              </a:ext>
            </a:extLst>
          </p:cNvPr>
          <p:cNvSpPr>
            <a:spLocks noGrp="1"/>
          </p:cNvSpPr>
          <p:nvPr>
            <p:ph type="title"/>
          </p:nvPr>
        </p:nvSpPr>
        <p:spPr/>
        <p:txBody>
          <a:bodyPr/>
          <a:lstStyle/>
          <a:p>
            <a:r>
              <a:rPr lang="en-US" dirty="0"/>
              <a:t>Saving Faith as “Allegiance”</a:t>
            </a:r>
          </a:p>
        </p:txBody>
      </p:sp>
      <p:sp>
        <p:nvSpPr>
          <p:cNvPr id="3" name="Content Placeholder 2">
            <a:extLst>
              <a:ext uri="{FF2B5EF4-FFF2-40B4-BE49-F238E27FC236}">
                <a16:creationId xmlns:a16="http://schemas.microsoft.com/office/drawing/2014/main" id="{9CB02C4D-BD04-0842-A929-D9788D72C5E4}"/>
              </a:ext>
            </a:extLst>
          </p:cNvPr>
          <p:cNvSpPr>
            <a:spLocks noGrp="1"/>
          </p:cNvSpPr>
          <p:nvPr>
            <p:ph idx="1"/>
          </p:nvPr>
        </p:nvSpPr>
        <p:spPr/>
        <p:txBody>
          <a:bodyPr/>
          <a:lstStyle/>
          <a:p>
            <a:r>
              <a:rPr lang="en-US"/>
              <a:t>“</a:t>
            </a:r>
            <a:r>
              <a:rPr lang="en-US" dirty="0"/>
              <a:t>Allegiance” language is appropriate given the sheer amount of royal language in the New Testament.</a:t>
            </a:r>
          </a:p>
          <a:p>
            <a:endParaRPr lang="en-US" i="1" dirty="0"/>
          </a:p>
        </p:txBody>
      </p:sp>
    </p:spTree>
    <p:extLst>
      <p:ext uri="{BB962C8B-B14F-4D97-AF65-F5344CB8AC3E}">
        <p14:creationId xmlns:p14="http://schemas.microsoft.com/office/powerpoint/2010/main" val="525409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07C2D-C21F-1C43-A787-1AB85B56457A}"/>
              </a:ext>
            </a:extLst>
          </p:cNvPr>
          <p:cNvSpPr>
            <a:spLocks noGrp="1"/>
          </p:cNvSpPr>
          <p:nvPr>
            <p:ph type="title"/>
          </p:nvPr>
        </p:nvSpPr>
        <p:spPr/>
        <p:txBody>
          <a:bodyPr/>
          <a:lstStyle/>
          <a:p>
            <a:r>
              <a:rPr lang="en-US" dirty="0"/>
              <a:t>Three Elements of Saving Faith</a:t>
            </a:r>
          </a:p>
        </p:txBody>
      </p:sp>
      <p:sp>
        <p:nvSpPr>
          <p:cNvPr id="3" name="Content Placeholder 2">
            <a:extLst>
              <a:ext uri="{FF2B5EF4-FFF2-40B4-BE49-F238E27FC236}">
                <a16:creationId xmlns:a16="http://schemas.microsoft.com/office/drawing/2014/main" id="{9CB02C4D-BD04-0842-A929-D9788D72C5E4}"/>
              </a:ext>
            </a:extLst>
          </p:cNvPr>
          <p:cNvSpPr>
            <a:spLocks noGrp="1"/>
          </p:cNvSpPr>
          <p:nvPr>
            <p:ph idx="1"/>
          </p:nvPr>
        </p:nvSpPr>
        <p:spPr/>
        <p:txBody>
          <a:bodyPr/>
          <a:lstStyle/>
          <a:p>
            <a:r>
              <a:rPr lang="en-US" dirty="0"/>
              <a:t>Mental Assent</a:t>
            </a:r>
          </a:p>
          <a:p>
            <a:r>
              <a:rPr lang="en-US" dirty="0"/>
              <a:t>Sworn Fidelity</a:t>
            </a:r>
          </a:p>
          <a:p>
            <a:r>
              <a:rPr lang="en-US" dirty="0"/>
              <a:t>Embodied Loyalty</a:t>
            </a:r>
            <a:endParaRPr lang="en-US" i="1" dirty="0"/>
          </a:p>
        </p:txBody>
      </p:sp>
    </p:spTree>
    <p:extLst>
      <p:ext uri="{BB962C8B-B14F-4D97-AF65-F5344CB8AC3E}">
        <p14:creationId xmlns:p14="http://schemas.microsoft.com/office/powerpoint/2010/main" val="14471881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07C2D-C21F-1C43-A787-1AB85B56457A}"/>
              </a:ext>
            </a:extLst>
          </p:cNvPr>
          <p:cNvSpPr>
            <a:spLocks noGrp="1"/>
          </p:cNvSpPr>
          <p:nvPr>
            <p:ph type="title"/>
          </p:nvPr>
        </p:nvSpPr>
        <p:spPr/>
        <p:txBody>
          <a:bodyPr/>
          <a:lstStyle/>
          <a:p>
            <a:r>
              <a:rPr lang="en-US" dirty="0"/>
              <a:t>Turning the World Upside Down</a:t>
            </a:r>
          </a:p>
        </p:txBody>
      </p:sp>
      <p:sp>
        <p:nvSpPr>
          <p:cNvPr id="3" name="Content Placeholder 2">
            <a:extLst>
              <a:ext uri="{FF2B5EF4-FFF2-40B4-BE49-F238E27FC236}">
                <a16:creationId xmlns:a16="http://schemas.microsoft.com/office/drawing/2014/main" id="{9CB02C4D-BD04-0842-A929-D9788D72C5E4}"/>
              </a:ext>
            </a:extLst>
          </p:cNvPr>
          <p:cNvSpPr>
            <a:spLocks noGrp="1"/>
          </p:cNvSpPr>
          <p:nvPr>
            <p:ph idx="1"/>
          </p:nvPr>
        </p:nvSpPr>
        <p:spPr/>
        <p:txBody>
          <a:bodyPr/>
          <a:lstStyle/>
          <a:p>
            <a:pPr marL="0" indent="0">
              <a:buNone/>
            </a:pPr>
            <a:r>
              <a:rPr lang="en-CA" dirty="0"/>
              <a:t>“These [Christians] who have been </a:t>
            </a:r>
            <a:r>
              <a:rPr lang="en-CA" i="1" dirty="0"/>
              <a:t>turning the world upside down</a:t>
            </a:r>
            <a:r>
              <a:rPr lang="en-CA" dirty="0"/>
              <a:t> have come here also… They are all acting contrary to the decrees of the emperor, saying that </a:t>
            </a:r>
            <a:r>
              <a:rPr lang="en-CA" i="1" dirty="0"/>
              <a:t>there is another king named Jesus</a:t>
            </a:r>
            <a:r>
              <a:rPr lang="en-CA" dirty="0"/>
              <a:t>.”</a:t>
            </a:r>
          </a:p>
          <a:p>
            <a:pPr marL="0" indent="0" algn="r">
              <a:buNone/>
            </a:pPr>
            <a:r>
              <a:rPr lang="en-CA" b="1" dirty="0">
                <a:latin typeface="Amsi Pro Normal" panose="020F0503040100060004" pitchFamily="34" charset="0"/>
              </a:rPr>
              <a:t>Acts 17:6-7</a:t>
            </a:r>
            <a:r>
              <a:rPr lang="en-CA" dirty="0"/>
              <a:t> </a:t>
            </a:r>
          </a:p>
          <a:p>
            <a:pPr marL="0" indent="0">
              <a:buNone/>
            </a:pPr>
            <a:endParaRPr lang="en-US" i="1" dirty="0"/>
          </a:p>
        </p:txBody>
      </p:sp>
    </p:spTree>
    <p:extLst>
      <p:ext uri="{BB962C8B-B14F-4D97-AF65-F5344CB8AC3E}">
        <p14:creationId xmlns:p14="http://schemas.microsoft.com/office/powerpoint/2010/main" val="21192384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07C2D-C21F-1C43-A787-1AB85B56457A}"/>
              </a:ext>
            </a:extLst>
          </p:cNvPr>
          <p:cNvSpPr>
            <a:spLocks noGrp="1"/>
          </p:cNvSpPr>
          <p:nvPr>
            <p:ph type="title"/>
          </p:nvPr>
        </p:nvSpPr>
        <p:spPr/>
        <p:txBody>
          <a:bodyPr/>
          <a:lstStyle/>
          <a:p>
            <a:r>
              <a:rPr lang="en-US" dirty="0"/>
              <a:t>The Gospel According to Thessalonica</a:t>
            </a:r>
          </a:p>
        </p:txBody>
      </p:sp>
      <p:sp>
        <p:nvSpPr>
          <p:cNvPr id="3" name="Content Placeholder 2">
            <a:extLst>
              <a:ext uri="{FF2B5EF4-FFF2-40B4-BE49-F238E27FC236}">
                <a16:creationId xmlns:a16="http://schemas.microsoft.com/office/drawing/2014/main" id="{9CB02C4D-BD04-0842-A929-D9788D72C5E4}"/>
              </a:ext>
            </a:extLst>
          </p:cNvPr>
          <p:cNvSpPr>
            <a:spLocks noGrp="1"/>
          </p:cNvSpPr>
          <p:nvPr>
            <p:ph idx="1"/>
          </p:nvPr>
        </p:nvSpPr>
        <p:spPr/>
        <p:txBody>
          <a:bodyPr/>
          <a:lstStyle/>
          <a:p>
            <a:r>
              <a:rPr lang="en-CA" dirty="0"/>
              <a:t>There is another King named Jesus</a:t>
            </a:r>
          </a:p>
          <a:p>
            <a:r>
              <a:rPr lang="en-CA" dirty="0"/>
              <a:t>Allegiance to this King “turns the world upside down”</a:t>
            </a:r>
          </a:p>
          <a:p>
            <a:r>
              <a:rPr lang="en-CA" dirty="0"/>
              <a:t>Allegiance to Jesus means being disloyal to Caesar </a:t>
            </a:r>
          </a:p>
          <a:p>
            <a:pPr marL="0" indent="0">
              <a:buNone/>
            </a:pPr>
            <a:endParaRPr lang="en-US" i="1" dirty="0"/>
          </a:p>
        </p:txBody>
      </p:sp>
    </p:spTree>
    <p:extLst>
      <p:ext uri="{BB962C8B-B14F-4D97-AF65-F5344CB8AC3E}">
        <p14:creationId xmlns:p14="http://schemas.microsoft.com/office/powerpoint/2010/main" val="336946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4CA66-7631-7943-A69D-4C47DF31C445}"/>
              </a:ext>
            </a:extLst>
          </p:cNvPr>
          <p:cNvSpPr>
            <a:spLocks noGrp="1"/>
          </p:cNvSpPr>
          <p:nvPr>
            <p:ph type="ctrTitle"/>
          </p:nvPr>
        </p:nvSpPr>
        <p:spPr/>
        <p:txBody>
          <a:bodyPr/>
          <a:lstStyle/>
          <a:p>
            <a:r>
              <a:rPr lang="en-CA" dirty="0" err="1"/>
              <a:t>The·ol·o·gy</a:t>
            </a:r>
            <a:endParaRPr lang="en-US" dirty="0"/>
          </a:p>
        </p:txBody>
      </p:sp>
      <p:sp>
        <p:nvSpPr>
          <p:cNvPr id="3" name="Subtitle 2">
            <a:extLst>
              <a:ext uri="{FF2B5EF4-FFF2-40B4-BE49-F238E27FC236}">
                <a16:creationId xmlns:a16="http://schemas.microsoft.com/office/drawing/2014/main" id="{27BE2E3D-E7B2-3F40-9E82-DDB076820489}"/>
              </a:ext>
            </a:extLst>
          </p:cNvPr>
          <p:cNvSpPr>
            <a:spLocks noGrp="1"/>
          </p:cNvSpPr>
          <p:nvPr>
            <p:ph type="subTitle" idx="1"/>
          </p:nvPr>
        </p:nvSpPr>
        <p:spPr/>
        <p:txBody>
          <a:bodyPr/>
          <a:lstStyle/>
          <a:p>
            <a:r>
              <a:rPr lang="en-CA" dirty="0"/>
              <a:t>                </a:t>
            </a:r>
            <a:r>
              <a:rPr lang="en-CA" sz="2800" dirty="0"/>
              <a:t>/</a:t>
            </a:r>
            <a:r>
              <a:rPr lang="en-CA" sz="2800" dirty="0" err="1"/>
              <a:t>THēˈäləjē</a:t>
            </a:r>
            <a:r>
              <a:rPr lang="en-CA" sz="2800" dirty="0"/>
              <a:t>/</a:t>
            </a:r>
            <a:endParaRPr lang="en-US" dirty="0"/>
          </a:p>
        </p:txBody>
      </p:sp>
    </p:spTree>
    <p:extLst>
      <p:ext uri="{BB962C8B-B14F-4D97-AF65-F5344CB8AC3E}">
        <p14:creationId xmlns:p14="http://schemas.microsoft.com/office/powerpoint/2010/main" val="1379273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100EC7A-C832-BA46-ADD6-FA9A8757699E}"/>
              </a:ext>
            </a:extLst>
          </p:cNvPr>
          <p:cNvSpPr txBox="1"/>
          <p:nvPr/>
        </p:nvSpPr>
        <p:spPr>
          <a:xfrm>
            <a:off x="838200" y="6120029"/>
            <a:ext cx="7039992" cy="369332"/>
          </a:xfrm>
          <a:prstGeom prst="rect">
            <a:avLst/>
          </a:prstGeom>
          <a:noFill/>
        </p:spPr>
        <p:txBody>
          <a:bodyPr wrap="square" rtlCol="0">
            <a:spAutoFit/>
          </a:bodyPr>
          <a:lstStyle/>
          <a:p>
            <a:r>
              <a:rPr lang="en-US" i="1" baseline="30000" dirty="0"/>
              <a:t>1</a:t>
            </a:r>
            <a:r>
              <a:rPr lang="en-US" i="1" dirty="0"/>
              <a:t>The New Testament and the People of God</a:t>
            </a:r>
            <a:r>
              <a:rPr lang="en-US" dirty="0"/>
              <a:t>, p. 127.</a:t>
            </a:r>
          </a:p>
        </p:txBody>
      </p:sp>
      <p:sp>
        <p:nvSpPr>
          <p:cNvPr id="2" name="TextBox 1">
            <a:extLst>
              <a:ext uri="{FF2B5EF4-FFF2-40B4-BE49-F238E27FC236}">
                <a16:creationId xmlns:a16="http://schemas.microsoft.com/office/drawing/2014/main" id="{5E34B868-69F5-8144-A32F-B60F63F76CAE}"/>
              </a:ext>
            </a:extLst>
          </p:cNvPr>
          <p:cNvSpPr txBox="1"/>
          <p:nvPr/>
        </p:nvSpPr>
        <p:spPr>
          <a:xfrm>
            <a:off x="838200" y="1228397"/>
            <a:ext cx="10515600" cy="4401205"/>
          </a:xfrm>
          <a:prstGeom prst="rect">
            <a:avLst/>
          </a:prstGeom>
          <a:noFill/>
        </p:spPr>
        <p:txBody>
          <a:bodyPr wrap="square" rtlCol="0">
            <a:spAutoFit/>
          </a:bodyPr>
          <a:lstStyle/>
          <a:p>
            <a:r>
              <a:rPr lang="en-CA" sz="2800" dirty="0">
                <a:latin typeface="Merriweather" panose="02000000000000000000" pitchFamily="2" charset="77"/>
                <a:cs typeface="Merriweather" panose="02000000000000000000" pitchFamily="2" charset="77"/>
              </a:rPr>
              <a:t>“[Theology] tells stories about human beings and the world, stories which involve either a being not reducible to materialist analysis or at least a provocative space within the story-line where such a being might, by implication, be located. In the light of this story-telling activity, theology asks questions, as to whether there is a god, what relation this god has to the world in which we live, and what if anything this god is doing, or will do, about putting it to rights.”</a:t>
            </a:r>
            <a:r>
              <a:rPr lang="en-CA" sz="2800" baseline="30000" dirty="0">
                <a:latin typeface="Merriweather" panose="02000000000000000000" pitchFamily="2" charset="77"/>
                <a:cs typeface="Merriweather" panose="02000000000000000000" pitchFamily="2" charset="77"/>
              </a:rPr>
              <a:t>1</a:t>
            </a:r>
            <a:r>
              <a:rPr lang="en-CA" sz="2800" dirty="0">
                <a:latin typeface="Merriweather" panose="02000000000000000000" pitchFamily="2" charset="77"/>
                <a:cs typeface="Merriweather" panose="02000000000000000000" pitchFamily="2" charset="77"/>
              </a:rPr>
              <a:t> </a:t>
            </a:r>
          </a:p>
          <a:p>
            <a:pPr algn="r"/>
            <a:r>
              <a:rPr lang="en-CA" sz="2800" b="1" dirty="0">
                <a:latin typeface="Amsi Pro Normal" panose="020F0503040100060004" pitchFamily="34" charset="0"/>
                <a:cs typeface="Merriweather" panose="02000000000000000000" pitchFamily="2" charset="77"/>
              </a:rPr>
              <a:t>N. T. Wright</a:t>
            </a:r>
          </a:p>
        </p:txBody>
      </p:sp>
    </p:spTree>
    <p:extLst>
      <p:ext uri="{BB962C8B-B14F-4D97-AF65-F5344CB8AC3E}">
        <p14:creationId xmlns:p14="http://schemas.microsoft.com/office/powerpoint/2010/main" val="370478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6A5D1-D7DE-2E4D-AB42-71CCDB26568E}"/>
              </a:ext>
            </a:extLst>
          </p:cNvPr>
          <p:cNvSpPr>
            <a:spLocks noGrp="1"/>
          </p:cNvSpPr>
          <p:nvPr>
            <p:ph type="title"/>
          </p:nvPr>
        </p:nvSpPr>
        <p:spPr/>
        <p:txBody>
          <a:bodyPr/>
          <a:lstStyle/>
          <a:p>
            <a:r>
              <a:rPr lang="en-US" dirty="0"/>
              <a:t>The Task of Theology</a:t>
            </a:r>
          </a:p>
        </p:txBody>
      </p:sp>
      <p:sp>
        <p:nvSpPr>
          <p:cNvPr id="3" name="Content Placeholder 2">
            <a:extLst>
              <a:ext uri="{FF2B5EF4-FFF2-40B4-BE49-F238E27FC236}">
                <a16:creationId xmlns:a16="http://schemas.microsoft.com/office/drawing/2014/main" id="{8DDECBCB-CB9E-9B43-8825-B498EFFE69CA}"/>
              </a:ext>
            </a:extLst>
          </p:cNvPr>
          <p:cNvSpPr>
            <a:spLocks noGrp="1"/>
          </p:cNvSpPr>
          <p:nvPr>
            <p:ph idx="1"/>
          </p:nvPr>
        </p:nvSpPr>
        <p:spPr>
          <a:xfrm>
            <a:off x="838200" y="1850009"/>
            <a:ext cx="10515600" cy="4351338"/>
          </a:xfrm>
        </p:spPr>
        <p:txBody>
          <a:bodyPr>
            <a:normAutofit/>
          </a:bodyPr>
          <a:lstStyle/>
          <a:p>
            <a:r>
              <a:rPr lang="en-US" dirty="0"/>
              <a:t>To clarify the Christian story</a:t>
            </a:r>
          </a:p>
          <a:p>
            <a:r>
              <a:rPr lang="en-US" dirty="0"/>
              <a:t>To catalyze Christians to live in this story</a:t>
            </a:r>
          </a:p>
          <a:p>
            <a:r>
              <a:rPr lang="en-US" dirty="0"/>
              <a:t>To confront rival stories</a:t>
            </a:r>
          </a:p>
        </p:txBody>
      </p:sp>
    </p:spTree>
    <p:extLst>
      <p:ext uri="{BB962C8B-B14F-4D97-AF65-F5344CB8AC3E}">
        <p14:creationId xmlns:p14="http://schemas.microsoft.com/office/powerpoint/2010/main" val="953863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100EC7A-C832-BA46-ADD6-FA9A8757699E}"/>
              </a:ext>
            </a:extLst>
          </p:cNvPr>
          <p:cNvSpPr txBox="1"/>
          <p:nvPr/>
        </p:nvSpPr>
        <p:spPr>
          <a:xfrm>
            <a:off x="838200" y="6120029"/>
            <a:ext cx="7039992" cy="369332"/>
          </a:xfrm>
          <a:prstGeom prst="rect">
            <a:avLst/>
          </a:prstGeom>
          <a:noFill/>
        </p:spPr>
        <p:txBody>
          <a:bodyPr wrap="square" rtlCol="0">
            <a:spAutoFit/>
          </a:bodyPr>
          <a:lstStyle/>
          <a:p>
            <a:r>
              <a:rPr lang="en-US" i="1" baseline="30000" dirty="0"/>
              <a:t>2</a:t>
            </a:r>
            <a:r>
              <a:rPr lang="en-US" i="1" dirty="0"/>
              <a:t>Roman Faith and Christian Faith, p. 1.</a:t>
            </a:r>
            <a:endParaRPr lang="en-US" dirty="0"/>
          </a:p>
        </p:txBody>
      </p:sp>
      <p:sp>
        <p:nvSpPr>
          <p:cNvPr id="2" name="TextBox 1">
            <a:extLst>
              <a:ext uri="{FF2B5EF4-FFF2-40B4-BE49-F238E27FC236}">
                <a16:creationId xmlns:a16="http://schemas.microsoft.com/office/drawing/2014/main" id="{5E34B868-69F5-8144-A32F-B60F63F76CAE}"/>
              </a:ext>
            </a:extLst>
          </p:cNvPr>
          <p:cNvSpPr txBox="1"/>
          <p:nvPr/>
        </p:nvSpPr>
        <p:spPr>
          <a:xfrm>
            <a:off x="838200" y="1228397"/>
            <a:ext cx="10515600" cy="2246769"/>
          </a:xfrm>
          <a:prstGeom prst="rect">
            <a:avLst/>
          </a:prstGeom>
          <a:noFill/>
        </p:spPr>
        <p:txBody>
          <a:bodyPr wrap="square" rtlCol="0">
            <a:spAutoFit/>
          </a:bodyPr>
          <a:lstStyle/>
          <a:p>
            <a:r>
              <a:rPr lang="en-CA" sz="2800" dirty="0">
                <a:latin typeface="Merriweather" panose="02000000000000000000" pitchFamily="2" charset="77"/>
                <a:cs typeface="Merriweather" panose="02000000000000000000" pitchFamily="2" charset="77"/>
              </a:rPr>
              <a:t>“The language of faith is central to Christianity as to no other religious tradition: without it, it is impossible to do justice to Christian understandings of the relationship between God and humanity.”</a:t>
            </a:r>
            <a:r>
              <a:rPr lang="en-CA" sz="2800" baseline="30000" dirty="0">
                <a:latin typeface="Merriweather" panose="02000000000000000000" pitchFamily="2" charset="77"/>
                <a:cs typeface="Merriweather" panose="02000000000000000000" pitchFamily="2" charset="77"/>
              </a:rPr>
              <a:t>2</a:t>
            </a:r>
            <a:r>
              <a:rPr lang="en-CA" sz="2800" dirty="0">
                <a:latin typeface="Merriweather" panose="02000000000000000000" pitchFamily="2" charset="77"/>
                <a:cs typeface="Merriweather" panose="02000000000000000000" pitchFamily="2" charset="77"/>
              </a:rPr>
              <a:t> </a:t>
            </a:r>
          </a:p>
          <a:p>
            <a:pPr algn="r"/>
            <a:r>
              <a:rPr lang="en-CA" sz="2800" b="1" dirty="0">
                <a:latin typeface="Amsi Pro Normal" panose="020F0503040100060004" pitchFamily="34" charset="0"/>
                <a:cs typeface="Merriweather" panose="02000000000000000000" pitchFamily="2" charset="77"/>
              </a:rPr>
              <a:t>Theresa Morgan</a:t>
            </a:r>
          </a:p>
        </p:txBody>
      </p:sp>
    </p:spTree>
    <p:extLst>
      <p:ext uri="{BB962C8B-B14F-4D97-AF65-F5344CB8AC3E}">
        <p14:creationId xmlns:p14="http://schemas.microsoft.com/office/powerpoint/2010/main" val="3031984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6A5D1-D7DE-2E4D-AB42-71CCDB26568E}"/>
              </a:ext>
            </a:extLst>
          </p:cNvPr>
          <p:cNvSpPr>
            <a:spLocks noGrp="1"/>
          </p:cNvSpPr>
          <p:nvPr>
            <p:ph type="title"/>
          </p:nvPr>
        </p:nvSpPr>
        <p:spPr/>
        <p:txBody>
          <a:bodyPr/>
          <a:lstStyle/>
          <a:p>
            <a:r>
              <a:rPr lang="en-US" dirty="0"/>
              <a:t>Four Senses of Faith</a:t>
            </a:r>
          </a:p>
        </p:txBody>
      </p:sp>
      <p:sp>
        <p:nvSpPr>
          <p:cNvPr id="3" name="Content Placeholder 2">
            <a:extLst>
              <a:ext uri="{FF2B5EF4-FFF2-40B4-BE49-F238E27FC236}">
                <a16:creationId xmlns:a16="http://schemas.microsoft.com/office/drawing/2014/main" id="{8DDECBCB-CB9E-9B43-8825-B498EFFE69CA}"/>
              </a:ext>
            </a:extLst>
          </p:cNvPr>
          <p:cNvSpPr>
            <a:spLocks noGrp="1"/>
          </p:cNvSpPr>
          <p:nvPr>
            <p:ph idx="1"/>
          </p:nvPr>
        </p:nvSpPr>
        <p:spPr>
          <a:xfrm>
            <a:off x="838200" y="1850009"/>
            <a:ext cx="10515600" cy="4351338"/>
          </a:xfrm>
        </p:spPr>
        <p:txBody>
          <a:bodyPr>
            <a:normAutofit/>
          </a:bodyPr>
          <a:lstStyle/>
          <a:p>
            <a:r>
              <a:rPr lang="en-US" dirty="0"/>
              <a:t>A </a:t>
            </a:r>
            <a:r>
              <a:rPr lang="en-US" i="1" dirty="0"/>
              <a:t>posture of trust </a:t>
            </a:r>
            <a:r>
              <a:rPr lang="en-US" dirty="0"/>
              <a:t>(e.g., “I have faith in you”)</a:t>
            </a:r>
          </a:p>
          <a:p>
            <a:r>
              <a:rPr lang="en-US" dirty="0"/>
              <a:t>An </a:t>
            </a:r>
            <a:r>
              <a:rPr lang="en-US" i="1" dirty="0"/>
              <a:t>acceptance of certain facts </a:t>
            </a:r>
            <a:r>
              <a:rPr lang="en-US" dirty="0"/>
              <a:t>(e.g., “I believe that Jesus was the son of God”)</a:t>
            </a:r>
          </a:p>
          <a:p>
            <a:r>
              <a:rPr lang="en-US" dirty="0"/>
              <a:t>A </a:t>
            </a:r>
            <a:r>
              <a:rPr lang="en-US" i="1" dirty="0"/>
              <a:t>characteristic of loyalty </a:t>
            </a:r>
            <a:r>
              <a:rPr lang="en-US" dirty="0"/>
              <a:t>(e.g., “She is such a faithful friend”)</a:t>
            </a:r>
          </a:p>
          <a:p>
            <a:r>
              <a:rPr lang="en-US" dirty="0"/>
              <a:t>An </a:t>
            </a:r>
            <a:r>
              <a:rPr lang="en-US" i="1" dirty="0"/>
              <a:t>organized religion</a:t>
            </a:r>
            <a:r>
              <a:rPr lang="en-US" dirty="0"/>
              <a:t> (e.g., “I am a member of the Christian Faith”)</a:t>
            </a:r>
          </a:p>
        </p:txBody>
      </p:sp>
    </p:spTree>
    <p:extLst>
      <p:ext uri="{BB962C8B-B14F-4D97-AF65-F5344CB8AC3E}">
        <p14:creationId xmlns:p14="http://schemas.microsoft.com/office/powerpoint/2010/main" val="3169630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07C2D-C21F-1C43-A787-1AB85B56457A}"/>
              </a:ext>
            </a:extLst>
          </p:cNvPr>
          <p:cNvSpPr>
            <a:spLocks noGrp="1"/>
          </p:cNvSpPr>
          <p:nvPr>
            <p:ph type="title"/>
          </p:nvPr>
        </p:nvSpPr>
        <p:spPr/>
        <p:txBody>
          <a:bodyPr/>
          <a:lstStyle/>
          <a:p>
            <a:r>
              <a:rPr lang="en-US" dirty="0"/>
              <a:t>Characteristics of Saving Faith</a:t>
            </a:r>
          </a:p>
        </p:txBody>
      </p:sp>
      <p:sp>
        <p:nvSpPr>
          <p:cNvPr id="3" name="Content Placeholder 2">
            <a:extLst>
              <a:ext uri="{FF2B5EF4-FFF2-40B4-BE49-F238E27FC236}">
                <a16:creationId xmlns:a16="http://schemas.microsoft.com/office/drawing/2014/main" id="{9CB02C4D-BD04-0842-A929-D9788D72C5E4}"/>
              </a:ext>
            </a:extLst>
          </p:cNvPr>
          <p:cNvSpPr>
            <a:spLocks noGrp="1"/>
          </p:cNvSpPr>
          <p:nvPr>
            <p:ph idx="1"/>
          </p:nvPr>
        </p:nvSpPr>
        <p:spPr/>
        <p:txBody>
          <a:bodyPr/>
          <a:lstStyle/>
          <a:p>
            <a:r>
              <a:rPr lang="en-US" dirty="0"/>
              <a:t>It is </a:t>
            </a:r>
            <a:r>
              <a:rPr lang="en-US" i="1" dirty="0"/>
              <a:t>active</a:t>
            </a:r>
            <a:r>
              <a:rPr lang="en-US" dirty="0"/>
              <a:t> rather than </a:t>
            </a:r>
            <a:r>
              <a:rPr lang="en-US" i="1" dirty="0"/>
              <a:t>passive</a:t>
            </a:r>
            <a:endParaRPr lang="en-US" dirty="0"/>
          </a:p>
          <a:p>
            <a:r>
              <a:rPr lang="en-US" dirty="0"/>
              <a:t>It is </a:t>
            </a:r>
            <a:r>
              <a:rPr lang="en-US" i="1" dirty="0"/>
              <a:t>public </a:t>
            </a:r>
            <a:r>
              <a:rPr lang="en-US" dirty="0"/>
              <a:t>rather than </a:t>
            </a:r>
            <a:r>
              <a:rPr lang="en-US" i="1" dirty="0"/>
              <a:t>private</a:t>
            </a:r>
            <a:endParaRPr lang="en-US" dirty="0"/>
          </a:p>
        </p:txBody>
      </p:sp>
    </p:spTree>
    <p:extLst>
      <p:ext uri="{BB962C8B-B14F-4D97-AF65-F5344CB8AC3E}">
        <p14:creationId xmlns:p14="http://schemas.microsoft.com/office/powerpoint/2010/main" val="4257257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100EC7A-C832-BA46-ADD6-FA9A8757699E}"/>
              </a:ext>
            </a:extLst>
          </p:cNvPr>
          <p:cNvSpPr txBox="1"/>
          <p:nvPr/>
        </p:nvSpPr>
        <p:spPr>
          <a:xfrm>
            <a:off x="838200" y="6120029"/>
            <a:ext cx="7039992" cy="369332"/>
          </a:xfrm>
          <a:prstGeom prst="rect">
            <a:avLst/>
          </a:prstGeom>
          <a:noFill/>
        </p:spPr>
        <p:txBody>
          <a:bodyPr wrap="square" rtlCol="0">
            <a:spAutoFit/>
          </a:bodyPr>
          <a:lstStyle/>
          <a:p>
            <a:r>
              <a:rPr lang="en-US" i="1" baseline="30000" dirty="0"/>
              <a:t>3</a:t>
            </a:r>
            <a:r>
              <a:rPr lang="en-US" i="1" dirty="0"/>
              <a:t>Salvation by Allegiance Alone, p. 12.</a:t>
            </a:r>
            <a:endParaRPr lang="en-US" dirty="0"/>
          </a:p>
        </p:txBody>
      </p:sp>
      <p:sp>
        <p:nvSpPr>
          <p:cNvPr id="2" name="TextBox 1">
            <a:extLst>
              <a:ext uri="{FF2B5EF4-FFF2-40B4-BE49-F238E27FC236}">
                <a16:creationId xmlns:a16="http://schemas.microsoft.com/office/drawing/2014/main" id="{5E34B868-69F5-8144-A32F-B60F63F76CAE}"/>
              </a:ext>
            </a:extLst>
          </p:cNvPr>
          <p:cNvSpPr txBox="1"/>
          <p:nvPr/>
        </p:nvSpPr>
        <p:spPr>
          <a:xfrm>
            <a:off x="838200" y="1228397"/>
            <a:ext cx="10515600" cy="4401205"/>
          </a:xfrm>
          <a:prstGeom prst="rect">
            <a:avLst/>
          </a:prstGeom>
          <a:noFill/>
        </p:spPr>
        <p:txBody>
          <a:bodyPr wrap="square" rtlCol="0">
            <a:spAutoFit/>
          </a:bodyPr>
          <a:lstStyle/>
          <a:p>
            <a:r>
              <a:rPr lang="en-CA" sz="2800" dirty="0">
                <a:latin typeface="Merriweather" panose="02000000000000000000" pitchFamily="2" charset="77"/>
                <a:cs typeface="Merriweather" panose="02000000000000000000" pitchFamily="2" charset="77"/>
              </a:rPr>
              <a:t>“In Luke’s Gospel, Jesus says to Zacchaeus, ‘Today salvation has come to this house…’ not because Zacchaeus is described as putting his ‘faith’ solely in Jesus, but rather because Zacchaeus declares, ‘Look, half of my belongings I give to the poor, Lord, and if I have extorted anything from anyone, I am paying it back fourfold’ (Luke 19:8-9). It is Zacchaeus’s concrete gift to the poor and action to make reparation that prompts Jesus’ ‘salvation’ declaration.”</a:t>
            </a:r>
            <a:r>
              <a:rPr lang="en-CA" sz="2800" baseline="30000" dirty="0">
                <a:latin typeface="Merriweather" panose="02000000000000000000" pitchFamily="2" charset="77"/>
                <a:cs typeface="Merriweather" panose="02000000000000000000" pitchFamily="2" charset="77"/>
              </a:rPr>
              <a:t>3</a:t>
            </a:r>
            <a:r>
              <a:rPr lang="en-CA" sz="2800" dirty="0">
                <a:latin typeface="Merriweather" panose="02000000000000000000" pitchFamily="2" charset="77"/>
                <a:cs typeface="Merriweather" panose="02000000000000000000" pitchFamily="2" charset="77"/>
              </a:rPr>
              <a:t> </a:t>
            </a:r>
          </a:p>
          <a:p>
            <a:pPr algn="r"/>
            <a:r>
              <a:rPr lang="en-CA" sz="2800" b="1" dirty="0">
                <a:latin typeface="Amsi Pro Normal" panose="020F0503040100060004" pitchFamily="34" charset="0"/>
                <a:cs typeface="Merriweather" panose="02000000000000000000" pitchFamily="2" charset="77"/>
              </a:rPr>
              <a:t>Matthew Bates</a:t>
            </a:r>
          </a:p>
        </p:txBody>
      </p:sp>
    </p:spTree>
    <p:extLst>
      <p:ext uri="{BB962C8B-B14F-4D97-AF65-F5344CB8AC3E}">
        <p14:creationId xmlns:p14="http://schemas.microsoft.com/office/powerpoint/2010/main" val="1487446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E34B868-69F5-8144-A32F-B60F63F76CAE}"/>
              </a:ext>
            </a:extLst>
          </p:cNvPr>
          <p:cNvSpPr txBox="1"/>
          <p:nvPr/>
        </p:nvSpPr>
        <p:spPr>
          <a:xfrm>
            <a:off x="838200" y="1228397"/>
            <a:ext cx="10515600" cy="5262979"/>
          </a:xfrm>
          <a:prstGeom prst="rect">
            <a:avLst/>
          </a:prstGeom>
          <a:noFill/>
        </p:spPr>
        <p:txBody>
          <a:bodyPr wrap="square" rtlCol="0">
            <a:spAutoFit/>
          </a:bodyPr>
          <a:lstStyle/>
          <a:p>
            <a:r>
              <a:rPr lang="en-CA" sz="2800" dirty="0">
                <a:latin typeface="Merriweather" panose="02000000000000000000" pitchFamily="2" charset="77"/>
                <a:cs typeface="Merriweather" panose="02000000000000000000" pitchFamily="2" charset="77"/>
              </a:rPr>
              <a:t>“What good is it, my brothers and sisters, if you say you have faith but do not have works? Can faith save you? If a brother or sister is naked and lacks daily food, and one of you says to them, ‘Go in peace; keep warm and eat your fill,’ and yet you do not supply their bodily needs, what is the good of that? So faith by itself, if it has no works, is dead. But someone will say, ‘You have faith and I have works.’ Show me your faith apart from your works, and I by my works will show you my faith. You believe that God is one; you do well. Even the demons believe—and shudder.” </a:t>
            </a:r>
          </a:p>
          <a:p>
            <a:pPr algn="r"/>
            <a:r>
              <a:rPr lang="en-CA" sz="2800" b="1" dirty="0">
                <a:latin typeface="Amsi Pro Normal" panose="020F0503040100060004" pitchFamily="34" charset="0"/>
                <a:cs typeface="Merriweather" panose="02000000000000000000" pitchFamily="2" charset="77"/>
              </a:rPr>
              <a:t>James 2:14-19</a:t>
            </a:r>
          </a:p>
        </p:txBody>
      </p:sp>
    </p:spTree>
    <p:extLst>
      <p:ext uri="{BB962C8B-B14F-4D97-AF65-F5344CB8AC3E}">
        <p14:creationId xmlns:p14="http://schemas.microsoft.com/office/powerpoint/2010/main" val="41078953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1836</TotalTime>
  <Words>824</Words>
  <Application>Microsoft Macintosh PowerPoint</Application>
  <PresentationFormat>Widescreen</PresentationFormat>
  <Paragraphs>47</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Amsi Pro Normal</vt:lpstr>
      <vt:lpstr>Arial</vt:lpstr>
      <vt:lpstr>Calibri</vt:lpstr>
      <vt:lpstr>Merriweather</vt:lpstr>
      <vt:lpstr>Office Theme</vt:lpstr>
      <vt:lpstr>World Upside Down</vt:lpstr>
      <vt:lpstr>The·ol·o·gy</vt:lpstr>
      <vt:lpstr>PowerPoint Presentation</vt:lpstr>
      <vt:lpstr>The Task of Theology</vt:lpstr>
      <vt:lpstr>PowerPoint Presentation</vt:lpstr>
      <vt:lpstr>Four Senses of Faith</vt:lpstr>
      <vt:lpstr>Characteristics of Saving Faith</vt:lpstr>
      <vt:lpstr>PowerPoint Presentation</vt:lpstr>
      <vt:lpstr>PowerPoint Presentation</vt:lpstr>
      <vt:lpstr>Saving Faith as “Allegiance”</vt:lpstr>
      <vt:lpstr>PowerPoint Presentation</vt:lpstr>
      <vt:lpstr>PowerPoint Presentation</vt:lpstr>
      <vt:lpstr>Saving Faith as “Allegiance”</vt:lpstr>
      <vt:lpstr>Three Elements of Saving Faith</vt:lpstr>
      <vt:lpstr>Turning the World Upside Down</vt:lpstr>
      <vt:lpstr>The Gospel According to Thessalonica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Joshua Walker</dc:creator>
  <cp:lastModifiedBy>Joshua Walker</cp:lastModifiedBy>
  <cp:revision>37</cp:revision>
  <dcterms:created xsi:type="dcterms:W3CDTF">2019-08-20T22:33:29Z</dcterms:created>
  <dcterms:modified xsi:type="dcterms:W3CDTF">2019-08-25T16:37:57Z</dcterms:modified>
</cp:coreProperties>
</file>