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57" r:id="rId3"/>
    <p:sldId id="258" r:id="rId4"/>
    <p:sldId id="271" r:id="rId5"/>
    <p:sldId id="269" r:id="rId6"/>
    <p:sldId id="270" r:id="rId7"/>
    <p:sldId id="272" r:id="rId8"/>
    <p:sldId id="261" r:id="rId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FF"/>
    <a:srgbClr val="FFFF00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94DF-BC25-2542-907F-91325134CB03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660B1-772E-BC49-94FC-1A7FFD2D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9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95455"/>
            <a:ext cx="5971309" cy="1487198"/>
          </a:xfrm>
        </p:spPr>
        <p:txBody>
          <a:bodyPr anchor="t">
            <a:norm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2145" y="5195455"/>
            <a:ext cx="2937164" cy="1122219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2800">
                <a:latin typeface="AmsiProNarw-SemiBold" panose="020B0A060202010101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christmas tree&#10;&#10;Description automatically generated">
            <a:extLst>
              <a:ext uri="{FF2B5EF4-FFF2-40B4-BE49-F238E27FC236}">
                <a16:creationId xmlns:a16="http://schemas.microsoft.com/office/drawing/2014/main" id="{60036748-45B0-4F41-90D3-7ED2D2D66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 b="49998"/>
          <a:stretch/>
        </p:blipFill>
        <p:spPr>
          <a:xfrm>
            <a:off x="0" y="-1"/>
            <a:ext cx="9144000" cy="51954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49334C-76BB-C941-846A-028589A4BB86}"/>
              </a:ext>
            </a:extLst>
          </p:cNvPr>
          <p:cNvSpPr/>
          <p:nvPr userDrawn="1"/>
        </p:nvSpPr>
        <p:spPr>
          <a:xfrm>
            <a:off x="4680193" y="2826165"/>
            <a:ext cx="43391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i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siPro-Bold ☞" panose="020B0A06020201010104" pitchFamily="34" charset="77"/>
              </a:rPr>
              <a:t>God Came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A687E-88E5-0D4B-A363-2E2122972E6A}"/>
              </a:ext>
            </a:extLst>
          </p:cNvPr>
          <p:cNvSpPr txBox="1"/>
          <p:nvPr userDrawn="1"/>
        </p:nvSpPr>
        <p:spPr>
          <a:xfrm>
            <a:off x="736271" y="285007"/>
            <a:ext cx="2780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Merriweather" pitchFamily="2" charset="77"/>
              </a:rPr>
              <a:t>Advent 2019</a:t>
            </a:r>
          </a:p>
        </p:txBody>
      </p:sp>
    </p:spTree>
    <p:extLst>
      <p:ext uri="{BB962C8B-B14F-4D97-AF65-F5344CB8AC3E}">
        <p14:creationId xmlns:p14="http://schemas.microsoft.com/office/powerpoint/2010/main" val="37113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6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6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1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6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6524"/>
            <a:ext cx="9144001" cy="102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300163"/>
            <a:ext cx="8515351" cy="494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170CC-F7EC-44D5-B8FF-704FB6C78B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6" y="6413824"/>
            <a:ext cx="1387991" cy="3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rgbClr val="E7FFFF"/>
          </a:solidFill>
          <a:latin typeface="Merriweather Bold" panose="02060503050406030704" pitchFamily="18" charset="0"/>
          <a:ea typeface="Merriweather Bold" panose="02060503050406030704" pitchFamily="18" charset="0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3600"/>
        </a:spcBef>
        <a:buClr>
          <a:srgbClr val="66FFFF"/>
        </a:buClr>
        <a:buFont typeface="Wingdings" panose="05000000000000000000" pitchFamily="2" charset="2"/>
        <a:buChar char=""/>
        <a:defRPr sz="32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1pPr>
      <a:lvl2pPr marL="914400" indent="-346075" algn="l" defTabSz="914400" rtl="0" eaLnBrk="1" latinLnBrk="0" hangingPunct="1">
        <a:lnSpc>
          <a:spcPct val="100000"/>
        </a:lnSpc>
        <a:spcBef>
          <a:spcPts val="1800"/>
        </a:spcBef>
        <a:buClr>
          <a:srgbClr val="66FFFF"/>
        </a:buClr>
        <a:buFont typeface="Wingdings 2" panose="05020102010507070707" pitchFamily="18" charset="2"/>
        <a:buChar char=""/>
        <a:defRPr sz="28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2pPr>
      <a:lvl3pPr marL="1371600" indent="-290513" algn="l" defTabSz="914400" rtl="0" eaLnBrk="1" latinLnBrk="0" hangingPunct="1">
        <a:lnSpc>
          <a:spcPct val="100000"/>
        </a:lnSpc>
        <a:spcBef>
          <a:spcPts val="900"/>
        </a:spcBef>
        <a:buClr>
          <a:srgbClr val="C9FFFF"/>
        </a:buClr>
        <a:buSzPct val="80000"/>
        <a:buFont typeface="Wingdings 2" panose="05020102010507070707" pitchFamily="18" charset="2"/>
        <a:buChar char=""/>
        <a:defRPr sz="24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3pPr>
      <a:lvl4pPr marL="1773238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4pPr>
      <a:lvl5pPr marL="211931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A835-99B6-4F34-B720-6809BF323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Are you the One?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937FF-9F1E-440B-82BE-7A1A953A4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6836" y="4174957"/>
            <a:ext cx="2937164" cy="2238969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Isaiah 35 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(p. 662)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Matthew 11:2-19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(p. 899)</a:t>
            </a:r>
          </a:p>
        </p:txBody>
      </p:sp>
    </p:spTree>
    <p:extLst>
      <p:ext uri="{BB962C8B-B14F-4D97-AF65-F5344CB8AC3E}">
        <p14:creationId xmlns:p14="http://schemas.microsoft.com/office/powerpoint/2010/main" val="165300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7476-6D04-4007-9310-103E117E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F5B9-E44A-4133-9B89-E9E75FD6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2"/>
            <a:ext cx="8515351" cy="5100637"/>
          </a:xfrm>
        </p:spPr>
        <p:txBody>
          <a:bodyPr>
            <a:normAutofit/>
          </a:bodyPr>
          <a:lstStyle/>
          <a:p>
            <a:r>
              <a:rPr lang="en-US" dirty="0"/>
              <a:t>A lot happening in the news</a:t>
            </a:r>
          </a:p>
          <a:p>
            <a:pPr lvl="1"/>
            <a:r>
              <a:rPr lang="en-US" dirty="0"/>
              <a:t>World conference on climate change</a:t>
            </a:r>
          </a:p>
          <a:p>
            <a:pPr lvl="1"/>
            <a:r>
              <a:rPr lang="en-US" dirty="0"/>
              <a:t>Conservatives won UK election – Brexit a go</a:t>
            </a:r>
          </a:p>
          <a:p>
            <a:pPr lvl="1"/>
            <a:r>
              <a:rPr lang="en-US" dirty="0"/>
              <a:t>Impact millions of people – only felt slowly</a:t>
            </a:r>
          </a:p>
          <a:p>
            <a:r>
              <a:rPr lang="en-US" dirty="0"/>
              <a:t>Big events, far away materially change our lives</a:t>
            </a:r>
          </a:p>
          <a:p>
            <a:r>
              <a:rPr lang="en-US" dirty="0"/>
              <a:t>Advent – remember, celebrate, anticipate big 								       events</a:t>
            </a:r>
          </a:p>
        </p:txBody>
      </p:sp>
    </p:spTree>
    <p:extLst>
      <p:ext uri="{BB962C8B-B14F-4D97-AF65-F5344CB8AC3E}">
        <p14:creationId xmlns:p14="http://schemas.microsoft.com/office/powerpoint/2010/main" val="381231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Are you the 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the Baptist is in prison   (see Matt 14)</a:t>
            </a:r>
          </a:p>
          <a:p>
            <a:pPr lvl="1"/>
            <a:r>
              <a:rPr lang="en-US" dirty="0"/>
              <a:t>He baptized Jesus – saw dove, heard voice  (3:13f)</a:t>
            </a:r>
          </a:p>
          <a:p>
            <a:pPr lvl="1"/>
            <a:r>
              <a:rPr lang="en-US" dirty="0"/>
              <a:t>Proclaimed “Lamb of God”    (John 1:29-31)</a:t>
            </a:r>
          </a:p>
          <a:p>
            <a:pPr lvl="1"/>
            <a:r>
              <a:rPr lang="en-US" dirty="0"/>
              <a:t>Why such a crisis of faith?</a:t>
            </a:r>
          </a:p>
          <a:p>
            <a:r>
              <a:rPr lang="en-US" dirty="0"/>
              <a:t>Jesus – report what is happening   (from Isa 35)</a:t>
            </a:r>
          </a:p>
          <a:p>
            <a:pPr lvl="1"/>
            <a:r>
              <a:rPr lang="en-US" dirty="0"/>
              <a:t>The coming of God’s kingdom &amp; rule</a:t>
            </a:r>
          </a:p>
        </p:txBody>
      </p:sp>
    </p:spTree>
    <p:extLst>
      <p:ext uri="{BB962C8B-B14F-4D97-AF65-F5344CB8AC3E}">
        <p14:creationId xmlns:p14="http://schemas.microsoft.com/office/powerpoint/2010/main" val="7376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Are you the One? 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Also “poor have good news preached to them”</a:t>
            </a:r>
          </a:p>
          <a:p>
            <a:pPr lvl="1"/>
            <a:r>
              <a:rPr lang="en-US" dirty="0"/>
              <a:t>From Isaiah 61:1 (read in Nazareth – 4:23, Lk 4:16f)</a:t>
            </a:r>
          </a:p>
          <a:p>
            <a:pPr lvl="1"/>
            <a:r>
              <a:rPr lang="en-US" dirty="0"/>
              <a:t>For John what would resonate?</a:t>
            </a:r>
          </a:p>
          <a:p>
            <a:pPr lvl="1"/>
            <a:r>
              <a:rPr lang="en-US" dirty="0"/>
              <a:t>“liberty to captives, opening prison …”</a:t>
            </a:r>
          </a:p>
          <a:p>
            <a:pPr lvl="1"/>
            <a:r>
              <a:rPr lang="en-US" dirty="0"/>
              <a:t>Unfortunately about gathering of God’s people from captivity</a:t>
            </a:r>
          </a:p>
          <a:p>
            <a:pPr lvl="1"/>
            <a:r>
              <a:rPr lang="en-US" dirty="0"/>
              <a:t>Not a promise at the individual level</a:t>
            </a:r>
          </a:p>
          <a:p>
            <a:pPr lvl="1"/>
            <a:r>
              <a:rPr lang="en-US" dirty="0"/>
              <a:t>Blessings are felt – but not fully come</a:t>
            </a:r>
          </a:p>
        </p:txBody>
      </p:sp>
    </p:spTree>
    <p:extLst>
      <p:ext uri="{BB962C8B-B14F-4D97-AF65-F5344CB8AC3E}">
        <p14:creationId xmlns:p14="http://schemas.microsoft.com/office/powerpoint/2010/main" val="164383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Don’t Stumble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2"/>
            <a:ext cx="8515351" cy="5421313"/>
          </a:xfrm>
        </p:spPr>
        <p:txBody>
          <a:bodyPr/>
          <a:lstStyle/>
          <a:p>
            <a:r>
              <a:rPr lang="en-US" dirty="0"/>
              <a:t>Jesus doesn’t fit the categories &amp; assumptions</a:t>
            </a:r>
          </a:p>
          <a:p>
            <a:pPr lvl="1"/>
            <a:r>
              <a:rPr lang="en-US" dirty="0"/>
              <a:t>He is coming to the lowly, bringing salvation</a:t>
            </a:r>
          </a:p>
          <a:p>
            <a:r>
              <a:rPr lang="en-US" dirty="0"/>
              <a:t>There is a war going on   (v 12)</a:t>
            </a:r>
          </a:p>
          <a:p>
            <a:pPr lvl="1"/>
            <a:r>
              <a:rPr lang="en-US" dirty="0"/>
              <a:t>Kingdom of God faces opposition &amp; violence</a:t>
            </a:r>
          </a:p>
          <a:p>
            <a:pPr lvl="1"/>
            <a:r>
              <a:rPr lang="en-US" dirty="0"/>
              <a:t>Each person must make a choice to hear   (v 15)</a:t>
            </a:r>
          </a:p>
          <a:p>
            <a:r>
              <a:rPr lang="en-US" dirty="0"/>
              <a:t>Advent  –  a season of repentance</a:t>
            </a:r>
          </a:p>
          <a:p>
            <a:pPr lvl="1"/>
            <a:r>
              <a:rPr lang="en-US" dirty="0"/>
              <a:t>Blessed are those who don’t stumble</a:t>
            </a:r>
          </a:p>
        </p:txBody>
      </p:sp>
    </p:spTree>
    <p:extLst>
      <p:ext uri="{BB962C8B-B14F-4D97-AF65-F5344CB8AC3E}">
        <p14:creationId xmlns:p14="http://schemas.microsoft.com/office/powerpoint/2010/main" val="261616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Wisdom Proved by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Jesus is born in Bethlehem:</a:t>
            </a:r>
          </a:p>
          <a:p>
            <a:pPr lvl="1"/>
            <a:r>
              <a:rPr lang="en-US" dirty="0"/>
              <a:t>God sent angels to shepherds</a:t>
            </a:r>
          </a:p>
          <a:p>
            <a:pPr lvl="1"/>
            <a:r>
              <a:rPr lang="en-US" dirty="0"/>
              <a:t>He put a sign in the heavens for the Magi</a:t>
            </a:r>
          </a:p>
          <a:p>
            <a:pPr lvl="1"/>
            <a:r>
              <a:rPr lang="en-US" dirty="0"/>
              <a:t>He told Israel beforehand in the Scriptures</a:t>
            </a:r>
          </a:p>
          <a:p>
            <a:pPr lvl="1"/>
            <a:r>
              <a:rPr lang="en-US" dirty="0"/>
              <a:t>Plenty to let us know Jesus is Messiah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5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Wisdom Proved by Actions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are unresponsive:</a:t>
            </a:r>
          </a:p>
          <a:p>
            <a:pPr lvl="1"/>
            <a:r>
              <a:rPr lang="en-US" dirty="0"/>
              <a:t>Like children who wouldn’t cooperate   (v 17)</a:t>
            </a:r>
          </a:p>
          <a:p>
            <a:pPr lvl="1"/>
            <a:r>
              <a:rPr lang="en-US" dirty="0"/>
              <a:t>Always found an excuse not to listen.</a:t>
            </a:r>
          </a:p>
          <a:p>
            <a:pPr lvl="2"/>
            <a:r>
              <a:rPr lang="en-US" dirty="0"/>
              <a:t>John – mad, even demon possessed</a:t>
            </a:r>
          </a:p>
          <a:p>
            <a:pPr lvl="2"/>
            <a:r>
              <a:rPr lang="en-US" dirty="0"/>
              <a:t>Jesus – a drunkard and glutton</a:t>
            </a:r>
          </a:p>
          <a:p>
            <a:r>
              <a:rPr lang="en-US" dirty="0"/>
              <a:t>Wisdom revealed when put into action   (v 19)</a:t>
            </a:r>
          </a:p>
          <a:p>
            <a:pPr lvl="1"/>
            <a:r>
              <a:rPr lang="en-US" dirty="0"/>
              <a:t>Jesus’ teaching was to be lived.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8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C01B-E238-444C-8BF6-9DF08B0A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9A55A-A014-405C-A59A-30BFAF3E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3"/>
            <a:ext cx="8515351" cy="5305174"/>
          </a:xfrm>
        </p:spPr>
        <p:txBody>
          <a:bodyPr/>
          <a:lstStyle/>
          <a:p>
            <a:r>
              <a:rPr lang="en-US" dirty="0"/>
              <a:t>Events far away can have significance for us</a:t>
            </a:r>
          </a:p>
          <a:p>
            <a:r>
              <a:rPr lang="en-US" dirty="0"/>
              <a:t>The coming of Jesus changed our world</a:t>
            </a:r>
          </a:p>
          <a:p>
            <a:pPr lvl="1"/>
            <a:r>
              <a:rPr lang="en-US" dirty="0"/>
              <a:t>The kingdom has broken in – how will we respond?</a:t>
            </a:r>
          </a:p>
          <a:p>
            <a:pPr lvl="1"/>
            <a:r>
              <a:rPr lang="en-US" dirty="0"/>
              <a:t>We each decide for ourselves</a:t>
            </a:r>
          </a:p>
          <a:p>
            <a:r>
              <a:rPr lang="en-US" dirty="0"/>
              <a:t>Least of those who believe – greater than John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7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415</Words>
  <Application>Microsoft Macintosh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AmsiPro-Bold ☞</vt:lpstr>
      <vt:lpstr>AmsiProNarw-SemiBold</vt:lpstr>
      <vt:lpstr>Arial</vt:lpstr>
      <vt:lpstr>Calibri</vt:lpstr>
      <vt:lpstr>Merriweather</vt:lpstr>
      <vt:lpstr>Merriweather Bold</vt:lpstr>
      <vt:lpstr>Wingdings</vt:lpstr>
      <vt:lpstr>Wingdings 2</vt:lpstr>
      <vt:lpstr>Office Theme</vt:lpstr>
      <vt:lpstr>3. Are you the One?</vt:lpstr>
      <vt:lpstr>Important Events</vt:lpstr>
      <vt:lpstr>1. Are you the One?</vt:lpstr>
      <vt:lpstr>1. Are you the One?  …</vt:lpstr>
      <vt:lpstr>2. Don’t Stumble</vt:lpstr>
      <vt:lpstr>3. Wisdom Proved by Actions</vt:lpstr>
      <vt:lpstr>3. Wisdom Proved by Actions …</vt:lpstr>
      <vt:lpstr>Living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Chapman</dc:creator>
  <cp:lastModifiedBy>Geoff Chapman</cp:lastModifiedBy>
  <cp:revision>40</cp:revision>
  <cp:lastPrinted>2019-12-15T17:20:48Z</cp:lastPrinted>
  <dcterms:created xsi:type="dcterms:W3CDTF">2019-09-06T23:49:06Z</dcterms:created>
  <dcterms:modified xsi:type="dcterms:W3CDTF">2019-12-15T17:21:34Z</dcterms:modified>
</cp:coreProperties>
</file>