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78" r:id="rId3"/>
    <p:sldId id="263" r:id="rId4"/>
    <p:sldId id="292" r:id="rId5"/>
    <p:sldId id="293" r:id="rId6"/>
    <p:sldId id="291" r:id="rId7"/>
    <p:sldId id="295" r:id="rId8"/>
    <p:sldId id="294" r:id="rId9"/>
    <p:sldId id="296" r:id="rId10"/>
    <p:sldId id="279" r:id="rId11"/>
    <p:sldId id="297" r:id="rId12"/>
    <p:sldId id="298" r:id="rId13"/>
    <p:sldId id="299" r:id="rId14"/>
    <p:sldId id="300" r:id="rId15"/>
    <p:sldId id="280" r:id="rId16"/>
    <p:sldId id="301" r:id="rId17"/>
    <p:sldId id="302" r:id="rId18"/>
    <p:sldId id="281" r:id="rId19"/>
    <p:sldId id="306" r:id="rId20"/>
    <p:sldId id="304" r:id="rId21"/>
    <p:sldId id="305" r:id="rId22"/>
    <p:sldId id="303" r:id="rId23"/>
    <p:sldId id="282" r:id="rId24"/>
    <p:sldId id="285" r:id="rId25"/>
    <p:sldId id="286" r:id="rId26"/>
    <p:sldId id="287" r:id="rId27"/>
    <p:sldId id="284" r:id="rId28"/>
    <p:sldId id="288" r:id="rId29"/>
    <p:sldId id="289" r:id="rId30"/>
  </p:sldIdLst>
  <p:sldSz cx="9144000" cy="6858000" type="screen4x3"/>
  <p:notesSz cx="7102475" cy="93884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E7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8" autoAdjust="0"/>
    <p:restoredTop sz="94660" autoAdjust="0"/>
  </p:normalViewPr>
  <p:slideViewPr>
    <p:cSldViewPr snapToGrid="0">
      <p:cViewPr>
        <p:scale>
          <a:sx n="66" d="100"/>
          <a:sy n="66" d="100"/>
        </p:scale>
        <p:origin x="-864" y="-73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5195455"/>
            <a:ext cx="5971309" cy="1487198"/>
          </a:xfrm>
        </p:spPr>
        <p:txBody>
          <a:bodyPr anchor="t">
            <a:normAutofit/>
          </a:bodyPr>
          <a:lstStyle>
            <a:lvl1pPr algn="r">
              <a:defRPr sz="4000"/>
            </a:lvl1pPr>
          </a:lstStyle>
          <a:p>
            <a:r>
              <a:rPr lang="en-US" dirty="0"/>
              <a:t>Click to edit Master title style</a:t>
            </a:r>
          </a:p>
        </p:txBody>
      </p:sp>
      <p:sp>
        <p:nvSpPr>
          <p:cNvPr id="3" name="Subtitle 2"/>
          <p:cNvSpPr>
            <a:spLocks noGrp="1"/>
          </p:cNvSpPr>
          <p:nvPr>
            <p:ph type="subTitle" idx="1"/>
          </p:nvPr>
        </p:nvSpPr>
        <p:spPr>
          <a:xfrm>
            <a:off x="6082145" y="5195455"/>
            <a:ext cx="2937164" cy="1122219"/>
          </a:xfrm>
        </p:spPr>
        <p:txBody>
          <a:bodyPr>
            <a:normAutofit/>
          </a:bodyPr>
          <a:lstStyle>
            <a:lvl1pPr marL="0" indent="0" algn="r">
              <a:spcBef>
                <a:spcPts val="1200"/>
              </a:spcBef>
              <a:buNone/>
              <a:defRPr sz="2800">
                <a:latin typeface="AmsiProNarw-SemiBold" panose="020B0A060202010101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7" descr="A circuit board&#10;&#10;Description automatically generated">
            <a:extLst>
              <a:ext uri="{FF2B5EF4-FFF2-40B4-BE49-F238E27FC236}">
                <a16:creationId xmlns:a16="http://schemas.microsoft.com/office/drawing/2014/main" xmlns="" id="{AC09D9B8-87B3-4CBC-B720-C02DD5C14305}"/>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5133975"/>
          </a:xfrm>
          <a:prstGeom prst="rect">
            <a:avLst/>
          </a:prstGeom>
        </p:spPr>
      </p:pic>
      <p:sp>
        <p:nvSpPr>
          <p:cNvPr id="9" name="Rectangle 8">
            <a:extLst>
              <a:ext uri="{FF2B5EF4-FFF2-40B4-BE49-F238E27FC236}">
                <a16:creationId xmlns:a16="http://schemas.microsoft.com/office/drawing/2014/main" xmlns="" id="{FD3D5FDC-B75C-44C9-8548-3F6B4B3034E2}"/>
              </a:ext>
            </a:extLst>
          </p:cNvPr>
          <p:cNvSpPr/>
          <p:nvPr userDrawn="1"/>
        </p:nvSpPr>
        <p:spPr>
          <a:xfrm rot="1115822">
            <a:off x="54378" y="1953447"/>
            <a:ext cx="8959780" cy="1291778"/>
          </a:xfrm>
          <a:prstGeom prst="rect">
            <a:avLst/>
          </a:prstGeom>
          <a:noFill/>
        </p:spPr>
        <p:txBody>
          <a:bodyPr wrap="none" lIns="91440" tIns="45720" rIns="91440" bIns="45720">
            <a:prstTxWarp prst="textStop">
              <a:avLst>
                <a:gd name="adj" fmla="val 29865"/>
              </a:avLst>
            </a:prstTxWarp>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Taking Faith into Everyday Life</a:t>
            </a:r>
          </a:p>
        </p:txBody>
      </p:sp>
    </p:spTree>
    <p:extLst>
      <p:ext uri="{BB962C8B-B14F-4D97-AF65-F5344CB8AC3E}">
        <p14:creationId xmlns:p14="http://schemas.microsoft.com/office/powerpoint/2010/main" xmlns="" val="371139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750" fill="hold"/>
                                        <p:tgtEl>
                                          <p:spTgt spid="9"/>
                                        </p:tgtEl>
                                        <p:attrNameLst>
                                          <p:attrName>ppt_w</p:attrName>
                                        </p:attrNameLst>
                                      </p:cBhvr>
                                      <p:tavLst>
                                        <p:tav tm="0">
                                          <p:val>
                                            <p:fltVal val="0"/>
                                          </p:val>
                                        </p:tav>
                                        <p:tav tm="100000">
                                          <p:val>
                                            <p:strVal val="#ppt_w"/>
                                          </p:val>
                                        </p:tav>
                                      </p:tavLst>
                                    </p:anim>
                                    <p:anim calcmode="lin" valueType="num">
                                      <p:cBhvr>
                                        <p:cTn id="12" dur="750" fill="hold"/>
                                        <p:tgtEl>
                                          <p:spTgt spid="9"/>
                                        </p:tgtEl>
                                        <p:attrNameLst>
                                          <p:attrName>ppt_h</p:attrName>
                                        </p:attrNameLst>
                                      </p:cBhvr>
                                      <p:tavLst>
                                        <p:tav tm="0">
                                          <p:val>
                                            <p:fltVal val="0"/>
                                          </p:val>
                                        </p:tav>
                                        <p:tav tm="100000">
                                          <p:val>
                                            <p:strVal val="#ppt_h"/>
                                          </p:val>
                                        </p:tav>
                                      </p:tavLst>
                                    </p:anim>
                                    <p:animEffect transition="in" filter="fade">
                                      <p:cBhvr>
                                        <p:cTn id="13" dur="750"/>
                                        <p:tgtEl>
                                          <p:spTgt spid="9"/>
                                        </p:tgtEl>
                                      </p:cBhvr>
                                    </p:animEffect>
                                  </p:childTnLst>
                                </p:cTn>
                              </p:par>
                            </p:childTnLst>
                          </p:cTn>
                        </p:par>
                        <p:par>
                          <p:cTn id="14" fill="hold">
                            <p:stCondLst>
                              <p:cond delay="2750"/>
                            </p:stCondLst>
                            <p:childTnLst>
                              <p:par>
                                <p:cTn id="15" presetID="10" presetClass="entr" presetSubtype="0" fill="hold" grpId="0" nodeType="afterEffect">
                                  <p:stCondLst>
                                    <p:cond delay="25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par>
                          <p:cTn id="18" fill="hold">
                            <p:stCondLst>
                              <p:cond delay="4000"/>
                            </p:stCondLst>
                            <p:childTnLst>
                              <p:par>
                                <p:cTn id="19" presetID="22" presetClass="entr" presetSubtype="8" fill="hold" grpId="0" nodeType="afterEffect">
                                  <p:stCondLst>
                                    <p:cond delay="25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wipe(left)">
                                      <p:cBhvr>
                                        <p:cTn id="2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bldLvl="5">
        <p:tmplLst>
          <p:tmpl lvl="1">
            <p:tnLst>
              <p:par>
                <p:cTn presetID="22" presetClass="entr" presetSubtype="8" fill="hold" nodeType="after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P spid="9"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33363068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4197611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494116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88211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319260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252140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209612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941668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59766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685151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5195455"/>
            <a:ext cx="5971309" cy="1487198"/>
          </a:xfrm>
        </p:spPr>
        <p:txBody>
          <a:bodyPr anchor="t">
            <a:normAutofit/>
          </a:bodyPr>
          <a:lstStyle>
            <a:lvl1pPr algn="r">
              <a:defRPr sz="4000"/>
            </a:lvl1pPr>
          </a:lstStyle>
          <a:p>
            <a:r>
              <a:rPr lang="en-US" dirty="0"/>
              <a:t>Click to edit Master title style</a:t>
            </a:r>
          </a:p>
        </p:txBody>
      </p:sp>
      <p:sp>
        <p:nvSpPr>
          <p:cNvPr id="3" name="Subtitle 2"/>
          <p:cNvSpPr>
            <a:spLocks noGrp="1"/>
          </p:cNvSpPr>
          <p:nvPr>
            <p:ph type="subTitle" idx="1"/>
          </p:nvPr>
        </p:nvSpPr>
        <p:spPr>
          <a:xfrm>
            <a:off x="6082145" y="5195455"/>
            <a:ext cx="2937164" cy="1122219"/>
          </a:xfrm>
        </p:spPr>
        <p:txBody>
          <a:bodyPr>
            <a:normAutofit/>
          </a:bodyPr>
          <a:lstStyle>
            <a:lvl1pPr marL="0" indent="0" algn="r">
              <a:spcBef>
                <a:spcPts val="1200"/>
              </a:spcBef>
              <a:buNone/>
              <a:defRPr sz="2800">
                <a:latin typeface="AmsiProNarw-SemiBold" panose="020B0A060202010101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5" name="Picture 4" descr="A christmas tree&#10;&#10;Description automatically generated">
            <a:extLst>
              <a:ext uri="{FF2B5EF4-FFF2-40B4-BE49-F238E27FC236}">
                <a16:creationId xmlns:a16="http://schemas.microsoft.com/office/drawing/2014/main" xmlns="" id="{60036748-45B0-4F41-90D3-7ED2D2D6611E}"/>
              </a:ext>
            </a:extLst>
          </p:cNvPr>
          <p:cNvPicPr>
            <a:picLocks noChangeAspect="1"/>
          </p:cNvPicPr>
          <p:nvPr userDrawn="1"/>
        </p:nvPicPr>
        <p:blipFill rotWithShape="1">
          <a:blip r:embed="rId2" cstate="print">
            <a:extLst>
              <a:ext uri="{28A0092B-C50C-407E-A947-70E740481C1C}">
                <a14:useLocalDpi xmlns:a14="http://schemas.microsoft.com/office/drawing/2010/main" xmlns="" val="0"/>
              </a:ext>
            </a:extLst>
          </a:blip>
          <a:srcRect t="7387" b="49998"/>
          <a:stretch/>
        </p:blipFill>
        <p:spPr>
          <a:xfrm>
            <a:off x="0" y="-1"/>
            <a:ext cx="9144000" cy="5195455"/>
          </a:xfrm>
          <a:prstGeom prst="rect">
            <a:avLst/>
          </a:prstGeom>
        </p:spPr>
      </p:pic>
      <p:sp>
        <p:nvSpPr>
          <p:cNvPr id="10" name="Rectangle 9">
            <a:extLst>
              <a:ext uri="{FF2B5EF4-FFF2-40B4-BE49-F238E27FC236}">
                <a16:creationId xmlns:a16="http://schemas.microsoft.com/office/drawing/2014/main" xmlns="" id="{6749334C-76BB-C941-846A-028589A4BB86}"/>
              </a:ext>
            </a:extLst>
          </p:cNvPr>
          <p:cNvSpPr/>
          <p:nvPr userDrawn="1"/>
        </p:nvSpPr>
        <p:spPr>
          <a:xfrm>
            <a:off x="4680193" y="2826165"/>
            <a:ext cx="4339116" cy="1015663"/>
          </a:xfrm>
          <a:prstGeom prst="rect">
            <a:avLst/>
          </a:prstGeom>
          <a:noFill/>
        </p:spPr>
        <p:txBody>
          <a:bodyPr wrap="square" lIns="91440" tIns="45720" rIns="91440" bIns="45720">
            <a:spAutoFit/>
          </a:bodyPr>
          <a:lstStyle/>
          <a:p>
            <a:pPr algn="ctr"/>
            <a:r>
              <a:rPr lang="en-US" sz="6000" b="0" i="0" cap="none" spc="0" dirty="0">
                <a:ln w="0"/>
                <a:solidFill>
                  <a:schemeClr val="bg1"/>
                </a:solidFill>
                <a:effectLst>
                  <a:outerShdw blurRad="38100" dist="19050" dir="2700000" algn="tl" rotWithShape="0">
                    <a:schemeClr val="dk1">
                      <a:alpha val="40000"/>
                    </a:schemeClr>
                  </a:outerShdw>
                </a:effectLst>
                <a:latin typeface="AmsiPro-Bold ☞" panose="020B0A06020201010104" pitchFamily="34" charset="77"/>
              </a:rPr>
              <a:t>God Came</a:t>
            </a:r>
          </a:p>
        </p:txBody>
      </p:sp>
      <p:sp>
        <p:nvSpPr>
          <p:cNvPr id="11" name="TextBox 10">
            <a:extLst>
              <a:ext uri="{FF2B5EF4-FFF2-40B4-BE49-F238E27FC236}">
                <a16:creationId xmlns:a16="http://schemas.microsoft.com/office/drawing/2014/main" xmlns="" id="{FBCA687E-88E5-0D4B-A363-2E2122972E6A}"/>
              </a:ext>
            </a:extLst>
          </p:cNvPr>
          <p:cNvSpPr txBox="1"/>
          <p:nvPr userDrawn="1"/>
        </p:nvSpPr>
        <p:spPr>
          <a:xfrm>
            <a:off x="736271" y="285007"/>
            <a:ext cx="2780141" cy="584775"/>
          </a:xfrm>
          <a:prstGeom prst="rect">
            <a:avLst/>
          </a:prstGeom>
          <a:noFill/>
        </p:spPr>
        <p:txBody>
          <a:bodyPr wrap="square" rtlCol="0">
            <a:spAutoFit/>
          </a:bodyPr>
          <a:lstStyle/>
          <a:p>
            <a:pPr algn="ctr"/>
            <a:r>
              <a:rPr lang="en-US" sz="3200" dirty="0">
                <a:solidFill>
                  <a:schemeClr val="bg1">
                    <a:lumMod val="85000"/>
                  </a:schemeClr>
                </a:solidFill>
                <a:latin typeface="Merriweather" pitchFamily="2" charset="77"/>
              </a:rPr>
              <a:t>Advent 2019</a:t>
            </a:r>
          </a:p>
        </p:txBody>
      </p:sp>
    </p:spTree>
    <p:extLst>
      <p:ext uri="{BB962C8B-B14F-4D97-AF65-F5344CB8AC3E}">
        <p14:creationId xmlns:p14="http://schemas.microsoft.com/office/powerpoint/2010/main" xmlns="" val="371139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250"/>
                            </p:stCondLst>
                            <p:childTnLst>
                              <p:par>
                                <p:cTn id="9" presetID="22" presetClass="entr" presetSubtype="8" fill="hold" grpId="0" nodeType="afterEffect">
                                  <p:stCondLst>
                                    <p:cond delay="25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left)">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bldLvl="5">
        <p:tmplLst>
          <p:tmpl lvl="1">
            <p:tnLst>
              <p:par>
                <p:cTn presetID="22" presetClass="entr" presetSubtype="8" fill="hold" nodeType="after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33363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left)">
                                      <p:cBhvr>
                                        <p:cTn id="14" dur="500"/>
                                        <p:tgtEl>
                                          <p:spTgt spid="3">
                                            <p:txEl>
                                              <p:pRg st="0" end="0"/>
                                            </p:txEl>
                                          </p:spTgt>
                                        </p:tgtEl>
                                      </p:cBhvr>
                                    </p:animEffect>
                                  </p:childTnLst>
                                  <p:subTnLst>
                                    <p:animClr>
                                      <p:cBhvr override="childStyle">
                                        <p:cTn dur="1" fill="hold" display="0" masterRel="nextClick" afterEffect="1"/>
                                        <p:tgtEl>
                                          <p:spTgt spid="3">
                                            <p:txEl>
                                              <p:pRg st="0" end="0"/>
                                            </p:txEl>
                                          </p:spTgt>
                                        </p:tgtEl>
                                        <p:attrNameLst>
                                          <p:attrName>ppt_c</p:attrName>
                                        </p:attrNameLst>
                                      </p:cBhvr>
                                      <p:to>
                                        <a:srgbClr val="EAEAEA"/>
                                      </p:to>
                                    </p:animClr>
                                  </p:sub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left)">
                                      <p:cBhvr>
                                        <p:cTn id="19" dur="500"/>
                                        <p:tgtEl>
                                          <p:spTgt spid="3">
                                            <p:txEl>
                                              <p:pRg st="1" end="1"/>
                                            </p:txEl>
                                          </p:spTgt>
                                        </p:tgtEl>
                                      </p:cBhvr>
                                    </p:animEffect>
                                  </p:childTnLst>
                                  <p:subTnLst>
                                    <p:animClr>
                                      <p:cBhvr override="childStyle">
                                        <p:cTn dur="1" fill="hold" display="0" masterRel="nextClick" afterEffect="1"/>
                                        <p:tgtEl>
                                          <p:spTgt spid="3">
                                            <p:txEl>
                                              <p:pRg st="1" end="1"/>
                                            </p:txEl>
                                          </p:spTgt>
                                        </p:tgtEl>
                                        <p:attrNameLst>
                                          <p:attrName>ppt_c</p:attrName>
                                        </p:attrNameLst>
                                      </p:cBhvr>
                                      <p:to>
                                        <a:srgbClr val="EAEAEA"/>
                                      </p:to>
                                    </p:animClr>
                                  </p:sub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left)">
                                      <p:cBhvr>
                                        <p:cTn id="24" dur="500"/>
                                        <p:tgtEl>
                                          <p:spTgt spid="3">
                                            <p:txEl>
                                              <p:pRg st="2" end="2"/>
                                            </p:txEl>
                                          </p:spTgt>
                                        </p:tgtEl>
                                      </p:cBhvr>
                                    </p:animEffect>
                                  </p:childTnLst>
                                  <p:subTnLst>
                                    <p:animClr>
                                      <p:cBhvr override="childStyle">
                                        <p:cTn dur="1" fill="hold" display="0" masterRel="nextClick" afterEffect="1"/>
                                        <p:tgtEl>
                                          <p:spTgt spid="3">
                                            <p:txEl>
                                              <p:pRg st="2" end="2"/>
                                            </p:txEl>
                                          </p:spTgt>
                                        </p:tgtEl>
                                        <p:attrNameLst>
                                          <p:attrName>ppt_c</p:attrName>
                                        </p:attrNameLst>
                                      </p:cBhvr>
                                      <p:to>
                                        <a:srgbClr val="EAEAEA"/>
                                      </p:to>
                                    </p:animClr>
                                  </p:sub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left)">
                                      <p:cBhvr>
                                        <p:cTn id="29" dur="500"/>
                                        <p:tgtEl>
                                          <p:spTgt spid="3">
                                            <p:txEl>
                                              <p:pRg st="3" end="3"/>
                                            </p:txEl>
                                          </p:spTgt>
                                        </p:tgtEl>
                                      </p:cBhvr>
                                    </p:animEffect>
                                  </p:childTnLst>
                                  <p:subTnLst>
                                    <p:animClr>
                                      <p:cBhvr override="childStyle">
                                        <p:cTn dur="1" fill="hold" display="0" masterRel="nextClick" afterEffect="1"/>
                                        <p:tgtEl>
                                          <p:spTgt spid="3">
                                            <p:txEl>
                                              <p:pRg st="3" end="3"/>
                                            </p:txEl>
                                          </p:spTgt>
                                        </p:tgtEl>
                                        <p:attrNameLst>
                                          <p:attrName>ppt_c</p:attrName>
                                        </p:attrNameLst>
                                      </p:cBhvr>
                                      <p:to>
                                        <a:srgbClr val="EAEAEA"/>
                                      </p:to>
                                    </p:animClr>
                                  </p:sub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left)">
                                      <p:cBhvr>
                                        <p:cTn id="34" dur="500"/>
                                        <p:tgtEl>
                                          <p:spTgt spid="3">
                                            <p:txEl>
                                              <p:pRg st="4" end="4"/>
                                            </p:txEl>
                                          </p:spTgt>
                                        </p:tgtEl>
                                      </p:cBhvr>
                                    </p:animEffect>
                                  </p:childTnLst>
                                  <p:subTnLst>
                                    <p:animClr>
                                      <p:cBhvr override="childStyle">
                                        <p:cTn dur="1" fill="hold" display="0" masterRel="nextClick" afterEffect="1"/>
                                        <p:tgtEl>
                                          <p:spTgt spid="3">
                                            <p:txEl>
                                              <p:pRg st="4" end="4"/>
                                            </p:txEl>
                                          </p:spTgt>
                                        </p:tgtEl>
                                        <p:attrNameLst>
                                          <p:attrName>ppt_c</p:attrName>
                                        </p:attrNameLst>
                                      </p:cBhvr>
                                      <p:to>
                                        <a:srgbClr val="EAEAEA"/>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bldLvl="5">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subTnLst>
                    <p:animClr>
                      <p:cBhvr override="childStyle">
                        <p:cTn dur="1" fill="hold" display="0" masterRel="nextClick" afterEffect="1"/>
                        <p:tgtEl>
                          <p:spTgt spid="3"/>
                        </p:tgtEl>
                        <p:attrNameLst>
                          <p:attrName>ppt_c</p:attrName>
                        </p:attrNameLst>
                      </p:cBhvr>
                      <p:to>
                        <a:srgbClr val="EAEAEA"/>
                      </p:to>
                    </p:animClr>
                  </p:sub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subTnLst>
                    <p:animClr>
                      <p:cBhvr override="childStyle">
                        <p:cTn dur="1" fill="hold" display="0" masterRel="nextClick" afterEffect="1"/>
                        <p:tgtEl>
                          <p:spTgt spid="3"/>
                        </p:tgtEl>
                        <p:attrNameLst>
                          <p:attrName>ppt_c</p:attrName>
                        </p:attrNameLst>
                      </p:cBhvr>
                      <p:to>
                        <a:srgbClr val="EAEAEA"/>
                      </p:to>
                    </p:animClr>
                  </p:subTnLst>
                </p:cTn>
              </p:par>
            </p:tnLst>
          </p:tmpl>
          <p:tmpl lvl="3">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subTnLst>
                    <p:animClr>
                      <p:cBhvr override="childStyle">
                        <p:cTn dur="1" fill="hold" display="0" masterRel="nextClick" afterEffect="1"/>
                        <p:tgtEl>
                          <p:spTgt spid="3"/>
                        </p:tgtEl>
                        <p:attrNameLst>
                          <p:attrName>ppt_c</p:attrName>
                        </p:attrNameLst>
                      </p:cBhvr>
                      <p:to>
                        <a:srgbClr val="EAEAEA"/>
                      </p:to>
                    </p:animClr>
                  </p:subTnLst>
                </p:cTn>
              </p:par>
            </p:tnLst>
          </p:tmpl>
          <p:tmpl lvl="4">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subTnLst>
                    <p:animClr>
                      <p:cBhvr override="childStyle">
                        <p:cTn dur="1" fill="hold" display="0" masterRel="nextClick" afterEffect="1"/>
                        <p:tgtEl>
                          <p:spTgt spid="3"/>
                        </p:tgtEl>
                        <p:attrNameLst>
                          <p:attrName>ppt_c</p:attrName>
                        </p:attrNameLst>
                      </p:cBhvr>
                      <p:to>
                        <a:srgbClr val="EAEAEA"/>
                      </p:to>
                    </p:animClr>
                  </p:subTnLst>
                </p:cTn>
              </p:par>
            </p:tnLst>
          </p:tmpl>
          <p:tmpl lvl="5">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subTnLst>
                    <p:animClr>
                      <p:cBhvr override="childStyle">
                        <p:cTn dur="1" fill="hold" display="0" masterRel="nextClick" afterEffect="1"/>
                        <p:tgtEl>
                          <p:spTgt spid="3"/>
                        </p:tgtEl>
                        <p:attrNameLst>
                          <p:attrName>ppt_c</p:attrName>
                        </p:attrNameLst>
                      </p:cBhvr>
                      <p:to>
                        <a:srgbClr val="EAEAEA"/>
                      </p:to>
                    </p:animClr>
                  </p:sub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4197611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4941162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882113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3192601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2521406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209612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39416685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5976605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9255F333-E479-4164-95BA-563F32D9E02F}" type="datetimeFigureOut">
              <a:rPr lang="en-US" smtClean="0"/>
              <a:pPr/>
              <a:t>12/8/2019</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0D6C17DD-A651-4BDA-8C79-455A9FB67A0E}" type="slidenum">
              <a:rPr lang="en-US" smtClean="0"/>
              <a:pPr/>
              <a:t>‹#›</a:t>
            </a:fld>
            <a:endParaRPr lang="en-US"/>
          </a:p>
        </p:txBody>
      </p:sp>
    </p:spTree>
    <p:extLst>
      <p:ext uri="{BB962C8B-B14F-4D97-AF65-F5344CB8AC3E}">
        <p14:creationId xmlns:p14="http://schemas.microsoft.com/office/powerpoint/2010/main" xmlns="" val="1685151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36524"/>
            <a:ext cx="9144001" cy="102473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49" y="1300163"/>
            <a:ext cx="8515351" cy="49434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xmlns="" id="{4A1170CC-F7EC-44D5-B8FF-704FB6C78B81}"/>
              </a:ext>
            </a:extLst>
          </p:cNvPr>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7558086" y="6413824"/>
            <a:ext cx="1387991" cy="375118"/>
          </a:xfrm>
          <a:prstGeom prst="rect">
            <a:avLst/>
          </a:prstGeom>
        </p:spPr>
      </p:pic>
    </p:spTree>
    <p:extLst>
      <p:ext uri="{BB962C8B-B14F-4D97-AF65-F5344CB8AC3E}">
        <p14:creationId xmlns:p14="http://schemas.microsoft.com/office/powerpoint/2010/main" xmlns="" val="23735650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100000"/>
        </a:lnSpc>
        <a:spcBef>
          <a:spcPct val="0"/>
        </a:spcBef>
        <a:buNone/>
        <a:defRPr sz="4400" kern="1200">
          <a:solidFill>
            <a:srgbClr val="E7FFFF"/>
          </a:solidFill>
          <a:latin typeface="Merriweather Bold" panose="02060503050406030704" pitchFamily="18" charset="0"/>
          <a:ea typeface="Merriweather Bold" panose="02060503050406030704" pitchFamily="18" charset="0"/>
          <a:cs typeface="+mj-cs"/>
        </a:defRPr>
      </a:lvl1pPr>
    </p:titleStyle>
    <p:bodyStyle>
      <a:lvl1pPr marL="457200" indent="-457200" algn="l" defTabSz="914400" rtl="0" eaLnBrk="1" latinLnBrk="0" hangingPunct="1">
        <a:lnSpc>
          <a:spcPct val="100000"/>
        </a:lnSpc>
        <a:spcBef>
          <a:spcPts val="3600"/>
        </a:spcBef>
        <a:buClr>
          <a:srgbClr val="66FFFF"/>
        </a:buClr>
        <a:buFont typeface="Wingdings" panose="05000000000000000000" pitchFamily="2" charset="2"/>
        <a:buChar char=""/>
        <a:defRPr sz="3200" kern="1200">
          <a:solidFill>
            <a:schemeClr val="bg1"/>
          </a:solidFill>
          <a:latin typeface="AmsiProNarw-SemiBold" panose="020B0A06020201010104" pitchFamily="34" charset="0"/>
          <a:ea typeface="+mn-ea"/>
          <a:cs typeface="+mn-cs"/>
        </a:defRPr>
      </a:lvl1pPr>
      <a:lvl2pPr marL="914400" indent="-346075" algn="l" defTabSz="914400" rtl="0" eaLnBrk="1" latinLnBrk="0" hangingPunct="1">
        <a:lnSpc>
          <a:spcPct val="100000"/>
        </a:lnSpc>
        <a:spcBef>
          <a:spcPts val="1800"/>
        </a:spcBef>
        <a:buClr>
          <a:srgbClr val="66FFFF"/>
        </a:buClr>
        <a:buFont typeface="Wingdings 2" panose="05020102010507070707" pitchFamily="18" charset="2"/>
        <a:buChar char=""/>
        <a:defRPr sz="2800" kern="1200">
          <a:solidFill>
            <a:schemeClr val="bg1"/>
          </a:solidFill>
          <a:latin typeface="AmsiProNarw-SemiBold" panose="020B0A06020201010104" pitchFamily="34" charset="0"/>
          <a:ea typeface="+mn-ea"/>
          <a:cs typeface="+mn-cs"/>
        </a:defRPr>
      </a:lvl2pPr>
      <a:lvl3pPr marL="1371600" indent="-290513" algn="l" defTabSz="914400" rtl="0" eaLnBrk="1" latinLnBrk="0" hangingPunct="1">
        <a:lnSpc>
          <a:spcPct val="100000"/>
        </a:lnSpc>
        <a:spcBef>
          <a:spcPts val="900"/>
        </a:spcBef>
        <a:buClr>
          <a:srgbClr val="C9FFFF"/>
        </a:buClr>
        <a:buSzPct val="80000"/>
        <a:buFont typeface="Wingdings 2" panose="05020102010507070707" pitchFamily="18" charset="2"/>
        <a:buChar char=""/>
        <a:defRPr sz="2400" kern="1200">
          <a:solidFill>
            <a:schemeClr val="bg1"/>
          </a:solidFill>
          <a:latin typeface="AmsiProNarw-SemiBold" panose="020B0A06020201010104" pitchFamily="34" charset="0"/>
          <a:ea typeface="+mn-ea"/>
          <a:cs typeface="+mn-cs"/>
        </a:defRPr>
      </a:lvl3pPr>
      <a:lvl4pPr marL="1773238" indent="-228600" algn="l" defTabSz="914400" rtl="0" eaLnBrk="1" latinLnBrk="0" hangingPunct="1">
        <a:lnSpc>
          <a:spcPct val="100000"/>
        </a:lnSpc>
        <a:spcBef>
          <a:spcPts val="500"/>
        </a:spcBef>
        <a:buFont typeface="Arial" panose="020B0604020202020204" pitchFamily="34" charset="0"/>
        <a:buChar char="•"/>
        <a:defRPr sz="2000" kern="1200">
          <a:solidFill>
            <a:schemeClr val="bg1"/>
          </a:solidFill>
          <a:latin typeface="AmsiProNarw-SemiBold" panose="020B0A06020201010104" pitchFamily="34" charset="0"/>
          <a:ea typeface="+mn-ea"/>
          <a:cs typeface="+mn-cs"/>
        </a:defRPr>
      </a:lvl4pPr>
      <a:lvl5pPr marL="2119313" indent="-228600" algn="l" defTabSz="914400" rtl="0" eaLnBrk="1" latinLnBrk="0" hangingPunct="1">
        <a:lnSpc>
          <a:spcPct val="100000"/>
        </a:lnSpc>
        <a:spcBef>
          <a:spcPts val="500"/>
        </a:spcBef>
        <a:buFont typeface="Arial" panose="020B0604020202020204" pitchFamily="34" charset="0"/>
        <a:buChar char="•"/>
        <a:defRPr sz="2000" kern="1200">
          <a:solidFill>
            <a:schemeClr val="bg1"/>
          </a:solidFill>
          <a:latin typeface="AmsiProNarw-SemiBold" panose="020B0A060202010101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36524"/>
            <a:ext cx="9144001" cy="102473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49" y="1300163"/>
            <a:ext cx="8515351" cy="49434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xmlns="" id="{4A1170CC-F7EC-44D5-B8FF-704FB6C78B81}"/>
              </a:ext>
            </a:extLst>
          </p:cNvPr>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7558086" y="6413824"/>
            <a:ext cx="1387991" cy="375118"/>
          </a:xfrm>
          <a:prstGeom prst="rect">
            <a:avLst/>
          </a:prstGeom>
        </p:spPr>
      </p:pic>
    </p:spTree>
    <p:extLst>
      <p:ext uri="{BB962C8B-B14F-4D97-AF65-F5344CB8AC3E}">
        <p14:creationId xmlns:p14="http://schemas.microsoft.com/office/powerpoint/2010/main" xmlns="" val="23735650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100000"/>
        </a:lnSpc>
        <a:spcBef>
          <a:spcPct val="0"/>
        </a:spcBef>
        <a:buNone/>
        <a:defRPr sz="4400" kern="1200">
          <a:solidFill>
            <a:srgbClr val="E7FFFF"/>
          </a:solidFill>
          <a:latin typeface="Merriweather Bold" panose="02060503050406030704" pitchFamily="18" charset="0"/>
          <a:ea typeface="Merriweather Bold" panose="02060503050406030704" pitchFamily="18" charset="0"/>
          <a:cs typeface="+mj-cs"/>
        </a:defRPr>
      </a:lvl1pPr>
    </p:titleStyle>
    <p:bodyStyle>
      <a:lvl1pPr marL="457200" indent="-457200" algn="l" defTabSz="914400" rtl="0" eaLnBrk="1" latinLnBrk="0" hangingPunct="1">
        <a:lnSpc>
          <a:spcPct val="100000"/>
        </a:lnSpc>
        <a:spcBef>
          <a:spcPts val="3600"/>
        </a:spcBef>
        <a:buClr>
          <a:srgbClr val="66FFFF"/>
        </a:buClr>
        <a:buFont typeface="Wingdings" panose="05000000000000000000" pitchFamily="2" charset="2"/>
        <a:buChar char=""/>
        <a:defRPr sz="3200" kern="1200">
          <a:solidFill>
            <a:schemeClr val="bg1"/>
          </a:solidFill>
          <a:latin typeface="AmsiProNarw-SemiBold" panose="020B0A06020201010104" pitchFamily="34" charset="0"/>
          <a:ea typeface="+mn-ea"/>
          <a:cs typeface="+mn-cs"/>
        </a:defRPr>
      </a:lvl1pPr>
      <a:lvl2pPr marL="914400" indent="-346075" algn="l" defTabSz="914400" rtl="0" eaLnBrk="1" latinLnBrk="0" hangingPunct="1">
        <a:lnSpc>
          <a:spcPct val="100000"/>
        </a:lnSpc>
        <a:spcBef>
          <a:spcPts val="1800"/>
        </a:spcBef>
        <a:buClr>
          <a:srgbClr val="66FFFF"/>
        </a:buClr>
        <a:buFont typeface="Wingdings 2" panose="05020102010507070707" pitchFamily="18" charset="2"/>
        <a:buChar char=""/>
        <a:defRPr sz="2800" kern="1200">
          <a:solidFill>
            <a:schemeClr val="bg1"/>
          </a:solidFill>
          <a:latin typeface="AmsiProNarw-SemiBold" panose="020B0A06020201010104" pitchFamily="34" charset="0"/>
          <a:ea typeface="+mn-ea"/>
          <a:cs typeface="+mn-cs"/>
        </a:defRPr>
      </a:lvl2pPr>
      <a:lvl3pPr marL="1371600" indent="-290513" algn="l" defTabSz="914400" rtl="0" eaLnBrk="1" latinLnBrk="0" hangingPunct="1">
        <a:lnSpc>
          <a:spcPct val="100000"/>
        </a:lnSpc>
        <a:spcBef>
          <a:spcPts val="900"/>
        </a:spcBef>
        <a:buClr>
          <a:srgbClr val="C9FFFF"/>
        </a:buClr>
        <a:buSzPct val="80000"/>
        <a:buFont typeface="Wingdings 2" panose="05020102010507070707" pitchFamily="18" charset="2"/>
        <a:buChar char=""/>
        <a:defRPr sz="2400" kern="1200">
          <a:solidFill>
            <a:schemeClr val="bg1"/>
          </a:solidFill>
          <a:latin typeface="AmsiProNarw-SemiBold" panose="020B0A06020201010104" pitchFamily="34" charset="0"/>
          <a:ea typeface="+mn-ea"/>
          <a:cs typeface="+mn-cs"/>
        </a:defRPr>
      </a:lvl3pPr>
      <a:lvl4pPr marL="1773238" indent="-228600" algn="l" defTabSz="914400" rtl="0" eaLnBrk="1" latinLnBrk="0" hangingPunct="1">
        <a:lnSpc>
          <a:spcPct val="100000"/>
        </a:lnSpc>
        <a:spcBef>
          <a:spcPts val="500"/>
        </a:spcBef>
        <a:buFont typeface="Arial" panose="020B0604020202020204" pitchFamily="34" charset="0"/>
        <a:buChar char="•"/>
        <a:defRPr sz="2000" kern="1200">
          <a:solidFill>
            <a:schemeClr val="bg1"/>
          </a:solidFill>
          <a:latin typeface="AmsiProNarw-SemiBold" panose="020B0A06020201010104" pitchFamily="34" charset="0"/>
          <a:ea typeface="+mn-ea"/>
          <a:cs typeface="+mn-cs"/>
        </a:defRPr>
      </a:lvl4pPr>
      <a:lvl5pPr marL="2119313" indent="-228600" algn="l" defTabSz="914400" rtl="0" eaLnBrk="1" latinLnBrk="0" hangingPunct="1">
        <a:lnSpc>
          <a:spcPct val="100000"/>
        </a:lnSpc>
        <a:spcBef>
          <a:spcPts val="500"/>
        </a:spcBef>
        <a:buFont typeface="Arial" panose="020B0604020202020204" pitchFamily="34" charset="0"/>
        <a:buChar char="•"/>
        <a:defRPr sz="2000" kern="1200">
          <a:solidFill>
            <a:schemeClr val="bg1"/>
          </a:solidFill>
          <a:latin typeface="AmsiProNarw-SemiBold" panose="020B0A060202010101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1CA835-99B6-4F34-B720-6809BF323127}"/>
              </a:ext>
            </a:extLst>
          </p:cNvPr>
          <p:cNvSpPr>
            <a:spLocks noGrp="1"/>
          </p:cNvSpPr>
          <p:nvPr>
            <p:ph type="ctrTitle"/>
          </p:nvPr>
        </p:nvSpPr>
        <p:spPr/>
        <p:txBody>
          <a:bodyPr/>
          <a:lstStyle/>
          <a:p>
            <a:r>
              <a:rPr lang="en-US" dirty="0"/>
              <a:t>1. </a:t>
            </a:r>
            <a:r>
              <a:rPr lang="en-US" dirty="0" smtClean="0"/>
              <a:t>The Blessed King</a:t>
            </a:r>
            <a:endParaRPr lang="en-US" dirty="0"/>
          </a:p>
        </p:txBody>
      </p:sp>
      <p:sp>
        <p:nvSpPr>
          <p:cNvPr id="3" name="Subtitle 2">
            <a:extLst>
              <a:ext uri="{FF2B5EF4-FFF2-40B4-BE49-F238E27FC236}">
                <a16:creationId xmlns:a16="http://schemas.microsoft.com/office/drawing/2014/main" xmlns="" id="{720937FF-9F1E-440B-82BE-7A1A953A4FC1}"/>
              </a:ext>
            </a:extLst>
          </p:cNvPr>
          <p:cNvSpPr>
            <a:spLocks noGrp="1"/>
          </p:cNvSpPr>
          <p:nvPr>
            <p:ph type="subTitle" idx="1"/>
          </p:nvPr>
        </p:nvSpPr>
        <p:spPr>
          <a:xfrm>
            <a:off x="6206836" y="5195455"/>
            <a:ext cx="2937164" cy="1122219"/>
          </a:xfrm>
        </p:spPr>
        <p:txBody>
          <a:bodyPr/>
          <a:lstStyle/>
          <a:p>
            <a:r>
              <a:rPr lang="en-US" dirty="0" smtClean="0"/>
              <a:t>Psalm 72:1-19</a:t>
            </a:r>
            <a:endParaRPr lang="en-US" dirty="0"/>
          </a:p>
          <a:p>
            <a:r>
              <a:rPr lang="en-US" dirty="0"/>
              <a:t>p. 1048</a:t>
            </a:r>
          </a:p>
        </p:txBody>
      </p:sp>
    </p:spTree>
    <p:extLst>
      <p:ext uri="{BB962C8B-B14F-4D97-AF65-F5344CB8AC3E}">
        <p14:creationId xmlns:p14="http://schemas.microsoft.com/office/powerpoint/2010/main" xmlns="" val="1653008378"/>
      </p:ext>
    </p:extLst>
  </p:cSld>
  <p:clrMapOvr>
    <a:masterClrMapping/>
  </p:clrMapOvr>
  <p:timing>
    <p:tnLst>
      <p:par>
        <p:cTn id="1" dur="indefinite" restart="never" nodeType="tmRoot"/>
      </p:par>
    </p:tnLst>
    <p:bldLst>
      <p:bldP spid="2" grpId="0"/>
      <p:bldP spid="3" grpId="0" build="p" bldLvl="5">
        <p:tmplLst>
          <p:tmpl lvl="1">
            <p:tnLst>
              <p:par>
                <p:cTn presetID="22" presetClass="entr" presetSubtype="8" fill="hold" nodeType="after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52400"/>
            <a:ext cx="9144000" cy="6496050"/>
          </a:xfrm>
        </p:spPr>
        <p:txBody>
          <a:bodyPr>
            <a:normAutofit fontScale="92500" lnSpcReduction="20000"/>
          </a:bodyPr>
          <a:lstStyle/>
          <a:p>
            <a:pPr>
              <a:buNone/>
            </a:pPr>
            <a:r>
              <a:rPr lang="en-US" baseline="30000" dirty="0" smtClean="0"/>
              <a:t>1-8 </a:t>
            </a:r>
            <a:r>
              <a:rPr lang="en-US" dirty="0" smtClean="0"/>
              <a:t>Give the gift of wise rule to the king, O God,</a:t>
            </a:r>
            <a:br>
              <a:rPr lang="en-US" dirty="0" smtClean="0"/>
            </a:br>
            <a:r>
              <a:rPr lang="en-US" dirty="0" smtClean="0"/>
              <a:t>    the gift of just rule to the crown prince.</a:t>
            </a:r>
            <a:br>
              <a:rPr lang="en-US" dirty="0" smtClean="0"/>
            </a:br>
            <a:r>
              <a:rPr lang="en-US" dirty="0" smtClean="0"/>
              <a:t>May he judge your people rightly,</a:t>
            </a:r>
            <a:br>
              <a:rPr lang="en-US" dirty="0" smtClean="0"/>
            </a:br>
            <a:r>
              <a:rPr lang="en-US" dirty="0" smtClean="0"/>
              <a:t>    be honorable to your meek and lowly.</a:t>
            </a:r>
            <a:br>
              <a:rPr lang="en-US" dirty="0" smtClean="0"/>
            </a:br>
            <a:r>
              <a:rPr lang="en-US" dirty="0" smtClean="0"/>
              <a:t>Let the mountains give exuberant witness;</a:t>
            </a:r>
            <a:br>
              <a:rPr lang="en-US" dirty="0" smtClean="0"/>
            </a:br>
            <a:r>
              <a:rPr lang="en-US" dirty="0" smtClean="0"/>
              <a:t>    shape the hills with the contours of right living.</a:t>
            </a:r>
            <a:br>
              <a:rPr lang="en-US" dirty="0" smtClean="0"/>
            </a:br>
            <a:r>
              <a:rPr lang="en-US" dirty="0" smtClean="0"/>
              <a:t>Please stand up for the poor,</a:t>
            </a:r>
            <a:br>
              <a:rPr lang="en-US" dirty="0" smtClean="0"/>
            </a:br>
            <a:r>
              <a:rPr lang="en-US" dirty="0" smtClean="0"/>
              <a:t>    help the children of the needy,</a:t>
            </a:r>
            <a:br>
              <a:rPr lang="en-US" dirty="0" smtClean="0"/>
            </a:br>
            <a:r>
              <a:rPr lang="en-US" dirty="0" smtClean="0"/>
              <a:t>    come down hard on the cruel tyrants.</a:t>
            </a:r>
            <a:br>
              <a:rPr lang="en-US" dirty="0" smtClean="0"/>
            </a:br>
            <a:r>
              <a:rPr lang="en-US" dirty="0" smtClean="0"/>
              <a:t>Outlast the sun, outlive the moon—</a:t>
            </a:r>
            <a:br>
              <a:rPr lang="en-US" dirty="0" smtClean="0"/>
            </a:br>
            <a:r>
              <a:rPr lang="en-US" dirty="0" smtClean="0"/>
              <a:t>    age after age after age.</a:t>
            </a:r>
            <a:br>
              <a:rPr lang="en-US" dirty="0" smtClean="0"/>
            </a:br>
            <a:r>
              <a:rPr lang="en-US" dirty="0" smtClean="0"/>
              <a:t>Be rainfall on cut grass,</a:t>
            </a:r>
            <a:br>
              <a:rPr lang="en-US" dirty="0" smtClean="0"/>
            </a:br>
            <a:r>
              <a:rPr lang="en-US" dirty="0" smtClean="0"/>
              <a:t>    earth-refreshing rain showers.</a:t>
            </a:r>
            <a:br>
              <a:rPr lang="en-US" dirty="0" smtClean="0"/>
            </a:br>
            <a:r>
              <a:rPr lang="en-US" dirty="0" smtClean="0"/>
              <a:t>Let righteousness burst into blossom</a:t>
            </a:r>
            <a:br>
              <a:rPr lang="en-US" dirty="0" smtClean="0"/>
            </a:br>
            <a:r>
              <a:rPr lang="en-US" dirty="0" smtClean="0"/>
              <a:t>    and peace abound until the moon fades to nothing.</a:t>
            </a:r>
            <a:br>
              <a:rPr lang="en-US" dirty="0" smtClean="0"/>
            </a:br>
            <a:r>
              <a:rPr lang="en-US" dirty="0" smtClean="0"/>
              <a:t>Rule from sea to sea,</a:t>
            </a:r>
            <a:br>
              <a:rPr lang="en-US" dirty="0" smtClean="0"/>
            </a:br>
            <a:r>
              <a:rPr lang="en-US" dirty="0" smtClean="0"/>
              <a:t>    from the River to the Rim.</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52400"/>
            <a:ext cx="9144000" cy="6496050"/>
          </a:xfrm>
        </p:spPr>
        <p:txBody>
          <a:bodyPr>
            <a:normAutofit/>
          </a:bodyPr>
          <a:lstStyle/>
          <a:p>
            <a:pPr>
              <a:buNone/>
            </a:pPr>
            <a:r>
              <a:rPr lang="en-US" sz="2700" baseline="30000" dirty="0" smtClean="0"/>
              <a:t>9-14 </a:t>
            </a:r>
            <a:r>
              <a:rPr lang="en-US" sz="2700" dirty="0" smtClean="0"/>
              <a:t>Foes will fall on their knees before God,</a:t>
            </a:r>
            <a:br>
              <a:rPr lang="en-US" sz="2700" dirty="0" smtClean="0"/>
            </a:br>
            <a:r>
              <a:rPr lang="en-US" sz="2700" dirty="0" smtClean="0"/>
              <a:t>    his enemies lick the dust.</a:t>
            </a:r>
            <a:br>
              <a:rPr lang="en-US" sz="2700" dirty="0" smtClean="0"/>
            </a:br>
            <a:r>
              <a:rPr lang="en-US" sz="2700" dirty="0" smtClean="0"/>
              <a:t>Kings remote and legendary will pay homage,</a:t>
            </a:r>
            <a:br>
              <a:rPr lang="en-US" sz="2700" dirty="0" smtClean="0"/>
            </a:br>
            <a:r>
              <a:rPr lang="en-US" sz="2700" dirty="0" smtClean="0"/>
              <a:t>    kings rich and resplendent will turn over their wealth.</a:t>
            </a:r>
            <a:br>
              <a:rPr lang="en-US" sz="2700" dirty="0" smtClean="0"/>
            </a:br>
            <a:r>
              <a:rPr lang="en-US" sz="2700" dirty="0" smtClean="0"/>
              <a:t>All kings will fall down and worship,</a:t>
            </a:r>
            <a:br>
              <a:rPr lang="en-US" sz="2700" dirty="0" smtClean="0"/>
            </a:br>
            <a:r>
              <a:rPr lang="en-US" sz="2700" dirty="0" smtClean="0"/>
              <a:t>    and godless nations sign up to serve him,</a:t>
            </a:r>
            <a:br>
              <a:rPr lang="en-US" sz="2700" dirty="0" smtClean="0"/>
            </a:br>
            <a:r>
              <a:rPr lang="en-US" sz="2700" dirty="0" smtClean="0"/>
              <a:t>Because he rescues the poor at the first sign of need,</a:t>
            </a:r>
            <a:br>
              <a:rPr lang="en-US" sz="2700" dirty="0" smtClean="0"/>
            </a:br>
            <a:r>
              <a:rPr lang="en-US" sz="2700" dirty="0" smtClean="0"/>
              <a:t>    the destitute who have run out of luck.</a:t>
            </a:r>
            <a:br>
              <a:rPr lang="en-US" sz="2700" dirty="0" smtClean="0"/>
            </a:br>
            <a:r>
              <a:rPr lang="en-US" sz="2700" dirty="0" smtClean="0"/>
              <a:t>He opens a place in his heart for the down-and-out,</a:t>
            </a:r>
            <a:br>
              <a:rPr lang="en-US" sz="2700" dirty="0" smtClean="0"/>
            </a:br>
            <a:r>
              <a:rPr lang="en-US" sz="2700" dirty="0" smtClean="0"/>
              <a:t>    he restores the wretched of the earth.</a:t>
            </a:r>
            <a:br>
              <a:rPr lang="en-US" sz="2700" dirty="0" smtClean="0"/>
            </a:br>
            <a:r>
              <a:rPr lang="en-US" sz="2700" dirty="0" smtClean="0"/>
              <a:t>He frees them from tyranny and torture—</a:t>
            </a:r>
            <a:br>
              <a:rPr lang="en-US" sz="2700" dirty="0" smtClean="0"/>
            </a:br>
            <a:r>
              <a:rPr lang="en-US" sz="2700" dirty="0" smtClean="0"/>
              <a:t>    when they bleed, he bleeds;</a:t>
            </a:r>
            <a:br>
              <a:rPr lang="en-US" sz="2700" dirty="0" smtClean="0"/>
            </a:br>
            <a:r>
              <a:rPr lang="en-US" sz="2700" dirty="0" smtClean="0"/>
              <a:t>    when they die, he dies.</a:t>
            </a:r>
            <a:endParaRPr lang="en-US" sz="27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95250"/>
            <a:ext cx="9144000" cy="6496050"/>
          </a:xfrm>
        </p:spPr>
        <p:txBody>
          <a:bodyPr>
            <a:normAutofit fontScale="85000" lnSpcReduction="20000"/>
          </a:bodyPr>
          <a:lstStyle/>
          <a:p>
            <a:pPr>
              <a:buNone/>
            </a:pPr>
            <a:r>
              <a:rPr lang="en-US" baseline="30000" dirty="0" smtClean="0"/>
              <a:t>15-17 </a:t>
            </a:r>
            <a:r>
              <a:rPr lang="en-US" dirty="0" smtClean="0"/>
              <a:t>And live! Oh, let him live!</a:t>
            </a:r>
            <a:br>
              <a:rPr lang="en-US" dirty="0" smtClean="0"/>
            </a:br>
            <a:r>
              <a:rPr lang="en-US" dirty="0" smtClean="0"/>
              <a:t>    Deck him out in Sheba gold.</a:t>
            </a:r>
            <a:br>
              <a:rPr lang="en-US" dirty="0" smtClean="0"/>
            </a:br>
            <a:r>
              <a:rPr lang="en-US" dirty="0" smtClean="0"/>
              <a:t>Offer prayers unceasing to him,</a:t>
            </a:r>
            <a:br>
              <a:rPr lang="en-US" dirty="0" smtClean="0"/>
            </a:br>
            <a:r>
              <a:rPr lang="en-US" dirty="0" smtClean="0"/>
              <a:t>    bless him from morning to night.</a:t>
            </a:r>
            <a:br>
              <a:rPr lang="en-US" dirty="0" smtClean="0"/>
            </a:br>
            <a:r>
              <a:rPr lang="en-US" dirty="0" smtClean="0"/>
              <a:t>Fields of golden grain in the land,</a:t>
            </a:r>
            <a:br>
              <a:rPr lang="en-US" dirty="0" smtClean="0"/>
            </a:br>
            <a:r>
              <a:rPr lang="en-US" dirty="0" smtClean="0"/>
              <a:t>    cresting the mountains in wild exuberance,</a:t>
            </a:r>
            <a:br>
              <a:rPr lang="en-US" dirty="0" smtClean="0"/>
            </a:br>
            <a:r>
              <a:rPr lang="en-US" dirty="0" smtClean="0"/>
              <a:t>Cornucopias of praise, praises</a:t>
            </a:r>
            <a:br>
              <a:rPr lang="en-US" dirty="0" smtClean="0"/>
            </a:br>
            <a:r>
              <a:rPr lang="en-US" dirty="0" smtClean="0"/>
              <a:t>    springing from the city like grass from the earth.</a:t>
            </a:r>
            <a:br>
              <a:rPr lang="en-US" dirty="0" smtClean="0"/>
            </a:br>
            <a:r>
              <a:rPr lang="en-US" dirty="0" smtClean="0"/>
              <a:t>May he never be forgotten,</a:t>
            </a:r>
            <a:br>
              <a:rPr lang="en-US" dirty="0" smtClean="0"/>
            </a:br>
            <a:r>
              <a:rPr lang="en-US" dirty="0" smtClean="0"/>
              <a:t>    his fame shine on like sunshine.</a:t>
            </a:r>
            <a:br>
              <a:rPr lang="en-US" dirty="0" smtClean="0"/>
            </a:br>
            <a:r>
              <a:rPr lang="en-US" dirty="0" smtClean="0"/>
              <a:t>May all godless people enter his circle of blessing</a:t>
            </a:r>
            <a:br>
              <a:rPr lang="en-US" dirty="0" smtClean="0"/>
            </a:br>
            <a:r>
              <a:rPr lang="en-US" dirty="0" smtClean="0"/>
              <a:t>    and bless the One who blessed them.</a:t>
            </a:r>
          </a:p>
          <a:p>
            <a:pPr>
              <a:buNone/>
            </a:pPr>
            <a:r>
              <a:rPr lang="en-US" baseline="30000" dirty="0" smtClean="0"/>
              <a:t>18-20 </a:t>
            </a:r>
            <a:r>
              <a:rPr lang="en-US" dirty="0" smtClean="0"/>
              <a:t>Blessed </a:t>
            </a:r>
            <a:r>
              <a:rPr lang="en-US" cap="small" dirty="0" smtClean="0"/>
              <a:t>G</a:t>
            </a:r>
            <a:r>
              <a:rPr lang="en-US" b="1" cap="small" dirty="0" smtClean="0"/>
              <a:t>od</a:t>
            </a:r>
            <a:r>
              <a:rPr lang="en-US" dirty="0" smtClean="0"/>
              <a:t>, Israel’s God,</a:t>
            </a:r>
            <a:br>
              <a:rPr lang="en-US" dirty="0" smtClean="0"/>
            </a:br>
            <a:r>
              <a:rPr lang="en-US" dirty="0" smtClean="0"/>
              <a:t>    the one and only wonder-working God!</a:t>
            </a:r>
            <a:br>
              <a:rPr lang="en-US" dirty="0" smtClean="0"/>
            </a:br>
            <a:r>
              <a:rPr lang="en-US" dirty="0" smtClean="0"/>
              <a:t>Blessed always his blazing glory!</a:t>
            </a:r>
            <a:br>
              <a:rPr lang="en-US" dirty="0" smtClean="0"/>
            </a:br>
            <a:r>
              <a:rPr lang="en-US" dirty="0" smtClean="0"/>
              <a:t>    All earth brims with his glory.</a:t>
            </a:r>
            <a:br>
              <a:rPr lang="en-US" dirty="0" smtClean="0"/>
            </a:br>
            <a:r>
              <a:rPr lang="en-US" dirty="0" smtClean="0"/>
              <a:t>Yes and Yes and Yes.</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Psalm 72</a:t>
            </a:r>
            <a:endParaRPr lang="en-US" dirty="0"/>
          </a:p>
        </p:txBody>
      </p:sp>
      <p:sp>
        <p:nvSpPr>
          <p:cNvPr id="3" name="Content Placeholder 2"/>
          <p:cNvSpPr>
            <a:spLocks noGrp="1"/>
          </p:cNvSpPr>
          <p:nvPr>
            <p:ph idx="1"/>
          </p:nvPr>
        </p:nvSpPr>
        <p:spPr>
          <a:xfrm>
            <a:off x="628649" y="1678675"/>
            <a:ext cx="8515351" cy="4564964"/>
          </a:xfrm>
        </p:spPr>
        <p:txBody>
          <a:bodyPr>
            <a:normAutofit/>
          </a:bodyPr>
          <a:lstStyle/>
          <a:p>
            <a:r>
              <a:rPr lang="en-US" i="1" dirty="0" smtClean="0"/>
              <a:t>Since the time of Bernard of </a:t>
            </a:r>
            <a:r>
              <a:rPr lang="en-US" i="1" dirty="0" err="1" smtClean="0"/>
              <a:t>Clairvaux</a:t>
            </a:r>
            <a:r>
              <a:rPr lang="en-US" i="1" dirty="0" smtClean="0"/>
              <a:t> (1153) Christians have spoken of the three comings of Christ: in the flesh in Bethlehem, in our hearts daily, and in glory at the end of time. The first of these comings was visible in the weakness of a human infant; the second is invisible but in spirit and power; the third in glory and majesty will be visible to everyone. </a:t>
            </a:r>
            <a:br>
              <a:rPr lang="en-US" i="1" dirty="0" smtClean="0"/>
            </a:br>
            <a:r>
              <a:rPr lang="en-US" i="1" dirty="0" smtClean="0"/>
              <a:t>- </a:t>
            </a:r>
            <a:r>
              <a:rPr lang="en-US" dirty="0" smtClean="0"/>
              <a:t>Philip </a:t>
            </a:r>
            <a:r>
              <a:rPr lang="en-US" dirty="0" err="1" smtClean="0"/>
              <a:t>Pfatteicher</a:t>
            </a:r>
            <a:r>
              <a:rPr lang="en-US" dirty="0" smtClean="0"/>
              <a:t> [FAH-</a:t>
            </a:r>
            <a:r>
              <a:rPr lang="en-US" dirty="0" err="1" smtClean="0"/>
              <a:t>ta</a:t>
            </a:r>
            <a:r>
              <a:rPr lang="en-US" dirty="0" smtClean="0"/>
              <a:t>-</a:t>
            </a:r>
            <a:r>
              <a:rPr lang="en-US" dirty="0" err="1" smtClean="0"/>
              <a:t>ker</a:t>
            </a:r>
            <a:r>
              <a:rPr lang="en-US" dirty="0" smtClean="0"/>
              <a:t>] </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400184" y="114300"/>
            <a:ext cx="4343632" cy="6629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Psalm 72</a:t>
            </a:r>
            <a:endParaRPr lang="en-US"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Psalm of hope</a:t>
            </a:r>
          </a:p>
          <a:p>
            <a:r>
              <a:rPr lang="en-US" dirty="0" smtClean="0"/>
              <a:t>Justice and restoration</a:t>
            </a:r>
          </a:p>
          <a:p>
            <a:r>
              <a:rPr lang="en-US" dirty="0" smtClean="0"/>
              <a:t>Royal Psalm (coronation proclamation)</a:t>
            </a:r>
          </a:p>
          <a:p>
            <a:r>
              <a:rPr lang="en-US" dirty="0" smtClean="0"/>
              <a:t>Really awkward coronation</a:t>
            </a:r>
          </a:p>
          <a:p>
            <a:r>
              <a:rPr lang="en-US" dirty="0" smtClean="0"/>
              <a:t>Messianic?</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Psalm 72</a:t>
            </a:r>
            <a:endParaRPr lang="en-US"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It’s not too late</a:t>
            </a:r>
          </a:p>
          <a:p>
            <a:r>
              <a:rPr lang="en-US" dirty="0" smtClean="0"/>
              <a:t>Draw near to the Blessed King</a:t>
            </a:r>
          </a:p>
          <a:p>
            <a:r>
              <a:rPr lang="en-US" dirty="0" smtClean="0"/>
              <a:t>Switch gears, slow down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1. Consider the person of Christ reflected in the qualities of the Blessed King in Psalm 72</a:t>
            </a:r>
            <a:endParaRPr lang="en-US" sz="3200" b="1" dirty="0"/>
          </a:p>
        </p:txBody>
      </p:sp>
      <p:sp>
        <p:nvSpPr>
          <p:cNvPr id="3" name="Content Placeholder 2"/>
          <p:cNvSpPr>
            <a:spLocks noGrp="1"/>
          </p:cNvSpPr>
          <p:nvPr>
            <p:ph idx="1"/>
          </p:nvPr>
        </p:nvSpPr>
        <p:spPr>
          <a:xfrm>
            <a:off x="628649" y="1678675"/>
            <a:ext cx="8515351" cy="4564964"/>
          </a:xfrm>
        </p:spPr>
        <p:txBody>
          <a:bodyPr/>
          <a:lstStyle/>
          <a:p>
            <a:r>
              <a:rPr lang="en-US" dirty="0" smtClean="0"/>
              <a:t>King of justice (v1)</a:t>
            </a:r>
          </a:p>
          <a:p>
            <a:r>
              <a:rPr lang="en-US" dirty="0" smtClean="0"/>
              <a:t>Righteous judge (v2)</a:t>
            </a:r>
          </a:p>
          <a:p>
            <a:r>
              <a:rPr lang="en-US" dirty="0" smtClean="0"/>
              <a:t>Restoration (v3)</a:t>
            </a:r>
          </a:p>
          <a:p>
            <a:r>
              <a:rPr lang="en-US" dirty="0" smtClean="0"/>
              <a:t>Defender of the needy (v4)</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1. Consider the person of Christ reflected in the qualities of the Blessed King in Psalm 72</a:t>
            </a:r>
            <a:endParaRPr lang="en-US" sz="3200" b="1" dirty="0"/>
          </a:p>
        </p:txBody>
      </p:sp>
      <p:sp>
        <p:nvSpPr>
          <p:cNvPr id="3" name="Content Placeholder 2"/>
          <p:cNvSpPr>
            <a:spLocks noGrp="1"/>
          </p:cNvSpPr>
          <p:nvPr>
            <p:ph idx="1"/>
          </p:nvPr>
        </p:nvSpPr>
        <p:spPr>
          <a:xfrm>
            <a:off x="628649" y="1678675"/>
            <a:ext cx="8515351" cy="4564964"/>
          </a:xfrm>
        </p:spPr>
        <p:txBody>
          <a:bodyPr>
            <a:normAutofit fontScale="92500" lnSpcReduction="20000"/>
          </a:bodyPr>
          <a:lstStyle/>
          <a:p>
            <a:r>
              <a:rPr lang="en-US" dirty="0" smtClean="0"/>
              <a:t>The people are precious to the King</a:t>
            </a:r>
          </a:p>
          <a:p>
            <a:r>
              <a:rPr lang="en-US" i="1" dirty="0" smtClean="0"/>
              <a:t>The Spirit of the Sovereign Lord is on me,</a:t>
            </a:r>
            <a:br>
              <a:rPr lang="en-US" i="1" dirty="0" smtClean="0"/>
            </a:br>
            <a:r>
              <a:rPr lang="en-US" i="1" dirty="0" smtClean="0"/>
              <a:t>    because the Lord has anointed me</a:t>
            </a:r>
            <a:br>
              <a:rPr lang="en-US" i="1" dirty="0" smtClean="0"/>
            </a:br>
            <a:r>
              <a:rPr lang="en-US" i="1" dirty="0" smtClean="0"/>
              <a:t>    to </a:t>
            </a:r>
            <a:r>
              <a:rPr lang="en-US" b="1" i="1" dirty="0" smtClean="0"/>
              <a:t>proclaim</a:t>
            </a:r>
            <a:r>
              <a:rPr lang="en-US" i="1" dirty="0" smtClean="0"/>
              <a:t> good news to the poor.</a:t>
            </a:r>
            <a:br>
              <a:rPr lang="en-US" i="1" dirty="0" smtClean="0"/>
            </a:br>
            <a:r>
              <a:rPr lang="en-US" i="1" dirty="0" smtClean="0"/>
              <a:t>He has sent me to </a:t>
            </a:r>
            <a:r>
              <a:rPr lang="en-US" b="1" i="1" dirty="0" smtClean="0"/>
              <a:t>bind up</a:t>
            </a:r>
            <a:r>
              <a:rPr lang="en-US" i="1" dirty="0" smtClean="0"/>
              <a:t> the brokenhearted,</a:t>
            </a:r>
            <a:br>
              <a:rPr lang="en-US" i="1" dirty="0" smtClean="0"/>
            </a:br>
            <a:r>
              <a:rPr lang="en-US" i="1" dirty="0" smtClean="0"/>
              <a:t>    to </a:t>
            </a:r>
            <a:r>
              <a:rPr lang="en-US" b="1" i="1" dirty="0" smtClean="0"/>
              <a:t>proclaim</a:t>
            </a:r>
            <a:r>
              <a:rPr lang="en-US" i="1" dirty="0" smtClean="0"/>
              <a:t> freedom for the captives</a:t>
            </a:r>
            <a:br>
              <a:rPr lang="en-US" i="1" dirty="0" smtClean="0"/>
            </a:br>
            <a:r>
              <a:rPr lang="en-US" i="1" dirty="0" smtClean="0"/>
              <a:t>    and </a:t>
            </a:r>
            <a:r>
              <a:rPr lang="en-US" b="1" i="1" dirty="0" smtClean="0"/>
              <a:t>release</a:t>
            </a:r>
            <a:r>
              <a:rPr lang="en-US" i="1" dirty="0" smtClean="0"/>
              <a:t> from darkness for the prisoners – Isa 61</a:t>
            </a:r>
          </a:p>
          <a:p>
            <a:r>
              <a:rPr lang="en-US" dirty="0" smtClean="0"/>
              <a:t>Christ fits into the frame</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1. Consider the person of Christ reflected in the qualities of the Blessed King in Psalm 72</a:t>
            </a:r>
            <a:endParaRPr lang="en-US" sz="3200" b="1"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Extra bed people</a:t>
            </a:r>
          </a:p>
          <a:p>
            <a:r>
              <a:rPr lang="en-US" dirty="0" smtClean="0"/>
              <a:t>Frustration in waiting</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spc="-20" dirty="0" smtClean="0"/>
              <a:t>2. Consider joining with the Psalmist in longing for the reign of the Blessed King in Psalm 72</a:t>
            </a:r>
            <a:endParaRPr lang="en-US" sz="3200" b="1" spc="-20"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People are resolute, devoted, and hopeful</a:t>
            </a:r>
          </a:p>
          <a:p>
            <a:r>
              <a:rPr lang="en-US" dirty="0" smtClean="0"/>
              <a:t>World is longing..</a:t>
            </a:r>
          </a:p>
          <a:p>
            <a:pPr lvl="0"/>
            <a:r>
              <a:rPr lang="en-US" dirty="0" smtClean="0"/>
              <a:t>For his rule (v 8), </a:t>
            </a:r>
          </a:p>
          <a:p>
            <a:pPr lvl="0"/>
            <a:r>
              <a:rPr lang="en-US" dirty="0" smtClean="0"/>
              <a:t>For total submission from earthly rules (v9-11), </a:t>
            </a:r>
          </a:p>
          <a:p>
            <a:pPr lvl="0"/>
            <a:r>
              <a:rPr lang="en-US" dirty="0" smtClean="0"/>
              <a:t>His name endures forever (</a:t>
            </a:r>
            <a:r>
              <a:rPr lang="en-US" dirty="0" err="1" smtClean="0"/>
              <a:t>vs</a:t>
            </a:r>
            <a:r>
              <a:rPr lang="en-US" dirty="0" smtClean="0"/>
              <a:t> 16).</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spc="-20" dirty="0" smtClean="0"/>
              <a:t>2. Consider joining with the Psalmist in longing for the reign of the Blessed King in Psalm 72</a:t>
            </a:r>
            <a:endParaRPr lang="en-US" sz="3200" b="1" spc="-20"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The king is the solution for brokenness</a:t>
            </a:r>
          </a:p>
          <a:p>
            <a:r>
              <a:rPr lang="en-US" dirty="0" smtClean="0"/>
              <a:t>We have met the king</a:t>
            </a:r>
          </a:p>
          <a:p>
            <a:r>
              <a:rPr lang="en-US" dirty="0" smtClean="0"/>
              <a:t>Our longing increases</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spc="-20" dirty="0" smtClean="0"/>
              <a:t>2. Consider joining with the Psalmist in longing for the reign of the Blessed King in Psalm 72</a:t>
            </a:r>
            <a:endParaRPr lang="en-US" sz="3200" b="1" spc="-20" dirty="0"/>
          </a:p>
        </p:txBody>
      </p:sp>
      <p:sp>
        <p:nvSpPr>
          <p:cNvPr id="3" name="Content Placeholder 2"/>
          <p:cNvSpPr>
            <a:spLocks noGrp="1"/>
          </p:cNvSpPr>
          <p:nvPr>
            <p:ph idx="1"/>
          </p:nvPr>
        </p:nvSpPr>
        <p:spPr>
          <a:xfrm>
            <a:off x="232229" y="1678674"/>
            <a:ext cx="8911771" cy="4910812"/>
          </a:xfrm>
        </p:spPr>
        <p:txBody>
          <a:bodyPr>
            <a:normAutofit fontScale="85000" lnSpcReduction="20000"/>
          </a:bodyPr>
          <a:lstStyle/>
          <a:p>
            <a:r>
              <a:rPr lang="en-US" i="1" dirty="0" smtClean="0"/>
              <a:t>Indeed, the Advent season and its hope should not be regarded purely or even primarily in terms of Christmas. It should not be seen as an introduction to the Incarnation but rather as the completion of the work of redemption. The spirit season is expressed in the </a:t>
            </a:r>
            <a:r>
              <a:rPr lang="en-US" b="1" i="1" dirty="0" smtClean="0"/>
              <a:t>impatient cry</a:t>
            </a:r>
            <a:r>
              <a:rPr lang="en-US" i="1" dirty="0" smtClean="0"/>
              <a:t> of a </a:t>
            </a:r>
            <a:r>
              <a:rPr lang="en-US" b="1" i="1" dirty="0" smtClean="0"/>
              <a:t>sometimes </a:t>
            </a:r>
            <a:r>
              <a:rPr lang="en-US" b="1" i="1" dirty="0" err="1" smtClean="0"/>
              <a:t>deperate</a:t>
            </a:r>
            <a:r>
              <a:rPr lang="en-US" b="1" i="1" dirty="0" smtClean="0"/>
              <a:t> people</a:t>
            </a:r>
            <a:r>
              <a:rPr lang="en-US" i="1" dirty="0" smtClean="0"/>
              <a:t>, "O that you would tear open the heavens and come down" (Isa 64:1), echoed in the seventeenth-century German </a:t>
            </a:r>
            <a:r>
              <a:rPr lang="en-US" i="1" dirty="0" err="1" smtClean="0"/>
              <a:t>hymm</a:t>
            </a:r>
            <a:r>
              <a:rPr lang="en-US" i="1" dirty="0" smtClean="0"/>
              <a:t> O </a:t>
            </a:r>
            <a:r>
              <a:rPr lang="en-US" i="1" dirty="0" err="1" smtClean="0"/>
              <a:t>Heilandreiss</a:t>
            </a:r>
            <a:r>
              <a:rPr lang="en-US" i="1" dirty="0" smtClean="0"/>
              <a:t> die </a:t>
            </a:r>
            <a:r>
              <a:rPr lang="en-US" i="1" dirty="0" err="1" smtClean="0"/>
              <a:t>Himmel</a:t>
            </a:r>
            <a:r>
              <a:rPr lang="en-US" i="1" dirty="0" smtClean="0"/>
              <a:t> auf (O Saviour, tear open the heavens):</a:t>
            </a:r>
          </a:p>
          <a:p>
            <a:r>
              <a:rPr lang="en-US" i="1" dirty="0" smtClean="0"/>
              <a:t>O savior rend the heavens wide;</a:t>
            </a:r>
            <a:br>
              <a:rPr lang="en-US" i="1" dirty="0" smtClean="0"/>
            </a:br>
            <a:r>
              <a:rPr lang="en-US" i="1" dirty="0" smtClean="0"/>
              <a:t>Come down, come down with mighty stride;</a:t>
            </a:r>
            <a:br>
              <a:rPr lang="en-US" i="1" dirty="0" smtClean="0"/>
            </a:br>
            <a:r>
              <a:rPr lang="en-US" i="1" dirty="0" smtClean="0"/>
              <a:t>Unlock the gates, the doors break down;</a:t>
            </a:r>
            <a:br>
              <a:rPr lang="en-US" i="1" dirty="0" smtClean="0"/>
            </a:br>
            <a:r>
              <a:rPr lang="en-US" i="1" dirty="0" smtClean="0"/>
              <a:t>Unbar the way to heaven's crown.</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3. Consider responding to the Blessed King this in our worship and in our action.</a:t>
            </a:r>
            <a:endParaRPr lang="en-US" sz="3200" b="1" dirty="0"/>
          </a:p>
        </p:txBody>
      </p:sp>
      <p:sp>
        <p:nvSpPr>
          <p:cNvPr id="3" name="Content Placeholder 2"/>
          <p:cNvSpPr>
            <a:spLocks noGrp="1"/>
          </p:cNvSpPr>
          <p:nvPr>
            <p:ph idx="1"/>
          </p:nvPr>
        </p:nvSpPr>
        <p:spPr>
          <a:xfrm>
            <a:off x="628649" y="1678675"/>
            <a:ext cx="8515351" cy="4564964"/>
          </a:xfrm>
        </p:spPr>
        <p:txBody>
          <a:bodyPr/>
          <a:lstStyle/>
          <a:p>
            <a:r>
              <a:rPr lang="en-US" dirty="0" smtClean="0"/>
              <a:t>Bah Humbug Dan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0" y="0"/>
            <a:ext cx="6380716" cy="5907314"/>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l="20962" t="14189"/>
          <a:stretch>
            <a:fillRect/>
          </a:stretch>
        </p:blipFill>
        <p:spPr bwMode="auto">
          <a:xfrm>
            <a:off x="5318175" y="2757715"/>
            <a:ext cx="3825825" cy="410028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phoenix2\Desktop\Dropbox\UC\Teaching\Psalm 72 (2019 avent 2)\images\christina christmas smile 2.jpg"/>
          <p:cNvPicPr>
            <a:picLocks noChangeAspect="1" noChangeArrowheads="1"/>
          </p:cNvPicPr>
          <p:nvPr/>
        </p:nvPicPr>
        <p:blipFill>
          <a:blip r:embed="rId2" cstate="print"/>
          <a:srcRect/>
          <a:stretch>
            <a:fillRect/>
          </a:stretch>
        </p:blipFill>
        <p:spPr bwMode="auto">
          <a:xfrm>
            <a:off x="2000251" y="0"/>
            <a:ext cx="5143499" cy="6857999"/>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3. Consider responding to the Blessed King this in our worship and in our action.</a:t>
            </a:r>
            <a:endParaRPr lang="en-US" sz="3200" b="1" dirty="0"/>
          </a:p>
        </p:txBody>
      </p:sp>
      <p:sp>
        <p:nvSpPr>
          <p:cNvPr id="3" name="Content Placeholder 2"/>
          <p:cNvSpPr>
            <a:spLocks noGrp="1"/>
          </p:cNvSpPr>
          <p:nvPr>
            <p:ph idx="1"/>
          </p:nvPr>
        </p:nvSpPr>
        <p:spPr>
          <a:xfrm>
            <a:off x="628649" y="1678675"/>
            <a:ext cx="8515351" cy="4564964"/>
          </a:xfrm>
        </p:spPr>
        <p:txBody>
          <a:bodyPr/>
          <a:lstStyle/>
          <a:p>
            <a:r>
              <a:rPr lang="en-US" dirty="0" smtClean="0"/>
              <a:t>Bah Humbug Dan</a:t>
            </a:r>
          </a:p>
          <a:p>
            <a:r>
              <a:rPr lang="en-US" dirty="0" smtClean="0"/>
              <a:t>End of year exhausting</a:t>
            </a:r>
          </a:p>
          <a:p>
            <a:r>
              <a:rPr lang="en-US" dirty="0" smtClean="0"/>
              <a:t>Advent is a beginning (ramp up)</a:t>
            </a:r>
          </a:p>
          <a:p>
            <a:r>
              <a:rPr lang="en-US" dirty="0" smtClean="0"/>
              <a:t>Prepare for God’s work in you</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Responding to the Blessed </a:t>
            </a:r>
            <a:br>
              <a:rPr lang="en-US" sz="3200" b="1" dirty="0" smtClean="0"/>
            </a:br>
            <a:r>
              <a:rPr lang="en-US" sz="3200" b="1" dirty="0" smtClean="0"/>
              <a:t>King in our worship</a:t>
            </a:r>
            <a:endParaRPr lang="en-US" sz="3200" b="1" dirty="0"/>
          </a:p>
        </p:txBody>
      </p:sp>
      <p:sp>
        <p:nvSpPr>
          <p:cNvPr id="3" name="Content Placeholder 2"/>
          <p:cNvSpPr>
            <a:spLocks noGrp="1"/>
          </p:cNvSpPr>
          <p:nvPr>
            <p:ph idx="1"/>
          </p:nvPr>
        </p:nvSpPr>
        <p:spPr>
          <a:xfrm>
            <a:off x="628649" y="1678675"/>
            <a:ext cx="8515351" cy="4564964"/>
          </a:xfrm>
        </p:spPr>
        <p:txBody>
          <a:bodyPr/>
          <a:lstStyle/>
          <a:p>
            <a:r>
              <a:rPr lang="en-US" dirty="0" smtClean="0"/>
              <a:t>Lectionary Readings</a:t>
            </a:r>
          </a:p>
          <a:p>
            <a:r>
              <a:rPr lang="en-US" dirty="0" err="1" smtClean="0"/>
              <a:t>Malcom</a:t>
            </a:r>
            <a:r>
              <a:rPr lang="en-US" dirty="0" smtClean="0"/>
              <a:t> </a:t>
            </a:r>
            <a:r>
              <a:rPr lang="en-US" dirty="0" err="1" smtClean="0"/>
              <a:t>Guite</a:t>
            </a:r>
            <a:r>
              <a:rPr lang="en-US" dirty="0" smtClean="0"/>
              <a:t> – </a:t>
            </a:r>
            <a:r>
              <a:rPr lang="en-US" i="1" dirty="0" smtClean="0"/>
              <a:t>Waiting on the Word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495460" y="142164"/>
            <a:ext cx="4153080" cy="66396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Responding to the Blessed </a:t>
            </a:r>
            <a:br>
              <a:rPr lang="en-US" sz="3200" b="1" dirty="0" smtClean="0"/>
            </a:br>
            <a:r>
              <a:rPr lang="en-US" sz="3200" b="1" dirty="0" smtClean="0"/>
              <a:t>King in our worship</a:t>
            </a:r>
            <a:endParaRPr lang="en-US" sz="3200" b="1" dirty="0"/>
          </a:p>
        </p:txBody>
      </p:sp>
      <p:sp>
        <p:nvSpPr>
          <p:cNvPr id="3" name="Content Placeholder 2"/>
          <p:cNvSpPr>
            <a:spLocks noGrp="1"/>
          </p:cNvSpPr>
          <p:nvPr>
            <p:ph idx="1"/>
          </p:nvPr>
        </p:nvSpPr>
        <p:spPr>
          <a:xfrm>
            <a:off x="628649" y="1678675"/>
            <a:ext cx="8515351" cy="4564964"/>
          </a:xfrm>
        </p:spPr>
        <p:txBody>
          <a:bodyPr/>
          <a:lstStyle/>
          <a:p>
            <a:r>
              <a:rPr lang="en-US" dirty="0" smtClean="0"/>
              <a:t>Lectionary Readings</a:t>
            </a:r>
          </a:p>
          <a:p>
            <a:r>
              <a:rPr lang="en-US" dirty="0" err="1" smtClean="0"/>
              <a:t>Malcom</a:t>
            </a:r>
            <a:r>
              <a:rPr lang="en-US" dirty="0" smtClean="0"/>
              <a:t> </a:t>
            </a:r>
            <a:r>
              <a:rPr lang="en-US" dirty="0" err="1" smtClean="0"/>
              <a:t>Guite</a:t>
            </a:r>
            <a:r>
              <a:rPr lang="en-US" dirty="0" smtClean="0"/>
              <a:t> – </a:t>
            </a:r>
            <a:r>
              <a:rPr lang="en-US" i="1" dirty="0" smtClean="0"/>
              <a:t>Waiting on the Word</a:t>
            </a:r>
          </a:p>
          <a:p>
            <a:r>
              <a:rPr lang="en-US" dirty="0" smtClean="0"/>
              <a:t>New Leaf Network</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1083053" y="199512"/>
            <a:ext cx="6977894" cy="64589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Responding to the Blessed </a:t>
            </a:r>
            <a:br>
              <a:rPr lang="en-US" sz="3200" b="1" dirty="0" smtClean="0"/>
            </a:br>
            <a:r>
              <a:rPr lang="en-US" sz="3200" b="1" dirty="0" smtClean="0"/>
              <a:t>King in our action</a:t>
            </a:r>
            <a:endParaRPr lang="en-US" sz="3200" b="1" dirty="0"/>
          </a:p>
        </p:txBody>
      </p:sp>
      <p:sp>
        <p:nvSpPr>
          <p:cNvPr id="3" name="Content Placeholder 2"/>
          <p:cNvSpPr>
            <a:spLocks noGrp="1"/>
          </p:cNvSpPr>
          <p:nvPr>
            <p:ph idx="1"/>
          </p:nvPr>
        </p:nvSpPr>
        <p:spPr>
          <a:xfrm>
            <a:off x="628649" y="1678675"/>
            <a:ext cx="8515351" cy="4564964"/>
          </a:xfrm>
        </p:spPr>
        <p:txBody>
          <a:bodyPr>
            <a:normAutofit fontScale="85000" lnSpcReduction="20000"/>
          </a:bodyPr>
          <a:lstStyle/>
          <a:p>
            <a:r>
              <a:rPr lang="en-US" i="1" dirty="0" smtClean="0"/>
              <a:t>“Advent is when we give voice to the ache and pain and longing in our hearts. Advent is also when we confess our own participation in the brokenness of the world. Advent, then, is not only about longing for Christ to come again and put everything back together; it’s about repenting and receiving grace so that we get to be put back together now.</a:t>
            </a:r>
            <a:br>
              <a:rPr lang="en-US" i="1" dirty="0" smtClean="0"/>
            </a:br>
            <a:r>
              <a:rPr lang="en-US" i="1" dirty="0" smtClean="0"/>
              <a:t/>
            </a:r>
            <a:br>
              <a:rPr lang="en-US" i="1" dirty="0" smtClean="0"/>
            </a:br>
            <a:r>
              <a:rPr lang="en-US" i="1" dirty="0" smtClean="0"/>
              <a:t>But there’s one more piece. Advent is not only about longing for Christ to put the world back together, not only about repenting and letting Christ put us back together; it is also a chance to participate in bringing wholeness to others.” – </a:t>
            </a:r>
            <a:r>
              <a:rPr lang="en-US" i="1" dirty="0" err="1" smtClean="0"/>
              <a:t>Malcom</a:t>
            </a:r>
            <a:r>
              <a:rPr lang="en-US" i="1" dirty="0" smtClean="0"/>
              <a:t> </a:t>
            </a:r>
            <a:r>
              <a:rPr lang="en-US" i="1" dirty="0" err="1" smtClean="0"/>
              <a:t>Guite</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Responding to the Blessed </a:t>
            </a:r>
            <a:br>
              <a:rPr lang="en-US" sz="3200" b="1" dirty="0" smtClean="0"/>
            </a:br>
            <a:r>
              <a:rPr lang="en-US" sz="3200" b="1" dirty="0" smtClean="0"/>
              <a:t>King in our action</a:t>
            </a:r>
            <a:endParaRPr lang="en-US" sz="3200" b="1" dirty="0"/>
          </a:p>
        </p:txBody>
      </p:sp>
      <p:sp>
        <p:nvSpPr>
          <p:cNvPr id="3" name="Content Placeholder 2"/>
          <p:cNvSpPr>
            <a:spLocks noGrp="1"/>
          </p:cNvSpPr>
          <p:nvPr>
            <p:ph idx="1"/>
          </p:nvPr>
        </p:nvSpPr>
        <p:spPr>
          <a:xfrm>
            <a:off x="628649" y="1678675"/>
            <a:ext cx="8515351" cy="4564964"/>
          </a:xfrm>
        </p:spPr>
        <p:txBody>
          <a:bodyPr>
            <a:normAutofit/>
          </a:bodyPr>
          <a:lstStyle/>
          <a:p>
            <a:r>
              <a:rPr lang="en-US" dirty="0" smtClean="0"/>
              <a:t>The circle of God’s blessing</a:t>
            </a:r>
          </a:p>
          <a:p>
            <a:r>
              <a:rPr lang="en-US" dirty="0" smtClean="0"/>
              <a:t>Advent is the time</a:t>
            </a:r>
          </a:p>
          <a:p>
            <a:r>
              <a:rPr lang="en-US" dirty="0" smtClean="0"/>
              <a:t>We know the king</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962151"/>
            <a:ext cx="9144000" cy="4281488"/>
          </a:xfrm>
        </p:spPr>
        <p:txBody>
          <a:bodyPr>
            <a:normAutofit/>
          </a:bodyPr>
          <a:lstStyle/>
          <a:p>
            <a:pPr>
              <a:buNone/>
            </a:pPr>
            <a:r>
              <a:rPr lang="en-US" sz="3600" i="1" baseline="30000" dirty="0" smtClean="0"/>
              <a:t>18-20 </a:t>
            </a:r>
            <a:r>
              <a:rPr lang="en-US" sz="3600" i="1" dirty="0" smtClean="0"/>
              <a:t>Blessed God, Israel’s God,</a:t>
            </a:r>
            <a:br>
              <a:rPr lang="en-US" sz="3600" i="1" dirty="0" smtClean="0"/>
            </a:br>
            <a:r>
              <a:rPr lang="en-US" sz="3600" i="1" dirty="0" smtClean="0"/>
              <a:t>    the one and only wonder-working God!</a:t>
            </a:r>
            <a:br>
              <a:rPr lang="en-US" sz="3600" i="1" dirty="0" smtClean="0"/>
            </a:br>
            <a:r>
              <a:rPr lang="en-US" sz="3600" i="1" dirty="0" smtClean="0"/>
              <a:t>Blessed always his blazing glory!</a:t>
            </a:r>
            <a:br>
              <a:rPr lang="en-US" sz="3600" i="1" dirty="0" smtClean="0"/>
            </a:br>
            <a:r>
              <a:rPr lang="en-US" sz="3600" i="1" dirty="0" smtClean="0"/>
              <a:t>    All earth brims with his glory.</a:t>
            </a:r>
            <a:br>
              <a:rPr lang="en-US" sz="3600" i="1" dirty="0" smtClean="0"/>
            </a:br>
            <a:r>
              <a:rPr lang="en-US" sz="3600" i="1" dirty="0" smtClean="0"/>
              <a:t>Yes and Yes and Yes.</a:t>
            </a:r>
          </a:p>
          <a:p>
            <a:endParaRPr lang="en-US" dirty="0"/>
          </a:p>
        </p:txBody>
      </p:sp>
      <p:sp>
        <p:nvSpPr>
          <p:cNvPr id="4" name="Title 3"/>
          <p:cNvSpPr>
            <a:spLocks noGrp="1"/>
          </p:cNvSpPr>
          <p:nvPr>
            <p:ph type="title"/>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1758</TotalTime>
  <Words>626</Words>
  <Application>Microsoft Office PowerPoint</Application>
  <PresentationFormat>On-screen Show (4:3)</PresentationFormat>
  <Paragraphs>65</Paragraphs>
  <Slides>28</Slides>
  <Notes>0</Notes>
  <HiddenSlides>0</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Office Theme</vt:lpstr>
      <vt:lpstr>1_Office Theme</vt:lpstr>
      <vt:lpstr>1. The Blessed King</vt:lpstr>
      <vt:lpstr>Slide 2</vt:lpstr>
      <vt:lpstr>Slide 3</vt:lpstr>
      <vt:lpstr>Slide 4</vt:lpstr>
      <vt:lpstr>Psalm 72</vt:lpstr>
      <vt:lpstr>Slide 6</vt:lpstr>
      <vt:lpstr>Psalm 72</vt:lpstr>
      <vt:lpstr>Psalm 72</vt:lpstr>
      <vt:lpstr>1. Consider the person of Christ reflected in the qualities of the Blessed King in Psalm 72</vt:lpstr>
      <vt:lpstr>1. Consider the person of Christ reflected in the qualities of the Blessed King in Psalm 72</vt:lpstr>
      <vt:lpstr>Slide 11</vt:lpstr>
      <vt:lpstr>Slide 12</vt:lpstr>
      <vt:lpstr>1. Consider the person of Christ reflected in the qualities of the Blessed King in Psalm 72</vt:lpstr>
      <vt:lpstr>2. Consider joining with the Psalmist in longing for the reign of the Blessed King in Psalm 72</vt:lpstr>
      <vt:lpstr>2. Consider joining with the Psalmist in longing for the reign of the Blessed King in Psalm 72</vt:lpstr>
      <vt:lpstr>2. Consider joining with the Psalmist in longing for the reign of the Blessed King in Psalm 72</vt:lpstr>
      <vt:lpstr>3. Consider responding to the Blessed King this in our worship and in our action.</vt:lpstr>
      <vt:lpstr>Slide 18</vt:lpstr>
      <vt:lpstr>Slide 19</vt:lpstr>
      <vt:lpstr>Slide 20</vt:lpstr>
      <vt:lpstr>3. Consider responding to the Blessed King this in our worship and in our action.</vt:lpstr>
      <vt:lpstr>Responding to the Blessed  King in our worship</vt:lpstr>
      <vt:lpstr>Slide 23</vt:lpstr>
      <vt:lpstr>Responding to the Blessed  King in our worship</vt:lpstr>
      <vt:lpstr>Slide 25</vt:lpstr>
      <vt:lpstr>Responding to the Blessed  King in our action</vt:lpstr>
      <vt:lpstr>Responding to the Blessed  King in our action</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Geoff Chapman</dc:creator>
  <cp:lastModifiedBy>Media</cp:lastModifiedBy>
  <cp:revision>150</cp:revision>
  <cp:lastPrinted>2019-10-20T16:09:07Z</cp:lastPrinted>
  <dcterms:created xsi:type="dcterms:W3CDTF">2019-09-06T23:49:06Z</dcterms:created>
  <dcterms:modified xsi:type="dcterms:W3CDTF">2019-12-08T19:22:42Z</dcterms:modified>
</cp:coreProperties>
</file>