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5"/>
  </p:notesMasterIdLst>
  <p:sldIdLst>
    <p:sldId id="262" r:id="rId2"/>
    <p:sldId id="257" r:id="rId3"/>
    <p:sldId id="258" r:id="rId4"/>
    <p:sldId id="277" r:id="rId5"/>
    <p:sldId id="278" r:id="rId6"/>
    <p:sldId id="279" r:id="rId7"/>
    <p:sldId id="269" r:id="rId8"/>
    <p:sldId id="280" r:id="rId9"/>
    <p:sldId id="281" r:id="rId10"/>
    <p:sldId id="282" r:id="rId11"/>
    <p:sldId id="283" r:id="rId12"/>
    <p:sldId id="275" r:id="rId13"/>
    <p:sldId id="261" r:id="rId14"/>
  </p:sldIdLst>
  <p:sldSz cx="9144000" cy="6858000" type="screen4x3"/>
  <p:notesSz cx="7102475" cy="9388475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F5B00"/>
    <a:srgbClr val="FFE156"/>
    <a:srgbClr val="BC6C00"/>
    <a:srgbClr val="66FFFF"/>
    <a:srgbClr val="FFFFFF"/>
    <a:srgbClr val="FFFF00"/>
    <a:srgbClr val="E7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2021" autoAdjust="0"/>
    <p:restoredTop sz="94660"/>
  </p:normalViewPr>
  <p:slideViewPr>
    <p:cSldViewPr snapToGrid="0">
      <p:cViewPr varScale="1">
        <p:scale>
          <a:sx n="106" d="100"/>
          <a:sy n="106" d="100"/>
        </p:scale>
        <p:origin x="1336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163" cy="469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022725" y="0"/>
            <a:ext cx="3078163" cy="469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FEB94DF-BC25-2542-907F-91325134CB03}" type="datetimeFigureOut">
              <a:rPr lang="en-US" smtClean="0"/>
              <a:t>1/18/20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438275" y="1173163"/>
            <a:ext cx="4225925" cy="31686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9613" y="4518025"/>
            <a:ext cx="5683250" cy="369728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918575"/>
            <a:ext cx="3078163" cy="469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022725" y="8918575"/>
            <a:ext cx="3078163" cy="469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81660B1-772E-BC49-94FC-1A7FFD2D70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81912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5195455"/>
            <a:ext cx="5971309" cy="1487198"/>
          </a:xfrm>
        </p:spPr>
        <p:txBody>
          <a:bodyPr anchor="t">
            <a:normAutofit/>
          </a:bodyPr>
          <a:lstStyle>
            <a:lvl1pPr algn="r">
              <a:defRPr sz="4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082145" y="5195455"/>
            <a:ext cx="2937164" cy="1122219"/>
          </a:xfrm>
        </p:spPr>
        <p:txBody>
          <a:bodyPr>
            <a:normAutofit/>
          </a:bodyPr>
          <a:lstStyle>
            <a:lvl1pPr marL="0" indent="0" algn="r">
              <a:spcBef>
                <a:spcPts val="1200"/>
              </a:spcBef>
              <a:buNone/>
              <a:defRPr sz="2800">
                <a:latin typeface="AmsiProNarw-SemiBold" panose="020B0A060202010101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37113932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 bldLvl="5">
        <p:tmplLst>
          <p:tmpl lvl="1">
            <p:tnLst>
              <p:par>
                <p:cTn presetID="22" presetClass="entr" presetSubtype="8" fill="hold" nodeType="after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9255F333-E479-4164-95BA-563F32D9E02F}" type="datetimeFigureOut">
              <a:rPr lang="en-US" smtClean="0"/>
              <a:t>1/18/20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0D6C17DD-A651-4BDA-8C79-455A9FB67A0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36306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EAEAEA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EAEAEA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EAEAEA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EAEAEA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EAEAEA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 bldLvl="5">
        <p:tmplLst>
          <p:tmpl lvl="1">
            <p:tnLst>
              <p:par>
                <p:cTn presetID="2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  <p:subTnLst>
                    <p:animClr clrSpc="rgb" dir="cw">
                      <p:cBhvr override="childStyle">
                        <p:cTn dur="1" fill="hold" display="0" masterRel="nextClick" afterEffect="1"/>
                        <p:tgtEl>
                          <p:spTgt spid="3"/>
                        </p:tgtEl>
                        <p:attrNameLst>
                          <p:attrName>ppt_c</p:attrName>
                        </p:attrNameLst>
                      </p:cBhvr>
                      <p:to>
                        <a:srgbClr val="EAEAEA"/>
                      </p:to>
                    </p:animClr>
                  </p:subTnLst>
                </p:cTn>
              </p:par>
            </p:tnLst>
          </p:tmpl>
          <p:tmpl lvl="2">
            <p:tnLst>
              <p:par>
                <p:cTn presetID="2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  <p:subTnLst>
                    <p:animClr clrSpc="rgb" dir="cw">
                      <p:cBhvr override="childStyle">
                        <p:cTn dur="1" fill="hold" display="0" masterRel="nextClick" afterEffect="1"/>
                        <p:tgtEl>
                          <p:spTgt spid="3"/>
                        </p:tgtEl>
                        <p:attrNameLst>
                          <p:attrName>ppt_c</p:attrName>
                        </p:attrNameLst>
                      </p:cBhvr>
                      <p:to>
                        <a:srgbClr val="EAEAEA"/>
                      </p:to>
                    </p:animClr>
                  </p:subTnLst>
                </p:cTn>
              </p:par>
            </p:tnLst>
          </p:tmpl>
          <p:tmpl lvl="3">
            <p:tnLst>
              <p:par>
                <p:cTn presetID="2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  <p:subTnLst>
                    <p:animClr clrSpc="rgb" dir="cw">
                      <p:cBhvr override="childStyle">
                        <p:cTn dur="1" fill="hold" display="0" masterRel="nextClick" afterEffect="1"/>
                        <p:tgtEl>
                          <p:spTgt spid="3"/>
                        </p:tgtEl>
                        <p:attrNameLst>
                          <p:attrName>ppt_c</p:attrName>
                        </p:attrNameLst>
                      </p:cBhvr>
                      <p:to>
                        <a:srgbClr val="EAEAEA"/>
                      </p:to>
                    </p:animClr>
                  </p:subTnLst>
                </p:cTn>
              </p:par>
            </p:tnLst>
          </p:tmpl>
          <p:tmpl lvl="4">
            <p:tnLst>
              <p:par>
                <p:cTn presetID="2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  <p:subTnLst>
                    <p:animClr clrSpc="rgb" dir="cw">
                      <p:cBhvr override="childStyle">
                        <p:cTn dur="1" fill="hold" display="0" masterRel="nextClick" afterEffect="1"/>
                        <p:tgtEl>
                          <p:spTgt spid="3"/>
                        </p:tgtEl>
                        <p:attrNameLst>
                          <p:attrName>ppt_c</p:attrName>
                        </p:attrNameLst>
                      </p:cBhvr>
                      <p:to>
                        <a:srgbClr val="EAEAEA"/>
                      </p:to>
                    </p:animClr>
                  </p:subTnLst>
                </p:cTn>
              </p:par>
            </p:tnLst>
          </p:tmpl>
          <p:tmpl lvl="5">
            <p:tnLst>
              <p:par>
                <p:cTn presetID="2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  <p:subTnLst>
                    <p:animClr clrSpc="rgb" dir="cw">
                      <p:cBhvr override="childStyle">
                        <p:cTn dur="1" fill="hold" display="0" masterRel="nextClick" afterEffect="1"/>
                        <p:tgtEl>
                          <p:spTgt spid="3"/>
                        </p:tgtEl>
                        <p:attrNameLst>
                          <p:attrName>ppt_c</p:attrName>
                        </p:attrNameLst>
                      </p:cBhvr>
                      <p:to>
                        <a:srgbClr val="EAEAEA"/>
                      </p:to>
                    </p:animClr>
                  </p:subTnLst>
                </p:cTn>
              </p:par>
            </p:tnLst>
          </p:tmpl>
        </p:tmplLst>
      </p:bldP>
    </p:bld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9255F333-E479-4164-95BA-563F32D9E02F}" type="datetimeFigureOut">
              <a:rPr lang="en-US" smtClean="0"/>
              <a:t>1/18/20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0D6C17DD-A651-4BDA-8C79-455A9FB67A0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76110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9255F333-E479-4164-95BA-563F32D9E02F}" type="datetimeFigureOut">
              <a:rPr lang="en-US" smtClean="0"/>
              <a:t>1/18/20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0D6C17DD-A651-4BDA-8C79-455A9FB67A0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41162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9255F333-E479-4164-95BA-563F32D9E02F}" type="datetimeFigureOut">
              <a:rPr lang="en-US" smtClean="0"/>
              <a:t>1/18/20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0D6C17DD-A651-4BDA-8C79-455A9FB67A0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2113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9255F333-E479-4164-95BA-563F32D9E02F}" type="datetimeFigureOut">
              <a:rPr lang="en-US" smtClean="0"/>
              <a:t>1/18/20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0D6C17DD-A651-4BDA-8C79-455A9FB67A0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92601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9255F333-E479-4164-95BA-563F32D9E02F}" type="datetimeFigureOut">
              <a:rPr lang="en-US" smtClean="0"/>
              <a:t>1/18/20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0D6C17DD-A651-4BDA-8C79-455A9FB67A0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1406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9255F333-E479-4164-95BA-563F32D9E02F}" type="datetimeFigureOut">
              <a:rPr lang="en-US" smtClean="0"/>
              <a:t>1/18/20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0D6C17DD-A651-4BDA-8C79-455A9FB67A0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96127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9255F333-E479-4164-95BA-563F32D9E02F}" type="datetimeFigureOut">
              <a:rPr lang="en-US" smtClean="0"/>
              <a:t>1/18/20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0D6C17DD-A651-4BDA-8C79-455A9FB67A0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16685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9255F333-E479-4164-95BA-563F32D9E02F}" type="datetimeFigureOut">
              <a:rPr lang="en-US" smtClean="0"/>
              <a:t>1/18/20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0D6C17DD-A651-4BDA-8C79-455A9FB67A0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76605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9255F333-E479-4164-95BA-563F32D9E02F}" type="datetimeFigureOut">
              <a:rPr lang="en-US" smtClean="0"/>
              <a:t>1/18/20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0D6C17DD-A651-4BDA-8C79-455A9FB67A0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51511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0" y="136524"/>
            <a:ext cx="9144001" cy="10247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49" y="1300163"/>
            <a:ext cx="8515351" cy="49434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A1170CC-F7EC-44D5-B8FF-704FB6C78B81}"/>
              </a:ext>
            </a:extLst>
          </p:cNvPr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8086" y="6413824"/>
            <a:ext cx="1387991" cy="3751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35650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lnSpc>
          <a:spcPct val="100000"/>
        </a:lnSpc>
        <a:spcBef>
          <a:spcPct val="0"/>
        </a:spcBef>
        <a:buNone/>
        <a:defRPr sz="4400" kern="1200">
          <a:solidFill>
            <a:srgbClr val="FFE156"/>
          </a:solidFill>
          <a:latin typeface="Merriweather Bold" panose="02060503050406030704" pitchFamily="18" charset="0"/>
          <a:ea typeface="Merriweather Bold" panose="02060503050406030704" pitchFamily="18" charset="0"/>
          <a:cs typeface="+mj-cs"/>
        </a:defRPr>
      </a:lvl1pPr>
    </p:titleStyle>
    <p:bodyStyle>
      <a:lvl1pPr marL="457200" indent="-457200" algn="l" defTabSz="914400" rtl="0" eaLnBrk="1" latinLnBrk="0" hangingPunct="1">
        <a:lnSpc>
          <a:spcPct val="100000"/>
        </a:lnSpc>
        <a:spcBef>
          <a:spcPts val="3600"/>
        </a:spcBef>
        <a:buClr>
          <a:srgbClr val="FFE156"/>
        </a:buClr>
        <a:buFont typeface="Wingdings" panose="05000000000000000000" pitchFamily="2" charset="2"/>
        <a:buChar char=""/>
        <a:defRPr sz="3200" kern="1200">
          <a:solidFill>
            <a:schemeClr val="bg1"/>
          </a:solidFill>
          <a:latin typeface="AmsiProNarw-SemiBold" panose="020B0A06020201010104" pitchFamily="34" charset="0"/>
          <a:ea typeface="+mn-ea"/>
          <a:cs typeface="+mn-cs"/>
        </a:defRPr>
      </a:lvl1pPr>
      <a:lvl2pPr marL="914400" indent="-346075" algn="l" defTabSz="914400" rtl="0" eaLnBrk="1" latinLnBrk="0" hangingPunct="1">
        <a:lnSpc>
          <a:spcPct val="100000"/>
        </a:lnSpc>
        <a:spcBef>
          <a:spcPts val="1800"/>
        </a:spcBef>
        <a:buClr>
          <a:srgbClr val="FFE156"/>
        </a:buClr>
        <a:buFont typeface="Wingdings 2" panose="05020102010507070707" pitchFamily="18" charset="2"/>
        <a:buChar char=""/>
        <a:defRPr sz="2800" kern="1200">
          <a:solidFill>
            <a:schemeClr val="bg1"/>
          </a:solidFill>
          <a:latin typeface="AmsiProNarw-SemiBold" panose="020B0A06020201010104" pitchFamily="34" charset="0"/>
          <a:ea typeface="+mn-ea"/>
          <a:cs typeface="+mn-cs"/>
        </a:defRPr>
      </a:lvl2pPr>
      <a:lvl3pPr marL="1371600" indent="-290513" algn="l" defTabSz="914400" rtl="0" eaLnBrk="1" latinLnBrk="0" hangingPunct="1">
        <a:lnSpc>
          <a:spcPct val="100000"/>
        </a:lnSpc>
        <a:spcBef>
          <a:spcPts val="900"/>
        </a:spcBef>
        <a:buClr>
          <a:srgbClr val="FFE156"/>
        </a:buClr>
        <a:buSzPct val="80000"/>
        <a:buFont typeface="Wingdings 2" panose="05020102010507070707" pitchFamily="18" charset="2"/>
        <a:buChar char=""/>
        <a:defRPr sz="2400" kern="1200">
          <a:solidFill>
            <a:schemeClr val="bg1"/>
          </a:solidFill>
          <a:latin typeface="AmsiProNarw-SemiBold" panose="020B0A06020201010104" pitchFamily="34" charset="0"/>
          <a:ea typeface="+mn-ea"/>
          <a:cs typeface="+mn-cs"/>
        </a:defRPr>
      </a:lvl3pPr>
      <a:lvl4pPr marL="1773238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AmsiProNarw-SemiBold" panose="020B0A06020201010104" pitchFamily="34" charset="0"/>
          <a:ea typeface="+mn-ea"/>
          <a:cs typeface="+mn-cs"/>
        </a:defRPr>
      </a:lvl4pPr>
      <a:lvl5pPr marL="2119313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AmsiProNarw-SemiBold" panose="020B0A06020201010104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tif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C377C4E-2734-D34C-98F0-B7EB636F83A6}"/>
              </a:ext>
            </a:extLst>
          </p:cNvPr>
          <p:cNvSpPr/>
          <p:nvPr/>
        </p:nvSpPr>
        <p:spPr>
          <a:xfrm>
            <a:off x="0" y="3388"/>
            <a:ext cx="9144000" cy="4572457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F40CA114-B78B-4E3B-A785-96745276B6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572457"/>
            <a:ext cx="9144000" cy="2285543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w Cen MT" panose="020B0602020104020603"/>
              <a:ea typeface="+mn-ea"/>
              <a:cs typeface="+mn-cs"/>
            </a:endParaRP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E126E481-B945-4179-BD79-05E96E9B29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6290132" y="5264106"/>
            <a:ext cx="0" cy="914400"/>
          </a:xfrm>
          <a:prstGeom prst="line">
            <a:avLst/>
          </a:prstGeom>
          <a:ln w="19050">
            <a:solidFill>
              <a:srgbClr val="FFFFFF">
                <a:alpha val="8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Picture 12">
            <a:extLst>
              <a:ext uri="{FF2B5EF4-FFF2-40B4-BE49-F238E27FC236}">
                <a16:creationId xmlns:a16="http://schemas.microsoft.com/office/drawing/2014/main" id="{93701246-A2CD-3A40-8751-37FCA81C23A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5393" t="42410"/>
          <a:stretch/>
        </p:blipFill>
        <p:spPr>
          <a:xfrm>
            <a:off x="3404937" y="1766237"/>
            <a:ext cx="5688261" cy="2903912"/>
          </a:xfrm>
          <a:prstGeom prst="rect">
            <a:avLst/>
          </a:prstGeom>
          <a:effectLst>
            <a:softEdge rad="279400"/>
          </a:effec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5567071-AFC8-CC4D-A6C9-1A608706E1D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 amt="70000"/>
          </a:blip>
          <a:srcRect t="2068" r="1299" b="46083"/>
          <a:stretch/>
        </p:blipFill>
        <p:spPr>
          <a:xfrm>
            <a:off x="0" y="-32014"/>
            <a:ext cx="9144000" cy="4600609"/>
          </a:xfrm>
          <a:prstGeom prst="rect">
            <a:avLst/>
          </a:prstGeom>
          <a:noFill/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DE0CA03-8D5D-124B-A151-638A3FA3274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D71CA835-99B6-4F34-B720-6809BF32312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5091762"/>
            <a:ext cx="5414211" cy="1264588"/>
          </a:xfrm>
        </p:spPr>
        <p:txBody>
          <a:bodyPr anchor="ctr">
            <a:normAutofit/>
          </a:bodyPr>
          <a:lstStyle/>
          <a:p>
            <a:r>
              <a:rPr lang="en-US" dirty="0"/>
              <a:t>Live a Life Worthy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20937FF-9F1E-440B-82BE-7A1A953A4FC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654842" y="5091763"/>
            <a:ext cx="3489154" cy="1264587"/>
          </a:xfrm>
        </p:spPr>
        <p:txBody>
          <a:bodyPr anchor="ctr">
            <a:normAutofit/>
          </a:bodyPr>
          <a:lstStyle/>
          <a:p>
            <a:r>
              <a:rPr lang="en-US" dirty="0">
                <a:solidFill>
                  <a:schemeClr val="tx1"/>
                </a:solidFill>
              </a:rPr>
              <a:t>Philippians 1:27 – 2:11</a:t>
            </a:r>
          </a:p>
          <a:p>
            <a:r>
              <a:rPr lang="en-US" dirty="0">
                <a:solidFill>
                  <a:schemeClr val="tx1"/>
                </a:solidFill>
              </a:rPr>
              <a:t>p. 1085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A8032B6-CDF7-4B46-8450-74C9F286D3F5}"/>
              </a:ext>
            </a:extLst>
          </p:cNvPr>
          <p:cNvSpPr txBox="1"/>
          <p:nvPr/>
        </p:nvSpPr>
        <p:spPr>
          <a:xfrm>
            <a:off x="0" y="1423114"/>
            <a:ext cx="584734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spc="1400" dirty="0">
                <a:solidFill>
                  <a:srgbClr val="9F5B00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Montserrat" pitchFamily="2" charset="77"/>
              </a:rPr>
              <a:t>PHILIPPIANS</a:t>
            </a:r>
          </a:p>
          <a:p>
            <a:r>
              <a:rPr lang="en-US" sz="2800" b="1" dirty="0">
                <a:solidFill>
                  <a:srgbClr val="9F5B00"/>
                </a:solidFill>
                <a:latin typeface="Montserrat" pitchFamily="2" charset="77"/>
              </a:rPr>
              <a:t>Press on towards the Goal</a:t>
            </a:r>
          </a:p>
        </p:txBody>
      </p:sp>
    </p:spTree>
    <p:extLst>
      <p:ext uri="{BB962C8B-B14F-4D97-AF65-F5344CB8AC3E}">
        <p14:creationId xmlns:p14="http://schemas.microsoft.com/office/powerpoint/2010/main" val="165300837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497476-6D04-4007-9310-103E117E8B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Not difficult to understand 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ECF5B9-E44A-4133-9B89-E9E75FD6B4E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49" y="1300162"/>
            <a:ext cx="8515351" cy="5421313"/>
          </a:xfrm>
        </p:spPr>
        <p:txBody>
          <a:bodyPr/>
          <a:lstStyle/>
          <a:p>
            <a:r>
              <a:rPr lang="en-US" dirty="0"/>
              <a:t>Exhorting servanthood, faithfulness &amp; courage</a:t>
            </a:r>
          </a:p>
          <a:p>
            <a:pPr lvl="1"/>
            <a:r>
              <a:rPr lang="en-US" dirty="0"/>
              <a:t>Leadership: confers not status but </a:t>
            </a:r>
            <a:r>
              <a:rPr lang="en-US" b="1" i="1" dirty="0"/>
              <a:t>service</a:t>
            </a:r>
          </a:p>
          <a:p>
            <a:pPr lvl="1"/>
            <a:r>
              <a:rPr lang="en-US" dirty="0"/>
              <a:t>“To live is Christ, to die is gain”</a:t>
            </a:r>
          </a:p>
          <a:p>
            <a:pPr lvl="2"/>
            <a:r>
              <a:rPr lang="en-US" dirty="0"/>
              <a:t>Examples of conflict in churches – no-one will submit</a:t>
            </a:r>
          </a:p>
          <a:p>
            <a:r>
              <a:rPr lang="en-US" dirty="0"/>
              <a:t>Paul picks up and goes deeper</a:t>
            </a:r>
          </a:p>
          <a:p>
            <a:pPr lvl="2"/>
            <a:r>
              <a:rPr lang="en-US" dirty="0"/>
              <a:t>Remember: there is conflict in the Philippian church</a:t>
            </a:r>
          </a:p>
          <a:p>
            <a:pPr lvl="1"/>
            <a:r>
              <a:rPr lang="en-US" dirty="0"/>
              <a:t>“let your manner of life be worthy of the gospel”</a:t>
            </a:r>
          </a:p>
          <a:p>
            <a:pPr lvl="1"/>
            <a:r>
              <a:rPr lang="en-US" dirty="0"/>
              <a:t>L.I.F.E. – </a:t>
            </a:r>
            <a:r>
              <a:rPr lang="en-US" b="1" u="sng" dirty="0"/>
              <a:t>L</a:t>
            </a:r>
            <a:r>
              <a:rPr lang="en-US" dirty="0"/>
              <a:t> </a:t>
            </a:r>
            <a:r>
              <a:rPr lang="en-US" dirty="0" err="1"/>
              <a:t>ifestyle</a:t>
            </a:r>
            <a:r>
              <a:rPr lang="en-US" dirty="0"/>
              <a:t>,  </a:t>
            </a:r>
            <a:r>
              <a:rPr lang="en-US" u="sng" dirty="0"/>
              <a:t>I</a:t>
            </a:r>
            <a:r>
              <a:rPr lang="en-US" dirty="0"/>
              <a:t> deal,  </a:t>
            </a:r>
            <a:r>
              <a:rPr lang="en-US" u="sng" dirty="0"/>
              <a:t>F</a:t>
            </a:r>
            <a:r>
              <a:rPr lang="en-US" dirty="0"/>
              <a:t> </a:t>
            </a:r>
            <a:r>
              <a:rPr lang="en-US" dirty="0" err="1"/>
              <a:t>igure</a:t>
            </a:r>
            <a:r>
              <a:rPr lang="en-US" dirty="0"/>
              <a:t>,  </a:t>
            </a:r>
            <a:r>
              <a:rPr lang="en-US" u="sng" dirty="0"/>
              <a:t>E</a:t>
            </a:r>
            <a:r>
              <a:rPr lang="en-US" dirty="0"/>
              <a:t> </a:t>
            </a:r>
            <a:r>
              <a:rPr lang="en-US" dirty="0" err="1"/>
              <a:t>ssence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123128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248BFF-F9EC-4B1E-A349-6E12DFBB29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1. A Different </a:t>
            </a:r>
            <a:r>
              <a:rPr lang="en-US" b="1" u="sng" dirty="0"/>
              <a:t>L</a:t>
            </a:r>
            <a:r>
              <a:rPr lang="en-US" dirty="0"/>
              <a:t> </a:t>
            </a:r>
            <a:r>
              <a:rPr lang="en-US" dirty="0" err="1"/>
              <a:t>ifestyle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A35467-D202-4A4B-8A0D-5268E9B53DE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Philippi – settled by Roman veterans</a:t>
            </a:r>
          </a:p>
          <a:p>
            <a:pPr lvl="1"/>
            <a:r>
              <a:rPr lang="en-US" dirty="0"/>
              <a:t>Hardened, loyal, patriotic; understand duty</a:t>
            </a:r>
          </a:p>
          <a:p>
            <a:pPr lvl="1"/>
            <a:r>
              <a:rPr lang="en-US" dirty="0"/>
              <a:t>“manner of life” – root word </a:t>
            </a:r>
            <a:r>
              <a:rPr lang="en-US" i="1" dirty="0"/>
              <a:t>polis</a:t>
            </a:r>
            <a:r>
              <a:rPr lang="en-US" dirty="0"/>
              <a:t> (city)</a:t>
            </a:r>
          </a:p>
          <a:p>
            <a:pPr lvl="2"/>
            <a:r>
              <a:rPr lang="en-US" dirty="0"/>
              <a:t>Gives us “politics, political, …”</a:t>
            </a:r>
          </a:p>
          <a:p>
            <a:pPr lvl="1"/>
            <a:r>
              <a:rPr lang="en-US" dirty="0"/>
              <a:t>Sense of civic duty, living honorably, worthy …</a:t>
            </a:r>
          </a:p>
          <a:p>
            <a:pPr lvl="1"/>
            <a:r>
              <a:rPr lang="en-US" dirty="0"/>
              <a:t>Soldiers understood this talk very well</a:t>
            </a:r>
          </a:p>
          <a:p>
            <a:pPr lvl="1"/>
            <a:r>
              <a:rPr lang="en-US" dirty="0"/>
              <a:t>Re-focusses – live dutifully for the gospel</a:t>
            </a:r>
          </a:p>
        </p:txBody>
      </p:sp>
    </p:spTree>
    <p:extLst>
      <p:ext uri="{BB962C8B-B14F-4D97-AF65-F5344CB8AC3E}">
        <p14:creationId xmlns:p14="http://schemas.microsoft.com/office/powerpoint/2010/main" val="737616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248BFF-F9EC-4B1E-A349-6E12DFBB29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1. A Different </a:t>
            </a:r>
            <a:r>
              <a:rPr lang="en-US" sz="4000" u="sng" dirty="0"/>
              <a:t>L</a:t>
            </a:r>
            <a:r>
              <a:rPr lang="en-US" sz="4000" dirty="0"/>
              <a:t> </a:t>
            </a:r>
            <a:r>
              <a:rPr lang="en-US" sz="4000" dirty="0" err="1"/>
              <a:t>ifestyle</a:t>
            </a:r>
            <a:r>
              <a:rPr lang="en-US" sz="4000" dirty="0"/>
              <a:t> 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A35467-D202-4A4B-8A0D-5268E9B53DE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Four characteristics (v 27-28)</a:t>
            </a:r>
          </a:p>
          <a:p>
            <a:r>
              <a:rPr lang="en-US" dirty="0"/>
              <a:t>Standing firm in one Spirit</a:t>
            </a:r>
          </a:p>
          <a:p>
            <a:pPr lvl="1"/>
            <a:r>
              <a:rPr lang="en-US" dirty="0"/>
              <a:t>Refers to the Holy Spirit</a:t>
            </a:r>
          </a:p>
          <a:p>
            <a:pPr lvl="1"/>
            <a:r>
              <a:rPr lang="en-US" dirty="0"/>
              <a:t>We stand firm in the power of the Holy Spirit</a:t>
            </a:r>
          </a:p>
          <a:p>
            <a:r>
              <a:rPr lang="en-US" dirty="0"/>
              <a:t>With one mind</a:t>
            </a:r>
          </a:p>
          <a:p>
            <a:pPr lvl="1"/>
            <a:r>
              <a:rPr lang="en-US" dirty="0"/>
              <a:t>Unity and common purpose</a:t>
            </a:r>
          </a:p>
        </p:txBody>
      </p:sp>
    </p:spTree>
    <p:extLst>
      <p:ext uri="{BB962C8B-B14F-4D97-AF65-F5344CB8AC3E}">
        <p14:creationId xmlns:p14="http://schemas.microsoft.com/office/powerpoint/2010/main" val="32326762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248BFF-F9EC-4B1E-A349-6E12DFBB29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1. A Different </a:t>
            </a:r>
            <a:r>
              <a:rPr lang="en-US" sz="4000" u="sng" dirty="0"/>
              <a:t>L</a:t>
            </a:r>
            <a:r>
              <a:rPr lang="en-US" sz="4000" dirty="0"/>
              <a:t> </a:t>
            </a:r>
            <a:r>
              <a:rPr lang="en-US" sz="4000" dirty="0" err="1"/>
              <a:t>ifestyle</a:t>
            </a:r>
            <a:r>
              <a:rPr lang="en-US" sz="4000" dirty="0"/>
              <a:t> 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A35467-D202-4A4B-8A0D-5268E9B53DE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Striving side-by-side for the faith of the gospel</a:t>
            </a:r>
          </a:p>
          <a:p>
            <a:pPr lvl="1"/>
            <a:r>
              <a:rPr lang="en-US" dirty="0"/>
              <a:t>Each soldier depends on those around him</a:t>
            </a:r>
          </a:p>
          <a:p>
            <a:pPr lvl="1"/>
            <a:r>
              <a:rPr lang="en-US" dirty="0"/>
              <a:t>Life &amp; death.</a:t>
            </a:r>
          </a:p>
          <a:p>
            <a:r>
              <a:rPr lang="en-US" dirty="0"/>
              <a:t>Not frightened in anything.</a:t>
            </a:r>
          </a:p>
          <a:p>
            <a:pPr lvl="1"/>
            <a:r>
              <a:rPr lang="en-US" dirty="0"/>
              <a:t>Legions faced hordes of screaming barbarians</a:t>
            </a:r>
          </a:p>
          <a:p>
            <a:pPr lvl="1"/>
            <a:r>
              <a:rPr lang="en-US" dirty="0"/>
              <a:t>Centurion: Do not fear. Stand firm. Do your duty.</a:t>
            </a:r>
          </a:p>
        </p:txBody>
      </p:sp>
    </p:spTree>
    <p:extLst>
      <p:ext uri="{BB962C8B-B14F-4D97-AF65-F5344CB8AC3E}">
        <p14:creationId xmlns:p14="http://schemas.microsoft.com/office/powerpoint/2010/main" val="420309860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248BFF-F9EC-4B1E-A349-6E12DFBB29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1. A Different </a:t>
            </a:r>
            <a:r>
              <a:rPr lang="en-US" sz="4000" u="sng" dirty="0"/>
              <a:t>L</a:t>
            </a:r>
            <a:r>
              <a:rPr lang="en-US" sz="4000" dirty="0"/>
              <a:t> </a:t>
            </a:r>
            <a:r>
              <a:rPr lang="en-US" sz="4000" dirty="0" err="1"/>
              <a:t>ifestyle</a:t>
            </a:r>
            <a:r>
              <a:rPr lang="en-US" sz="4000" dirty="0"/>
              <a:t> 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A35467-D202-4A4B-8A0D-5268E9B53DE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Paul was speaking soldiers’ language</a:t>
            </a:r>
          </a:p>
          <a:p>
            <a:pPr lvl="1"/>
            <a:r>
              <a:rPr lang="en-US" dirty="0"/>
              <a:t>Turning it all towards the new lifestyle of the gospel</a:t>
            </a:r>
          </a:p>
          <a:p>
            <a:pPr lvl="1"/>
            <a:r>
              <a:rPr lang="en-US" dirty="0"/>
              <a:t>Because … it is granted to you to suffer for him </a:t>
            </a:r>
            <a:r>
              <a:rPr lang="en-US" sz="2000" dirty="0"/>
              <a:t>(v 29)</a:t>
            </a:r>
          </a:p>
          <a:p>
            <a:pPr lvl="1"/>
            <a:r>
              <a:rPr lang="en-US" dirty="0"/>
              <a:t>Shrinking back from suffering is failure, disgrace.</a:t>
            </a:r>
          </a:p>
        </p:txBody>
      </p:sp>
    </p:spTree>
    <p:extLst>
      <p:ext uri="{BB962C8B-B14F-4D97-AF65-F5344CB8AC3E}">
        <p14:creationId xmlns:p14="http://schemas.microsoft.com/office/powerpoint/2010/main" val="206351998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248BFF-F9EC-4B1E-A349-6E12DFBB29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2. A Different </a:t>
            </a:r>
            <a:r>
              <a:rPr lang="en-US" u="sng" dirty="0"/>
              <a:t>I</a:t>
            </a:r>
            <a:r>
              <a:rPr lang="en-US" dirty="0"/>
              <a:t> deal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A35467-D202-4A4B-8A0D-5268E9B53DE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Reminder: all they have experienced in Christ</a:t>
            </a:r>
          </a:p>
          <a:p>
            <a:pPr lvl="1"/>
            <a:r>
              <a:rPr lang="en-US" dirty="0"/>
              <a:t>His encouragement, his love, his Spirit</a:t>
            </a:r>
          </a:p>
          <a:p>
            <a:pPr lvl="1"/>
            <a:r>
              <a:rPr lang="en-US" dirty="0"/>
              <a:t>They cared and sympathized with Paul’s trials</a:t>
            </a:r>
          </a:p>
          <a:p>
            <a:pPr lvl="1"/>
            <a:r>
              <a:rPr lang="en-US" dirty="0"/>
              <a:t>Paul raises his exhortation to the Ideal (v 2)</a:t>
            </a:r>
          </a:p>
        </p:txBody>
      </p:sp>
    </p:spTree>
    <p:extLst>
      <p:ext uri="{BB962C8B-B14F-4D97-AF65-F5344CB8AC3E}">
        <p14:creationId xmlns:p14="http://schemas.microsoft.com/office/powerpoint/2010/main" val="308815236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248BFF-F9EC-4B1E-A349-6E12DFBB29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2. A Different </a:t>
            </a:r>
            <a:r>
              <a:rPr lang="en-US" u="sng" dirty="0"/>
              <a:t>I</a:t>
            </a:r>
            <a:r>
              <a:rPr lang="en-US" dirty="0"/>
              <a:t> deal 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A35467-D202-4A4B-8A0D-5268E9B53DE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Complete my joy (v 2)</a:t>
            </a:r>
          </a:p>
          <a:p>
            <a:pPr lvl="1"/>
            <a:r>
              <a:rPr lang="en-US" dirty="0"/>
              <a:t>… being of the same mind</a:t>
            </a:r>
          </a:p>
          <a:p>
            <a:pPr lvl="1"/>
            <a:r>
              <a:rPr lang="en-US" dirty="0"/>
              <a:t>… having the same love</a:t>
            </a:r>
          </a:p>
          <a:p>
            <a:pPr lvl="1"/>
            <a:r>
              <a:rPr lang="en-US" dirty="0"/>
              <a:t>… being in full accord</a:t>
            </a:r>
          </a:p>
          <a:p>
            <a:pPr lvl="1"/>
            <a:r>
              <a:rPr lang="en-US" dirty="0"/>
              <a:t>… of one mind</a:t>
            </a:r>
          </a:p>
          <a:p>
            <a:pPr lvl="1"/>
            <a:r>
              <a:rPr lang="en-US" dirty="0"/>
              <a:t>Four ways of saying the same thing!</a:t>
            </a:r>
          </a:p>
        </p:txBody>
      </p:sp>
    </p:spTree>
    <p:extLst>
      <p:ext uri="{BB962C8B-B14F-4D97-AF65-F5344CB8AC3E}">
        <p14:creationId xmlns:p14="http://schemas.microsoft.com/office/powerpoint/2010/main" val="409483939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248BFF-F9EC-4B1E-A349-6E12DFBB29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2. A Different </a:t>
            </a:r>
            <a:r>
              <a:rPr lang="en-US" u="sng" dirty="0"/>
              <a:t>I</a:t>
            </a:r>
            <a:r>
              <a:rPr lang="en-US" dirty="0"/>
              <a:t> deal 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A35467-D202-4A4B-8A0D-5268E9B53DE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Jesus’ prayer in John 17:</a:t>
            </a:r>
          </a:p>
          <a:p>
            <a:pPr lvl="1"/>
            <a:r>
              <a:rPr lang="en-US" dirty="0"/>
              <a:t>v 11  “… that they may be one …”</a:t>
            </a:r>
          </a:p>
          <a:p>
            <a:pPr lvl="1"/>
            <a:r>
              <a:rPr lang="en-US" dirty="0"/>
              <a:t>v 21  “… that they may all be one …”</a:t>
            </a:r>
          </a:p>
          <a:p>
            <a:pPr lvl="1"/>
            <a:r>
              <a:rPr lang="en-US" dirty="0"/>
              <a:t>v 22  “… that they may be one …”</a:t>
            </a:r>
          </a:p>
          <a:p>
            <a:pPr lvl="1"/>
            <a:r>
              <a:rPr lang="en-US" dirty="0"/>
              <a:t>v 23  “… that they may become perfectly one …”</a:t>
            </a:r>
          </a:p>
          <a:p>
            <a:r>
              <a:rPr lang="en-US" dirty="0"/>
              <a:t>Miracle of unity, love shows Jesus is Lord</a:t>
            </a:r>
          </a:p>
        </p:txBody>
      </p:sp>
    </p:spTree>
    <p:extLst>
      <p:ext uri="{BB962C8B-B14F-4D97-AF65-F5344CB8AC3E}">
        <p14:creationId xmlns:p14="http://schemas.microsoft.com/office/powerpoint/2010/main" val="8532193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248BFF-F9EC-4B1E-A349-6E12DFBB29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2. A Different </a:t>
            </a:r>
            <a:r>
              <a:rPr lang="en-US" u="sng" dirty="0"/>
              <a:t>I</a:t>
            </a:r>
            <a:r>
              <a:rPr lang="en-US" dirty="0"/>
              <a:t> deal 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A35467-D202-4A4B-8A0D-5268E9B53DE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What it will take (v 3)</a:t>
            </a:r>
          </a:p>
          <a:p>
            <a:pPr lvl="1"/>
            <a:r>
              <a:rPr lang="en-US" dirty="0"/>
              <a:t>Two sides of the same coin</a:t>
            </a:r>
          </a:p>
          <a:p>
            <a:pPr lvl="1"/>
            <a:r>
              <a:rPr lang="en-US" dirty="0"/>
              <a:t>Do nothing from selfish ambition, consider others</a:t>
            </a:r>
          </a:p>
          <a:p>
            <a:pPr lvl="1"/>
            <a:r>
              <a:rPr lang="en-US" dirty="0"/>
              <a:t>A few of the words:</a:t>
            </a:r>
          </a:p>
          <a:p>
            <a:pPr lvl="2"/>
            <a:r>
              <a:rPr lang="en-US" i="1" dirty="0"/>
              <a:t>Selfish ambition:  </a:t>
            </a:r>
            <a:r>
              <a:rPr lang="en-US" dirty="0"/>
              <a:t>selfishness, rivalry, contentiousness, …</a:t>
            </a:r>
          </a:p>
          <a:p>
            <a:pPr lvl="2"/>
            <a:r>
              <a:rPr lang="en-US" i="1" dirty="0"/>
              <a:t>Conceit:</a:t>
            </a:r>
            <a:r>
              <a:rPr lang="en-US" dirty="0"/>
              <a:t>  composite “empty” and “glory” – vanity</a:t>
            </a:r>
          </a:p>
          <a:p>
            <a:pPr lvl="2"/>
            <a:r>
              <a:rPr lang="en-US" i="1" dirty="0"/>
              <a:t>Humility:  </a:t>
            </a:r>
            <a:r>
              <a:rPr lang="en-US" dirty="0"/>
              <a:t>easy to understand, hard to live</a:t>
            </a:r>
          </a:p>
          <a:p>
            <a:pPr lvl="2"/>
            <a:r>
              <a:rPr lang="en-US" i="1" dirty="0"/>
              <a:t>More significant: </a:t>
            </a:r>
            <a:r>
              <a:rPr lang="en-US" dirty="0"/>
              <a:t>surpass, valuable, better</a:t>
            </a:r>
          </a:p>
        </p:txBody>
      </p:sp>
    </p:spTree>
    <p:extLst>
      <p:ext uri="{BB962C8B-B14F-4D97-AF65-F5344CB8AC3E}">
        <p14:creationId xmlns:p14="http://schemas.microsoft.com/office/powerpoint/2010/main" val="239914132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248BFF-F9EC-4B1E-A349-6E12DFBB29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2. A Different </a:t>
            </a:r>
            <a:r>
              <a:rPr lang="en-US" u="sng" dirty="0"/>
              <a:t>I</a:t>
            </a:r>
            <a:r>
              <a:rPr lang="en-US" dirty="0"/>
              <a:t> deal 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A35467-D202-4A4B-8A0D-5268E9B53DE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Next verse (v 4) translated literally:</a:t>
            </a:r>
          </a:p>
          <a:p>
            <a:pPr lvl="1"/>
            <a:r>
              <a:rPr lang="en-US" dirty="0"/>
              <a:t>“Not everyone looking out for himself, 							but for each other”</a:t>
            </a:r>
          </a:p>
          <a:p>
            <a:pPr marL="568325" lvl="1" indent="0">
              <a:buNone/>
            </a:pPr>
            <a:r>
              <a:rPr lang="en-US" dirty="0"/>
              <a:t>Some Translators put in words:</a:t>
            </a:r>
          </a:p>
          <a:p>
            <a:pPr lvl="1"/>
            <a:r>
              <a:rPr lang="en-US" dirty="0"/>
              <a:t>“not everyone</a:t>
            </a:r>
            <a:r>
              <a:rPr lang="en-US" i="1" dirty="0"/>
              <a:t>*only*  </a:t>
            </a:r>
            <a:r>
              <a:rPr lang="en-US" dirty="0"/>
              <a:t>looking out for himself,						but </a:t>
            </a:r>
            <a:r>
              <a:rPr lang="en-US" i="1" dirty="0"/>
              <a:t>*also*  </a:t>
            </a:r>
            <a:r>
              <a:rPr lang="en-US" dirty="0"/>
              <a:t>for each other</a:t>
            </a:r>
          </a:p>
          <a:p>
            <a:pPr lvl="1"/>
            <a:r>
              <a:rPr lang="en-US" dirty="0"/>
              <a:t>It softens the meaning in unjustifiable ways!</a:t>
            </a:r>
          </a:p>
          <a:p>
            <a:pPr lvl="1"/>
            <a:r>
              <a:rPr lang="en-US" dirty="0"/>
              <a:t>In Kingdom of God – others’ needs before my own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052647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248BFF-F9EC-4B1E-A349-6E12DFBB29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3. A Different </a:t>
            </a:r>
            <a:r>
              <a:rPr lang="en-US" u="sng" dirty="0"/>
              <a:t>F</a:t>
            </a:r>
            <a:r>
              <a:rPr lang="en-US" dirty="0"/>
              <a:t> </a:t>
            </a:r>
            <a:r>
              <a:rPr lang="en-US" dirty="0" err="1"/>
              <a:t>igure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A35467-D202-4A4B-8A0D-5268E9B53DE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49" y="1300162"/>
            <a:ext cx="8515351" cy="5148763"/>
          </a:xfrm>
        </p:spPr>
        <p:txBody>
          <a:bodyPr/>
          <a:lstStyle/>
          <a:p>
            <a:r>
              <a:rPr lang="en-US" dirty="0"/>
              <a:t>Paul describes Jesus in early hymn / poem </a:t>
            </a:r>
            <a:r>
              <a:rPr lang="en-US" sz="2000" dirty="0"/>
              <a:t>(v 6-11)</a:t>
            </a:r>
            <a:endParaRPr lang="en-US" dirty="0"/>
          </a:p>
          <a:p>
            <a:r>
              <a:rPr lang="en-US" dirty="0"/>
              <a:t>Church calendar – contemplate more on Jesus</a:t>
            </a:r>
          </a:p>
          <a:p>
            <a:pPr lvl="1"/>
            <a:r>
              <a:rPr lang="en-US" dirty="0"/>
              <a:t>8</a:t>
            </a:r>
            <a:r>
              <a:rPr lang="en-US" baseline="30000" dirty="0"/>
              <a:t>th</a:t>
            </a:r>
            <a:r>
              <a:rPr lang="en-US" dirty="0"/>
              <a:t> Day - Circumcision &amp; Naming of Jesus (Lk 2:21) </a:t>
            </a:r>
          </a:p>
          <a:p>
            <a:pPr lvl="2"/>
            <a:r>
              <a:rPr lang="en-US" dirty="0"/>
              <a:t>First spilling of blood;  Jesus’ vulnerability &amp; humanity</a:t>
            </a:r>
          </a:p>
          <a:p>
            <a:pPr lvl="1"/>
            <a:r>
              <a:rPr lang="en-US" dirty="0"/>
              <a:t>Epiphany (revealing)</a:t>
            </a:r>
          </a:p>
          <a:p>
            <a:pPr lvl="2"/>
            <a:r>
              <a:rPr lang="en-US" dirty="0"/>
              <a:t>Star makes Messiah known to the gentiles (Magi – Mt 2)</a:t>
            </a:r>
          </a:p>
          <a:p>
            <a:pPr lvl="1"/>
            <a:r>
              <a:rPr lang="en-US" dirty="0"/>
              <a:t>Jesus’ baptism</a:t>
            </a:r>
          </a:p>
          <a:p>
            <a:pPr lvl="2"/>
            <a:r>
              <a:rPr lang="en-US" dirty="0"/>
              <a:t>Voice  - ”My beloved son, Chosen one” (Mt 3:17, Lk 9:35)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679428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E7C01B-E238-444C-8BF6-9DF08B0A3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Living It – </a:t>
            </a:r>
            <a:r>
              <a:rPr lang="en-US" u="sng" dirty="0"/>
              <a:t>E</a:t>
            </a:r>
            <a:r>
              <a:rPr lang="en-US" dirty="0"/>
              <a:t> </a:t>
            </a:r>
            <a:r>
              <a:rPr lang="en-US" dirty="0" err="1"/>
              <a:t>ssence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49A55A-A014-405C-A59A-30BFAF3EDCD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49" y="1300163"/>
            <a:ext cx="8515351" cy="5305174"/>
          </a:xfrm>
        </p:spPr>
        <p:txBody>
          <a:bodyPr/>
          <a:lstStyle/>
          <a:p>
            <a:r>
              <a:rPr lang="en-US" dirty="0"/>
              <a:t>“Live a life worthy of the faith of the gospel”</a:t>
            </a:r>
          </a:p>
          <a:p>
            <a:r>
              <a:rPr lang="en-US" dirty="0"/>
              <a:t>Story: the difference between heaven &amp; hell</a:t>
            </a:r>
          </a:p>
          <a:p>
            <a:r>
              <a:rPr lang="en-US" dirty="0"/>
              <a:t>Gospel calls us to a different way of life</a:t>
            </a:r>
          </a:p>
          <a:p>
            <a:pPr lvl="1"/>
            <a:r>
              <a:rPr lang="en-US" dirty="0"/>
              <a:t>Characterized by unity through submission</a:t>
            </a:r>
          </a:p>
          <a:p>
            <a:pPr lvl="1"/>
            <a:r>
              <a:rPr lang="en-US" dirty="0"/>
              <a:t>A common purpose</a:t>
            </a:r>
          </a:p>
          <a:p>
            <a:pPr lvl="1"/>
            <a:r>
              <a:rPr lang="en-US" dirty="0"/>
              <a:t>Giving priority to others before ourselves</a:t>
            </a:r>
          </a:p>
        </p:txBody>
      </p:sp>
    </p:spTree>
    <p:extLst>
      <p:ext uri="{BB962C8B-B14F-4D97-AF65-F5344CB8AC3E}">
        <p14:creationId xmlns:p14="http://schemas.microsoft.com/office/powerpoint/2010/main" val="364157862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1031</TotalTime>
  <Words>736</Words>
  <Application>Microsoft Macintosh PowerPoint</Application>
  <PresentationFormat>On-screen Show (4:3)</PresentationFormat>
  <Paragraphs>92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2" baseType="lpstr">
      <vt:lpstr>AmsiProNarw-SemiBold</vt:lpstr>
      <vt:lpstr>Arial</vt:lpstr>
      <vt:lpstr>Calibri</vt:lpstr>
      <vt:lpstr>Merriweather Bold</vt:lpstr>
      <vt:lpstr>Montserrat</vt:lpstr>
      <vt:lpstr>Tw Cen MT</vt:lpstr>
      <vt:lpstr>Wingdings</vt:lpstr>
      <vt:lpstr>Wingdings 2</vt:lpstr>
      <vt:lpstr>Office Theme</vt:lpstr>
      <vt:lpstr>Live a Life Worthy</vt:lpstr>
      <vt:lpstr>Not difficult to understand …</vt:lpstr>
      <vt:lpstr>1. A Different L ifestyle</vt:lpstr>
      <vt:lpstr>1. A Different L ifestyle …</vt:lpstr>
      <vt:lpstr>1. A Different L ifestyle …</vt:lpstr>
      <vt:lpstr>1. A Different L ifestyle …</vt:lpstr>
      <vt:lpstr>2. A Different I deal</vt:lpstr>
      <vt:lpstr>2. A Different I deal …</vt:lpstr>
      <vt:lpstr>2. A Different I deal …</vt:lpstr>
      <vt:lpstr>2. A Different I deal …</vt:lpstr>
      <vt:lpstr>2. A Different I deal …</vt:lpstr>
      <vt:lpstr>3. A Different F igure</vt:lpstr>
      <vt:lpstr>Living It – E ssence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Son &amp; Heir</dc:title>
  <dc:creator>Geoff Chapman</dc:creator>
  <cp:lastModifiedBy>Geoff Chapman</cp:lastModifiedBy>
  <cp:revision>25</cp:revision>
  <cp:lastPrinted>2020-01-19T13:53:49Z</cp:lastPrinted>
  <dcterms:created xsi:type="dcterms:W3CDTF">2020-01-05T13:33:54Z</dcterms:created>
  <dcterms:modified xsi:type="dcterms:W3CDTF">2020-01-19T16:43:32Z</dcterms:modified>
</cp:coreProperties>
</file>