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77" r:id="rId2"/>
    <p:sldId id="279" r:id="rId3"/>
    <p:sldId id="278" r:id="rId4"/>
    <p:sldId id="280" r:id="rId5"/>
    <p:sldId id="262" r:id="rId6"/>
    <p:sldId id="257" r:id="rId7"/>
    <p:sldId id="258" r:id="rId8"/>
    <p:sldId id="271" r:id="rId9"/>
    <p:sldId id="272" r:id="rId10"/>
    <p:sldId id="273" r:id="rId11"/>
    <p:sldId id="269" r:id="rId12"/>
    <p:sldId id="274" r:id="rId13"/>
    <p:sldId id="275" r:id="rId14"/>
    <p:sldId id="276" r:id="rId15"/>
    <p:sldId id="270" r:id="rId16"/>
    <p:sldId id="261" r:id="rId17"/>
    <p:sldId id="268" r:id="rId18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FFFF"/>
    <a:srgbClr val="FFFF00"/>
    <a:srgbClr val="E7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8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B94DF-BC25-2542-907F-91325134CB03}" type="datetimeFigureOut">
              <a:rPr lang="en-US" smtClean="0"/>
              <a:pPr/>
              <a:t>12/29/2019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660B1-772E-BC49-94FC-1A7FFD2D70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8191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95455"/>
            <a:ext cx="5971309" cy="1487198"/>
          </a:xfrm>
        </p:spPr>
        <p:txBody>
          <a:bodyPr anchor="t">
            <a:norm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2145" y="5195455"/>
            <a:ext cx="2937164" cy="1122219"/>
          </a:xfrm>
        </p:spPr>
        <p:txBody>
          <a:bodyPr>
            <a:normAutofit/>
          </a:bodyPr>
          <a:lstStyle>
            <a:lvl1pPr marL="0" indent="0" algn="r">
              <a:spcBef>
                <a:spcPts val="1200"/>
              </a:spcBef>
              <a:buNone/>
              <a:defRPr sz="2800">
                <a:latin typeface="AmsiProNarw-SemiBold" panose="020B0A060202010101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1139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766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515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363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12/29/2019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761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411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12/29/2019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21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12/29/2019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926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12/29/2019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1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961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12/29/2019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166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6524"/>
            <a:ext cx="9144001" cy="1024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300163"/>
            <a:ext cx="8515351" cy="4943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A1170CC-F7EC-44D5-B8FF-704FB6C78B8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8086" y="6413824"/>
            <a:ext cx="1387991" cy="37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735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rgbClr val="E7FFFF"/>
          </a:solidFill>
          <a:latin typeface="Merriweather Bold" panose="02060503050406030704" pitchFamily="18" charset="0"/>
          <a:ea typeface="Merriweather Bold" panose="02060503050406030704" pitchFamily="18" charset="0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3600"/>
        </a:spcBef>
        <a:buClr>
          <a:srgbClr val="66FFFF"/>
        </a:buClr>
        <a:buFont typeface="Wingdings" panose="05000000000000000000" pitchFamily="2" charset="2"/>
        <a:buChar char=""/>
        <a:defRPr sz="32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1pPr>
      <a:lvl2pPr marL="914400" indent="-346075" algn="l" defTabSz="914400" rtl="0" eaLnBrk="1" latinLnBrk="0" hangingPunct="1">
        <a:lnSpc>
          <a:spcPct val="100000"/>
        </a:lnSpc>
        <a:spcBef>
          <a:spcPts val="1800"/>
        </a:spcBef>
        <a:buClr>
          <a:srgbClr val="66FFFF"/>
        </a:buClr>
        <a:buFont typeface="Wingdings 2" panose="05020102010507070707" pitchFamily="18" charset="2"/>
        <a:buChar char=""/>
        <a:defRPr sz="28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2pPr>
      <a:lvl3pPr marL="1371600" indent="-290513" algn="l" defTabSz="914400" rtl="0" eaLnBrk="1" latinLnBrk="0" hangingPunct="1">
        <a:lnSpc>
          <a:spcPct val="100000"/>
        </a:lnSpc>
        <a:spcBef>
          <a:spcPts val="900"/>
        </a:spcBef>
        <a:buClr>
          <a:srgbClr val="C9FFFF"/>
        </a:buClr>
        <a:buSzPct val="80000"/>
        <a:buFont typeface="Wingdings 2" panose="05020102010507070707" pitchFamily="18" charset="2"/>
        <a:buChar char=""/>
        <a:defRPr sz="24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3pPr>
      <a:lvl4pPr marL="1773238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4pPr>
      <a:lvl5pPr marL="2119313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9275" y="133350"/>
            <a:ext cx="550545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Her Heart Remembered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1020" y="1585480"/>
            <a:ext cx="7338580" cy="4615295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/>
              <a:t>Out in the stable yard</a:t>
            </a:r>
            <a:br>
              <a:rPr lang="en-US" sz="2000" dirty="0" smtClean="0"/>
            </a:br>
            <a:r>
              <a:rPr lang="en-US" sz="2000" dirty="0" smtClean="0"/>
              <a:t>She sees a glow</a:t>
            </a:r>
            <a:br>
              <a:rPr lang="en-US" sz="2000" dirty="0" smtClean="0"/>
            </a:br>
            <a:r>
              <a:rPr lang="en-US" sz="2000" dirty="0" smtClean="0"/>
              <a:t>Could it be angel light?</a:t>
            </a:r>
            <a:br>
              <a:rPr lang="en-US" sz="2000" dirty="0" smtClean="0"/>
            </a:br>
            <a:r>
              <a:rPr lang="en-US" sz="2000" dirty="0" smtClean="0"/>
              <a:t>How would she know?</a:t>
            </a:r>
            <a:br>
              <a:rPr lang="en-US" sz="2000" dirty="0" smtClean="0"/>
            </a:br>
            <a:r>
              <a:rPr lang="en-US" sz="2000" dirty="0" smtClean="0"/>
              <a:t>Shepherds stand wondering</a:t>
            </a:r>
            <a:br>
              <a:rPr lang="en-US" sz="2000" dirty="0" smtClean="0"/>
            </a:br>
            <a:r>
              <a:rPr lang="en-US" sz="2000" dirty="0" smtClean="0"/>
              <a:t>Afraid to come in</a:t>
            </a:r>
            <a:br>
              <a:rPr lang="en-US" sz="2000" dirty="0" smtClean="0"/>
            </a:br>
            <a:r>
              <a:rPr lang="en-US" sz="2000" dirty="0" smtClean="0"/>
              <a:t>But the baby that's born tonight</a:t>
            </a:r>
            <a:br>
              <a:rPr lang="en-US" sz="2000" dirty="0" smtClean="0"/>
            </a:br>
            <a:r>
              <a:rPr lang="en-US" sz="2000" dirty="0" smtClean="0"/>
              <a:t>Will free them all</a:t>
            </a:r>
            <a:br>
              <a:rPr lang="en-US" sz="2000" dirty="0" smtClean="0"/>
            </a:br>
            <a:r>
              <a:rPr lang="en-US" sz="2000" dirty="0" smtClean="0"/>
              <a:t>To never fear again.</a:t>
            </a:r>
          </a:p>
          <a:p>
            <a:pPr algn="ctr"/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1. Redemption &amp; Adoption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Proved by their experience of the Spirit (3:2)</a:t>
            </a:r>
          </a:p>
          <a:p>
            <a:pPr lvl="1"/>
            <a:r>
              <a:rPr lang="en-US" dirty="0"/>
              <a:t>Everything – redemption &amp; adoption – by faith</a:t>
            </a:r>
          </a:p>
          <a:p>
            <a:pPr lvl="1"/>
            <a:r>
              <a:rPr lang="en-US" dirty="0"/>
              <a:t>They were promised unconditionally</a:t>
            </a:r>
          </a:p>
        </p:txBody>
      </p:sp>
    </p:spTree>
    <p:extLst>
      <p:ext uri="{BB962C8B-B14F-4D97-AF65-F5344CB8AC3E}">
        <p14:creationId xmlns:p14="http://schemas.microsoft.com/office/powerpoint/2010/main" xmlns="" val="43968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Law vs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Their experience of the Spirit:</a:t>
            </a:r>
          </a:p>
          <a:p>
            <a:pPr lvl="1"/>
            <a:r>
              <a:rPr lang="en-US" dirty="0"/>
              <a:t>Came by faith, not the Law. (3:2)</a:t>
            </a:r>
          </a:p>
          <a:p>
            <a:pPr lvl="1"/>
            <a:r>
              <a:rPr lang="en-US" dirty="0"/>
              <a:t>Because of “hearing with faith” not “works of the							 Law” (v 5)</a:t>
            </a:r>
          </a:p>
          <a:p>
            <a:pPr lvl="1"/>
            <a:r>
              <a:rPr lang="en-US" dirty="0"/>
              <a:t>Not seek perfection through the “flesh” (Law) after 		beginning with the “Spirit”. (v 3-4)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815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2. Law vs Promise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story of Abraham:</a:t>
            </a:r>
          </a:p>
          <a:p>
            <a:pPr lvl="1"/>
            <a:r>
              <a:rPr lang="en-US" dirty="0"/>
              <a:t>Abraham’s true descendants share his faith not his 					genes (v 5, 8, 9, </a:t>
            </a:r>
            <a:r>
              <a:rPr lang="en-US" dirty="0" err="1"/>
              <a:t>Hab</a:t>
            </a:r>
            <a:r>
              <a:rPr lang="en-US" dirty="0"/>
              <a:t> 2:4)</a:t>
            </a:r>
          </a:p>
          <a:p>
            <a:pPr lvl="1"/>
            <a:r>
              <a:rPr lang="en-US" dirty="0"/>
              <a:t>Faith brings blessing; law brings curse. (v 9, 10)</a:t>
            </a:r>
          </a:p>
          <a:p>
            <a:pPr lvl="1"/>
            <a:r>
              <a:rPr lang="en-US" dirty="0"/>
              <a:t>Jesus took the curse; we get the blessing. (v 13-14)</a:t>
            </a:r>
          </a:p>
          <a:p>
            <a:r>
              <a:rPr lang="en-US" dirty="0"/>
              <a:t>Abraham’s faith – long before Law  (Gen 15:6)</a:t>
            </a:r>
          </a:p>
          <a:p>
            <a:pPr lvl="1"/>
            <a:r>
              <a:rPr lang="en-US" dirty="0"/>
              <a:t>On the basis of his faith, God made a promise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337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2. Law vs Promise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Jews misunderstood, thought:</a:t>
            </a:r>
          </a:p>
          <a:p>
            <a:pPr lvl="1"/>
            <a:r>
              <a:rPr lang="en-US" dirty="0"/>
              <a:t>Promise was appropriated by observing the Law</a:t>
            </a:r>
          </a:p>
          <a:p>
            <a:pPr lvl="1"/>
            <a:r>
              <a:rPr lang="en-US" dirty="0"/>
              <a:t>Descendants of Abraham were “genetic” (ethnic)</a:t>
            </a:r>
          </a:p>
          <a:p>
            <a:r>
              <a:rPr lang="en-US" dirty="0"/>
              <a:t>Paul says “NO”</a:t>
            </a:r>
          </a:p>
          <a:p>
            <a:pPr lvl="1"/>
            <a:r>
              <a:rPr lang="en-US" dirty="0"/>
              <a:t>Promise was unconditional because of his faith  							(Gen 12:2-3)</a:t>
            </a:r>
          </a:p>
          <a:p>
            <a:pPr lvl="1"/>
            <a:r>
              <a:rPr lang="en-US" dirty="0"/>
              <a:t>Descendants were those who shared his faith 							(Gal 3:7-8)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199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2. Law vs Promise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was the Law Given?</a:t>
            </a:r>
          </a:p>
          <a:p>
            <a:pPr marL="568325" lvl="1" indent="0">
              <a:buNone/>
            </a:pPr>
            <a:r>
              <a:rPr lang="en-US" dirty="0"/>
              <a:t>First:</a:t>
            </a:r>
          </a:p>
          <a:p>
            <a:pPr lvl="1"/>
            <a:r>
              <a:rPr lang="en-US" dirty="0"/>
              <a:t>The Law “imprisoned” ( v22), “held captive” (v 23)</a:t>
            </a:r>
          </a:p>
          <a:p>
            <a:pPr lvl="1"/>
            <a:r>
              <a:rPr lang="en-US" dirty="0"/>
              <a:t>Law revealed sin, all were sinners  (Rom 3:9-20)</a:t>
            </a:r>
          </a:p>
          <a:p>
            <a:pPr marL="568325" lvl="1" indent="0">
              <a:buNone/>
            </a:pPr>
            <a:r>
              <a:rPr lang="en-US" dirty="0"/>
              <a:t>Second</a:t>
            </a:r>
          </a:p>
          <a:p>
            <a:pPr lvl="1"/>
            <a:r>
              <a:rPr lang="en-US" dirty="0"/>
              <a:t>The Law acted as Guardian until Christ  (v 23)</a:t>
            </a:r>
          </a:p>
          <a:p>
            <a:pPr lvl="1"/>
            <a:r>
              <a:rPr lang="en-US" dirty="0"/>
              <a:t>In Christ we are “justified by faith”  (v 24)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2169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Guardianship vs Sonship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Christians go wrong:</a:t>
            </a:r>
          </a:p>
          <a:p>
            <a:pPr lvl="1"/>
            <a:r>
              <a:rPr lang="en-US" dirty="0"/>
              <a:t>Affirm sonship, but live under the Law (guardian)</a:t>
            </a:r>
          </a:p>
          <a:p>
            <a:pPr lvl="1"/>
            <a:r>
              <a:rPr lang="en-US" dirty="0"/>
              <a:t>Experience Christian ,life as a burden</a:t>
            </a:r>
          </a:p>
          <a:p>
            <a:pPr lvl="1"/>
            <a:r>
              <a:rPr lang="en-US" dirty="0"/>
              <a:t>Do not lay hold of life in the Spirit</a:t>
            </a:r>
          </a:p>
          <a:p>
            <a:pPr lvl="1"/>
            <a:r>
              <a:rPr lang="en-US" dirty="0"/>
              <a:t>Right now we can live in intimacy with God 							– call him “Daddy”</a:t>
            </a:r>
          </a:p>
          <a:p>
            <a:pPr lvl="1"/>
            <a:r>
              <a:rPr lang="en-US" dirty="0"/>
              <a:t>Law as guardian protected society from sin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874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00163"/>
            <a:ext cx="8515351" cy="5305174"/>
          </a:xfrm>
        </p:spPr>
        <p:txBody>
          <a:bodyPr/>
          <a:lstStyle/>
          <a:p>
            <a:r>
              <a:rPr lang="en-US" dirty="0"/>
              <a:t>We either live as</a:t>
            </a:r>
          </a:p>
          <a:p>
            <a:pPr lvl="1"/>
            <a:r>
              <a:rPr lang="en-US" dirty="0"/>
              <a:t>Child under a guardian</a:t>
            </a:r>
          </a:p>
          <a:p>
            <a:pPr lvl="1"/>
            <a:r>
              <a:rPr lang="en-US" dirty="0"/>
              <a:t>Son with full rights.</a:t>
            </a:r>
          </a:p>
          <a:p>
            <a:pPr>
              <a:spcBef>
                <a:spcPts val="3000"/>
              </a:spcBef>
            </a:pPr>
            <a:r>
              <a:rPr lang="en-US" dirty="0"/>
              <a:t>Christmas – keep in mind God’s cosmic work 								     (4:4-5)</a:t>
            </a:r>
          </a:p>
          <a:p>
            <a:pPr>
              <a:spcBef>
                <a:spcPts val="1200"/>
              </a:spcBef>
            </a:pPr>
            <a:r>
              <a:rPr lang="en-US" dirty="0"/>
              <a:t>We move from </a:t>
            </a:r>
          </a:p>
          <a:p>
            <a:pPr lvl="1"/>
            <a:r>
              <a:rPr lang="en-US" dirty="0"/>
              <a:t>Law to Promise</a:t>
            </a:r>
          </a:p>
          <a:p>
            <a:pPr lvl="1"/>
            <a:r>
              <a:rPr lang="en-US" dirty="0"/>
              <a:t>Guardianship to Sonship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157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Living It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00163"/>
            <a:ext cx="8515351" cy="5305174"/>
          </a:xfrm>
        </p:spPr>
        <p:txBody>
          <a:bodyPr/>
          <a:lstStyle/>
          <a:p>
            <a:r>
              <a:rPr lang="en-US" dirty="0"/>
              <a:t>All who share Abraham’s faith are children of 					      Promise. (Rom 8:16-17)</a:t>
            </a:r>
          </a:p>
        </p:txBody>
      </p:sp>
    </p:spTree>
    <p:extLst>
      <p:ext uri="{BB962C8B-B14F-4D97-AF65-F5344CB8AC3E}">
        <p14:creationId xmlns:p14="http://schemas.microsoft.com/office/powerpoint/2010/main" xmlns="" val="40831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690995" y="1585480"/>
            <a:ext cx="7338580" cy="4615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lvl="0" indent="-457200" algn="ctr" defTabSz="914400">
              <a:spcBef>
                <a:spcPts val="3600"/>
              </a:spcBef>
              <a:buClr>
                <a:srgbClr val="66FFFF"/>
              </a:buClr>
            </a:pP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       As </a:t>
            </a: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He lies in a cattle </a:t>
            </a: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trough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She kneels by His side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Sweet baby breathing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Soft infant sighs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Soft sounds of swallowing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As soft fingers part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Marvelous memories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She pondered them and hid them in her heart</a:t>
            </a:r>
            <a:r>
              <a:rPr lang="en-US" sz="2000" dirty="0" smtClean="0">
                <a:latin typeface="AmsiProNarw-SemiBold" pitchFamily="34" charset="0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msiProNarw-Semi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690995" y="1585480"/>
            <a:ext cx="7338580" cy="4615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lvl="0" indent="-457200" algn="ctr" defTabSz="914400">
              <a:spcBef>
                <a:spcPts val="3600"/>
              </a:spcBef>
              <a:buClr>
                <a:srgbClr val="66FFFF"/>
              </a:buClr>
            </a:pP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       Like a good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Mother would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She learned His cries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If He'd awake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With a bellyache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From hunger or fright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But now and then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Sometimes when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The dark would descend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He would weep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A dark so deep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For all her love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solidFill>
                  <a:schemeClr val="bg1"/>
                </a:solidFill>
              </a:rPr>
              <a:t>She couldn't comprehend</a:t>
            </a:r>
            <a:r>
              <a:rPr lang="en-US" sz="2000" dirty="0" smtClean="0"/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msiProNarw-Semi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690995" y="1585480"/>
            <a:ext cx="7338580" cy="4615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lvl="0" indent="-457200" algn="ctr" defTabSz="914400">
              <a:spcBef>
                <a:spcPts val="3600"/>
              </a:spcBef>
              <a:buClr>
                <a:srgbClr val="66FFFF"/>
              </a:buClr>
            </a:pP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      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msiProNarw-SemiBold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104900" y="1585480"/>
            <a:ext cx="7067550" cy="4615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Her warm loving carpenter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His strong gentle hands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His dark and bewildered eyes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Can they understand?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That this Baby she's given him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Is theirs for a time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In truth came to give Himself</a:t>
            </a:r>
            <a:b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The Treasure and </a:t>
            </a:r>
            <a:r>
              <a:rPr lang="en-US" sz="2000" dirty="0" smtClean="0">
                <a:latin typeface="AmsiProNarw-SemiBold" pitchFamily="34" charset="0"/>
              </a:rPr>
              <a:t>the</a:t>
            </a:r>
            <a:br>
              <a:rPr lang="en-US" sz="2000" dirty="0" smtClean="0">
                <a:latin typeface="AmsiProNarw-SemiBold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AmsiProNarw-SemiBold" pitchFamily="34" charset="0"/>
              </a:rPr>
              <a:t>Ransom of mankind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msiProNarw-Semi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1CA835-99B6-4F34-B720-6809BF3231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5788" y="1428101"/>
            <a:ext cx="2943999" cy="1303067"/>
          </a:xfrm>
        </p:spPr>
        <p:txBody>
          <a:bodyPr>
            <a:normAutofit/>
          </a:bodyPr>
          <a:lstStyle/>
          <a:p>
            <a:r>
              <a:rPr lang="en-US" dirty="0"/>
              <a:t>Son &amp; Heir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20937FF-9F1E-440B-82BE-7A1A953A4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83442" y="3535097"/>
            <a:ext cx="3176337" cy="1122219"/>
          </a:xfrm>
        </p:spPr>
        <p:txBody>
          <a:bodyPr>
            <a:normAutofit/>
          </a:bodyPr>
          <a:lstStyle/>
          <a:p>
            <a:r>
              <a:rPr lang="en-US" dirty="0"/>
              <a:t>Galatians 3:23 – 4:7</a:t>
            </a:r>
          </a:p>
          <a:p>
            <a:r>
              <a:rPr lang="en-US" dirty="0"/>
              <a:t>p. 1076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BE86C2C7-F0CC-BE4F-A619-CE999C34B93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182"/>
            <a:ext cx="5883442" cy="5883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5300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497476-6D04-4007-9310-103E117E8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Christmas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CF5B9-E44A-4133-9B89-E9E75FD6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day of Joy and Good Fellowship</a:t>
            </a:r>
          </a:p>
          <a:p>
            <a:r>
              <a:rPr lang="en-US" dirty="0"/>
              <a:t>Christians remember – it’s all about Jesus</a:t>
            </a:r>
          </a:p>
          <a:p>
            <a:pPr lvl="1"/>
            <a:r>
              <a:rPr lang="en-US" dirty="0"/>
              <a:t>A “love test” – show how much God loved us???</a:t>
            </a:r>
          </a:p>
          <a:p>
            <a:pPr lvl="1"/>
            <a:r>
              <a:rPr lang="en-US" dirty="0"/>
              <a:t>This passage explains the real reason!</a:t>
            </a:r>
          </a:p>
          <a:p>
            <a:pPr lvl="1"/>
            <a:r>
              <a:rPr lang="en-US" dirty="0"/>
              <a:t>Matters of cosmic significance!</a:t>
            </a:r>
          </a:p>
        </p:txBody>
      </p:sp>
    </p:spTree>
    <p:extLst>
      <p:ext uri="{BB962C8B-B14F-4D97-AF65-F5344CB8AC3E}">
        <p14:creationId xmlns:p14="http://schemas.microsoft.com/office/powerpoint/2010/main" xmlns="" val="381231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Redemption &amp; Adoption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Heart of the passage 4:4-5</a:t>
            </a:r>
          </a:p>
          <a:p>
            <a:pPr lvl="1"/>
            <a:r>
              <a:rPr lang="en-US" dirty="0"/>
              <a:t>Redemption &amp; adoption</a:t>
            </a:r>
          </a:p>
          <a:p>
            <a:pPr lvl="1"/>
            <a:r>
              <a:rPr lang="en-US" dirty="0"/>
              <a:t>Paul is protecting the very heart of the Gospel</a:t>
            </a:r>
          </a:p>
          <a:p>
            <a:r>
              <a:rPr lang="en-US" dirty="0"/>
              <a:t>The victory – </a:t>
            </a:r>
          </a:p>
          <a:p>
            <a:pPr lvl="1"/>
            <a:r>
              <a:rPr lang="en-US" dirty="0"/>
              <a:t>God by-passed our inability to be holy</a:t>
            </a:r>
          </a:p>
          <a:p>
            <a:pPr lvl="1"/>
            <a:r>
              <a:rPr lang="en-US" dirty="0"/>
              <a:t>Found a way to make us holy – by faith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76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1. Redemption &amp; Adoption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very heart of the Christian life</a:t>
            </a:r>
          </a:p>
          <a:p>
            <a:pPr lvl="1"/>
            <a:r>
              <a:rPr lang="en-US" dirty="0"/>
              <a:t>Redemption &amp; life in the Spirit.  (4:6-7)</a:t>
            </a:r>
          </a:p>
          <a:p>
            <a:r>
              <a:rPr lang="en-US" dirty="0"/>
              <a:t>God sent his son:</a:t>
            </a:r>
          </a:p>
          <a:p>
            <a:pPr lvl="1"/>
            <a:r>
              <a:rPr lang="en-US" dirty="0"/>
              <a:t>To redeem those under the Law</a:t>
            </a:r>
          </a:p>
          <a:p>
            <a:pPr lvl="1"/>
            <a:r>
              <a:rPr lang="en-US" dirty="0"/>
              <a:t>That we receive adoption as sons</a:t>
            </a:r>
          </a:p>
        </p:txBody>
      </p:sp>
    </p:spTree>
    <p:extLst>
      <p:ext uri="{BB962C8B-B14F-4D97-AF65-F5344CB8AC3E}">
        <p14:creationId xmlns:p14="http://schemas.microsoft.com/office/powerpoint/2010/main" xmlns="" val="49660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1. Redemption &amp; Adoption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sent his Spirit</a:t>
            </a:r>
          </a:p>
          <a:p>
            <a:pPr lvl="1"/>
            <a:r>
              <a:rPr lang="en-US" dirty="0"/>
              <a:t>That we know him as “Abba” (Daddy)</a:t>
            </a:r>
          </a:p>
          <a:p>
            <a:pPr lvl="1"/>
            <a:r>
              <a:rPr lang="en-US" dirty="0"/>
              <a:t>We are not slaves but “sons” and “Heirs”</a:t>
            </a:r>
          </a:p>
          <a:p>
            <a:r>
              <a:rPr lang="en-US" dirty="0"/>
              <a:t>A cosmic switcheroo</a:t>
            </a:r>
          </a:p>
          <a:p>
            <a:pPr lvl="1"/>
            <a:r>
              <a:rPr lang="en-US" dirty="0"/>
              <a:t>Jesus became what we are (under Law – v 4)</a:t>
            </a:r>
          </a:p>
          <a:p>
            <a:pPr lvl="1"/>
            <a:r>
              <a:rPr lang="en-US" dirty="0"/>
              <a:t>We could become what he is (Sons – v 7)</a:t>
            </a:r>
          </a:p>
        </p:txBody>
      </p:sp>
    </p:spTree>
    <p:extLst>
      <p:ext uri="{BB962C8B-B14F-4D97-AF65-F5344CB8AC3E}">
        <p14:creationId xmlns:p14="http://schemas.microsoft.com/office/powerpoint/2010/main" xmlns="" val="236910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486</Words>
  <Application>Microsoft Office PowerPoint</Application>
  <PresentationFormat>On-screen Show (4:3)</PresentationFormat>
  <Paragraphs>85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What Her Heart Remembered</vt:lpstr>
      <vt:lpstr>Slide 2</vt:lpstr>
      <vt:lpstr>Slide 3</vt:lpstr>
      <vt:lpstr>Slide 4</vt:lpstr>
      <vt:lpstr>Son &amp; Heir</vt:lpstr>
      <vt:lpstr>Christmas</vt:lpstr>
      <vt:lpstr>1. Redemption &amp; Adoption</vt:lpstr>
      <vt:lpstr>1. Redemption &amp; Adoption …</vt:lpstr>
      <vt:lpstr>1. Redemption &amp; Adoption …</vt:lpstr>
      <vt:lpstr>1. Redemption &amp; Adoption …</vt:lpstr>
      <vt:lpstr>2. Law vs Promise</vt:lpstr>
      <vt:lpstr>2. Law vs Promise …</vt:lpstr>
      <vt:lpstr>2. Law vs Promise …</vt:lpstr>
      <vt:lpstr>2. Law vs Promise …</vt:lpstr>
      <vt:lpstr>3. Guardianship vs Sonship</vt:lpstr>
      <vt:lpstr>Living It</vt:lpstr>
      <vt:lpstr>Living It 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Chapman</dc:creator>
  <cp:lastModifiedBy>Media</cp:lastModifiedBy>
  <cp:revision>49</cp:revision>
  <cp:lastPrinted>2019-12-29T17:15:05Z</cp:lastPrinted>
  <dcterms:created xsi:type="dcterms:W3CDTF">2019-09-06T23:49:06Z</dcterms:created>
  <dcterms:modified xsi:type="dcterms:W3CDTF">2019-12-29T19:26:52Z</dcterms:modified>
</cp:coreProperties>
</file>