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ink/ink2.xml" ContentType="application/inkml+xml"/>
  <Override PartName="/ppt/ink/ink1.xml" ContentType="application/inkml+xml"/>
  <Override PartName="/ppt/theme/theme2.xml" ContentType="application/vnd.openxmlformats-officedocument.theme+xml"/>
  <Override PartName="/ppt/ink/ink6.xml" ContentType="application/inkml+xml"/>
  <Override PartName="/ppt/ink/ink4.xml" ContentType="application/inkml+xml"/>
  <Override PartName="/ppt/ink/ink5.xml" ContentType="application/inkml+xml"/>
  <Override PartName="/ppt/ink/ink3.xml" ContentType="application/inkml+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2" r:id="rId4"/>
    <p:sldId id="273" r:id="rId5"/>
    <p:sldId id="272" r:id="rId6"/>
    <p:sldId id="260" r:id="rId7"/>
    <p:sldId id="275" r:id="rId8"/>
    <p:sldId id="290" r:id="rId9"/>
    <p:sldId id="281" r:id="rId10"/>
    <p:sldId id="277" r:id="rId11"/>
    <p:sldId id="278" r:id="rId12"/>
    <p:sldId id="279" r:id="rId13"/>
    <p:sldId id="280" r:id="rId14"/>
    <p:sldId id="263" r:id="rId15"/>
    <p:sldId id="283" r:id="rId16"/>
    <p:sldId id="284" r:id="rId17"/>
    <p:sldId id="274" r:id="rId18"/>
    <p:sldId id="259" r:id="rId19"/>
    <p:sldId id="266" r:id="rId20"/>
    <p:sldId id="267" r:id="rId21"/>
    <p:sldId id="258" r:id="rId22"/>
    <p:sldId id="286" r:id="rId23"/>
    <p:sldId id="287" r:id="rId24"/>
    <p:sldId id="288" r:id="rId25"/>
    <p:sldId id="289"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6E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55" d="100"/>
          <a:sy n="55" d="100"/>
        </p:scale>
        <p:origin x="31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15T16:45:35.868"/>
    </inkml:context>
    <inkml:brush xml:id="br0">
      <inkml:brushProperty name="width" value="0.21167" units="cm"/>
      <inkml:brushProperty name="height" value="0.21167" units="cm"/>
      <inkml:brushProperty name="color" value="#ED1C24"/>
      <inkml:brushProperty name="ignorePressure" value="1"/>
    </inkml:brush>
  </inkml:definitions>
  <inkml:trace contextRef="#ctx0" brushRef="#br0">15818 2836,'0'0,"0"0,0 0,0 0,0 0,0 0,6 5,12 3,14 4,18 6,18 6,12 4,10 2,6 3,-2 5,-2 8,-4 7,-8 11,-4 5,-6 2,-4 6,-2 5,0 1,-1 7,0 5,1 3,-6 0,-8-4,0-2,-3-6,0-2,4 2,-2 14,-3 16,-4 12,-4 5,-8 2,-4-1,-1 6,-5 4,-5 2,-6-9,-4-11,-3-11,-2-3,0 8,-2 10,1 10,0-2,1-4,-1-1,1 9,0 8,0-1,0-2,0-11,-5-12,-8 0,-1 8,-4 6,-5 10,-3-1,-2 9,-4 5,-6 13,-2 4,0-6,-4-4,0-5,-3-2,-5 4,-5-3,3-14,4-15,0-20,4-12,-3-12,-2-11,-11-2,-15-3,-17 2,-9-5,-9-5,-1-7,7-9,11-11,11-19,8-18,1-19,-4-19,2-13,-3-15,-5-7,2-8,4 5,10 3,11 9,10 10,7 2,1 6,1-8,1 2,-3-8,0-5,-5-3,-4 0,-6 0,-4 6,-7-3,-4-2,-1-6,1-6,2-7,1-1,7-1,8 3,14-1,2 4,7 4,4-7,-5-10,-3-17,-1-12,6-6,2-3,0-1,0-6,-2-12,-1-7,5 2,0-2,6 6,-1-10,4-10,4-4,5 7,8 5,5-14,6-14,7-9,6 4,3-3,4 4,0 10,2 8,-1 12,11 2,15-4,19-11,17-9,16 1,9 5,19-6,6-3,1 10,-8 12,-6 20,-8 24,-10 16,-12 16,-14 19,-10 10,4 6,-13 13,-17 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15T16:45:38.626"/>
    </inkml:context>
    <inkml:brush xml:id="br0">
      <inkml:brushProperty name="width" value="0.21167" units="cm"/>
      <inkml:brushProperty name="height" value="0.21167" units="cm"/>
      <inkml:brushProperty name="color" value="#ED1C24"/>
      <inkml:brushProperty name="ignorePressure" value="1"/>
    </inkml:brush>
  </inkml:definitions>
  <inkml:trace contextRef="#ctx0" brushRef="#br0">13829 2907,'0'0,"0"0,0 0,0 0,0 0,0 0,6 6,12 6,14 8,14 10,14 7,13 7,6 7,5 7,6 8,-2 6,-6 0,1 4,2 7,8 10,6 12,1 4,-5 5,-2 6,-6 8,-7 23,-6 22,-5 16,-3 2,-2 7,5 4,1-7,0-14,-6-15,-9-16,-9 7,-6 8,-10 10,-10 2,-14 15,-13 23,-12 9,-7 4,-5 2,-3 0,-6-12,-2-16,-5-20,-5-8,-10 4,-6 0,-8-4,-6-9,-18-6,-18-1,-23 4,-14 2,-9 0,-8-5,-8-8,-7-8,-9-1,-5-8,0-11,1-15,1-14,8-19,3-22,7-14,11-14,14-17,5-20,2-36,-2-36,3-32,5-19,5-18,4-16,8-7,10 5,13 15,8 12,3-2,12-15,10-12,10-11,10-16,13-30,14-14,10-3,13-15,12 5,9 7,13-8,10-4,10-1,11-6,17-10,11 7,11 8,16-6,20-1,13 12,8 13,15-7,6 7,-8 7,-5 11,-4 17,-3 12,14 12,34 16,66 15,75 13,60 8,14 11,-4 10,-75 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15T16:57:04.461"/>
    </inkml:context>
    <inkml:brush xml:id="br0">
      <inkml:brushProperty name="width" value="0.21167" units="cm"/>
      <inkml:brushProperty name="height" value="0.21167" units="cm"/>
      <inkml:brushProperty name="color" value="#ED1C24"/>
      <inkml:brushProperty name="ignorePressure" value="1"/>
    </inkml:brush>
  </inkml:definitions>
  <inkml:trace contextRef="#ctx0" brushRef="#br0">9632 1866,'0'0,"0"0,0 0,0 0,0 0,-5-5,-13-3,-25 1,-34 7,-29 3,-20 7,-4 8,-2 10,-6 12,-13 16,-18 15,-3 11,18 3,17-2,17 1,6 3,1 3,-2 8,2 4,-2 6,2 1,11-1,10 3,16-2,15 4,12-3,16 4,6-2,9 1,2 15,4 19,3 11,4 6,2-3,8-6,2-9,6-12,6-8,6-7,8-9,22-7,23-9,19-4,22-2,11-4,12 5,20 4,9-3,4-6,-2-17,9-20,17-35,24-34,12-32,10-28,7-21,-1-21,1-22,1-9,-5-4,-16 2,-21 1,-8-11,-11-5,-10-6,-10-16,-18-25,-17-13,-22 0,-25 2,-28 6,-30 14,-26 22,-24 14,-32 10,-40 0,-37 7,-24 7,-47 13,-56 19,-44 40,-59 45,-2 38,61 19,80 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15T16:57:06.362"/>
    </inkml:context>
    <inkml:brush xml:id="br0">
      <inkml:brushProperty name="width" value="0.21167" units="cm"/>
      <inkml:brushProperty name="height" value="0.21167" units="cm"/>
      <inkml:brushProperty name="color" value="#ED1C24"/>
      <inkml:brushProperty name="ignorePressure" value="1"/>
    </inkml:brush>
  </inkml:definitions>
  <inkml:trace contextRef="#ctx0" brushRef="#br0">10498 7140,'0'0,"0"0,0 0,-6 0,-6-6,-8-2,-5-4,-10-6,-9 0,-14-3,-20 8,-22 7,-23 9,-17 10,-7 13,5 8,5 10,10 7,3 6,2 11,-5 31,1 26,7 25,12 9,8 15,10 6,9 5,7-7,11-18,10-19,9-18,12-2,10 6,15 3,14-5,16-1,15 1,18 0,15 6,17 14,11-1,3-4,7-14,12-18,18-16,7-19,1-16,12-11,24-16,8-10,-8-11,-12-6,-8-3,22-2,6-6,0-8,-7-11,20-23,19-31,-1-23,-23-10,-11-8,10-5,4-8,-9-15,-18-8,-26 1,-18 5,-8-10,-10-16,-13-15,-24-9,-25-12,-32-21,-36-1,-26 10,-33-4,-37-2,-38 6,-37 19,-41 29,-52 39,-57 49,-2 55,6 62,0 53,2 46,58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15T16:57:08.442"/>
    </inkml:context>
    <inkml:brush xml:id="br0">
      <inkml:brushProperty name="width" value="0.21167" units="cm"/>
      <inkml:brushProperty name="height" value="0.21167" units="cm"/>
      <inkml:brushProperty name="color" value="#ED1C24"/>
      <inkml:brushProperty name="ignorePressure" value="1"/>
    </inkml:brush>
  </inkml:definitions>
  <inkml:trace contextRef="#ctx0" brushRef="#br0">17393 2187,'0'0,"0"0,0 0,-5 0,-19-6,-27-12,-37-9,-31-5,-18 3,-12 5,-20 8,-23 7,-3 10,-6 10,-18 14,-20 9,2 9,15 8,-4 23,-3 26,11 24,21 12,16 16,12 20,12 20,17 4,16-10,17-2,23-7,24-5,29-5,25-9,24-9,31 2,40 9,38-1,29 0,28-11,25-9,22-11,3-11,6-15,1-14,-13-16,-25-15,-7-17,23-21,17-30,2-24,21-45,20-62,-3-41,-17-38,-14-37,-21-12,-27 13,-30 22,-28 13,-31 11,-29 20,-29 15,-32 16,-36 7,-43-2,-44-3,-41 3,-30 13,-39 13,-76 18,-43 22,35 27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4-15T16:57:10.310"/>
    </inkml:context>
    <inkml:brush xml:id="br0">
      <inkml:brushProperty name="width" value="0.21167" units="cm"/>
      <inkml:brushProperty name="height" value="0.21167" units="cm"/>
      <inkml:brushProperty name="color" value="#ED1C24"/>
      <inkml:brushProperty name="ignorePressure" value="1"/>
    </inkml:brush>
  </inkml:definitions>
  <inkml:trace contextRef="#ctx0" brushRef="#br0">16805 7221,'0'0,"0"0,0 0,0 0,0 0,0 0,0 0,-6-11,-12-9,-14-13,-14-10,-8-10,-12-1,-12 4,-8-2,-12 3,-5 5,3-2,-2 8,-6 4,-13 8,-23 3,-15 6,-18 5,-18 5,-8 4,3 7,3 9,1 13,2 14,-4 15,4 16,2 5,12 8,9 5,7 10,8 9,10 14,8 19,10 8,12 5,8 4,6 9,10 7,14-3,22-9,14-15,14-12,12 0,9 8,11 3,10-7,14-17,7-12,15-20,36-8,38-8,23-11,21-4,52 9,33 9,11 14,38 7,5-2,-21-11,10-20,0-23,-24-22,-2-37,22-48,-10-35,-20-18,15-36,1-32,-27-11,-38 6,-35-2,-30-19,-25-5,-27-10,-25-20,-29-19,-34-1,-34-21,-50-11,-74 18,-109 35,-59 48,23 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5A78A-3B0A-424A-991A-C032DE46CFA6}" type="datetimeFigureOut">
              <a:rPr lang="en-US" smtClean="0"/>
              <a:t>4/15/2017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EA3B6-E566-4838-8CEB-6612FB36B334}" type="slidenum">
              <a:rPr lang="en-US" smtClean="0"/>
              <a:t>‹#›</a:t>
            </a:fld>
            <a:endParaRPr lang="en-US"/>
          </a:p>
        </p:txBody>
      </p:sp>
    </p:spTree>
    <p:extLst>
      <p:ext uri="{BB962C8B-B14F-4D97-AF65-F5344CB8AC3E}">
        <p14:creationId xmlns:p14="http://schemas.microsoft.com/office/powerpoint/2010/main" val="76093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63142" y="1578429"/>
            <a:ext cx="6204857" cy="1931534"/>
          </a:xfrm>
          <a:solidFill>
            <a:srgbClr val="FDF6E3">
              <a:alpha val="50196"/>
            </a:srgbClr>
          </a:solidFill>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4463142" y="3602038"/>
            <a:ext cx="6204858" cy="915533"/>
          </a:xfrm>
          <a:solidFill>
            <a:srgbClr val="FDF6E3">
              <a:alpha val="30196"/>
            </a:srgbClr>
          </a:solidFill>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8245FA0-A1AA-4BA4-B6E7-F0DDA3CF7A81}" type="datetime1">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51486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990FF-676C-4543-A9DB-213182C02008}" type="datetime1">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389948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95853-F1D9-4CB7-9B1B-C7E99A1E25A6}" type="datetime1">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161470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F6E3">
              <a:alpha val="50196"/>
            </a:srgbClr>
          </a:solidFill>
        </p:spPr>
        <p:txBody>
          <a:bodyPr/>
          <a:lstStyle/>
          <a:p>
            <a:r>
              <a:rPr lang="en-US"/>
              <a:t>Click to edit Master title style</a:t>
            </a:r>
          </a:p>
        </p:txBody>
      </p:sp>
      <p:sp>
        <p:nvSpPr>
          <p:cNvPr id="3" name="Content Placeholder 2"/>
          <p:cNvSpPr>
            <a:spLocks noGrp="1"/>
          </p:cNvSpPr>
          <p:nvPr>
            <p:ph idx="1"/>
          </p:nvPr>
        </p:nvSpPr>
        <p:spPr>
          <a:solidFill>
            <a:srgbClr val="FDF6E3">
              <a:alpha val="30196"/>
            </a:srgb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0F0489-E18C-4931-A36F-F5A7CEF3BC74}" type="datetime1">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D522F-955B-44D5-AE0E-F5480D1C6DE7}"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6134100"/>
            <a:ext cx="2447925" cy="723900"/>
          </a:xfrm>
          <a:prstGeom prst="rect">
            <a:avLst/>
          </a:prstGeom>
        </p:spPr>
      </p:pic>
    </p:spTree>
    <p:extLst>
      <p:ext uri="{BB962C8B-B14F-4D97-AF65-F5344CB8AC3E}">
        <p14:creationId xmlns:p14="http://schemas.microsoft.com/office/powerpoint/2010/main" val="25957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82886" y="272144"/>
            <a:ext cx="6764564" cy="3853542"/>
          </a:xfrm>
          <a:solidFill>
            <a:srgbClr val="FDF6E3">
              <a:alpha val="40000"/>
            </a:srgbClr>
          </a:solidFill>
        </p:spPr>
        <p:txBody>
          <a:bodyPr anchor="b" anchorCtr="0">
            <a:normAutofit/>
          </a:bodyPr>
          <a:lstStyle>
            <a:lvl1pPr marL="0" indent="0" algn="ctr">
              <a:buNone/>
              <a:defRPr sz="2600" b="0" i="0">
                <a:solidFill>
                  <a:schemeClr val="tx1"/>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EA9A7C4B-57BD-48C1-88E1-FBE4D2C64508}" type="datetime1">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D522F-955B-44D5-AE0E-F5480D1C6DE7}"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6134100"/>
            <a:ext cx="2447925" cy="723900"/>
          </a:xfrm>
          <a:prstGeom prst="rect">
            <a:avLst/>
          </a:prstGeom>
        </p:spPr>
      </p:pic>
    </p:spTree>
    <p:extLst>
      <p:ext uri="{BB962C8B-B14F-4D97-AF65-F5344CB8AC3E}">
        <p14:creationId xmlns:p14="http://schemas.microsoft.com/office/powerpoint/2010/main" val="416074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8CA107-C7AB-40BB-A615-751761599741}" type="datetime1">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51808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965051-940A-4B9C-BFBD-F333C6533651}" type="datetime1">
              <a:rPr lang="en-US" smtClean="0"/>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334690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CBEDA0-E917-47EE-9A69-E60D8AF41044}" type="datetime1">
              <a:rPr lang="en-US" smtClean="0"/>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168793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9145F-7BE5-4D7E-B893-7EC6F062C981}" type="datetime1">
              <a:rPr lang="en-US" smtClean="0"/>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2796469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14EB1-C224-4BCF-BDE4-5F4B81B5FBE5}" type="datetime1">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61609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65962-4892-4D05-BFBC-22F7F05244F2}" type="datetime1">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D522F-955B-44D5-AE0E-F5480D1C6DE7}" type="slidenum">
              <a:rPr lang="en-US" smtClean="0"/>
              <a:t>‹#›</a:t>
            </a:fld>
            <a:endParaRPr lang="en-US"/>
          </a:p>
        </p:txBody>
      </p:sp>
    </p:spTree>
    <p:extLst>
      <p:ext uri="{BB962C8B-B14F-4D97-AF65-F5344CB8AC3E}">
        <p14:creationId xmlns:p14="http://schemas.microsoft.com/office/powerpoint/2010/main" val="417670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6428" y="365125"/>
            <a:ext cx="672737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26428" y="1825625"/>
            <a:ext cx="672737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74215-AFC3-449B-8C6C-1F0353841F5F}" type="datetime1">
              <a:rPr lang="en-US" smtClean="0"/>
              <a:t>4/15/2017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502854"/>
            <a:ext cx="2743200" cy="365125"/>
          </a:xfrm>
          <a:prstGeom prst="rect">
            <a:avLst/>
          </a:prstGeom>
        </p:spPr>
        <p:txBody>
          <a:bodyPr vert="horz" lIns="91440" tIns="45720" rIns="91440" bIns="45720" rtlCol="0" anchor="ctr"/>
          <a:lstStyle>
            <a:lvl1pPr algn="r">
              <a:defRPr sz="2000" b="1">
                <a:solidFill>
                  <a:schemeClr val="tx1"/>
                </a:solidFill>
              </a:defRPr>
            </a:lvl1pPr>
          </a:lstStyle>
          <a:p>
            <a:fld id="{226D522F-955B-44D5-AE0E-F5480D1C6DE7}" type="slidenum">
              <a:rPr lang="en-US" smtClean="0"/>
              <a:pPr/>
              <a:t>‹#›</a:t>
            </a:fld>
            <a:endParaRPr lang="en-US"/>
          </a:p>
        </p:txBody>
      </p:sp>
    </p:spTree>
    <p:extLst>
      <p:ext uri="{BB962C8B-B14F-4D97-AF65-F5344CB8AC3E}">
        <p14:creationId xmlns:p14="http://schemas.microsoft.com/office/powerpoint/2010/main" val="283625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4.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customXml" Target="../ink/ink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Disciples Saw What ???</a:t>
            </a:r>
          </a:p>
        </p:txBody>
      </p:sp>
      <p:sp>
        <p:nvSpPr>
          <p:cNvPr id="3" name="Subtitle 2"/>
          <p:cNvSpPr>
            <a:spLocks noGrp="1"/>
          </p:cNvSpPr>
          <p:nvPr>
            <p:ph type="subTitle" idx="1"/>
          </p:nvPr>
        </p:nvSpPr>
        <p:spPr/>
        <p:txBody>
          <a:bodyPr/>
          <a:lstStyle/>
          <a:p>
            <a:r>
              <a:rPr lang="en-US" dirty="0"/>
              <a:t>1 Corinthians 15:1-11</a:t>
            </a:r>
          </a:p>
        </p:txBody>
      </p:sp>
      <p:sp>
        <p:nvSpPr>
          <p:cNvPr id="4" name="Slide Number Placeholder 3"/>
          <p:cNvSpPr>
            <a:spLocks noGrp="1"/>
          </p:cNvSpPr>
          <p:nvPr>
            <p:ph type="sldNum" sz="quarter" idx="12"/>
          </p:nvPr>
        </p:nvSpPr>
        <p:spPr/>
        <p:txBody>
          <a:bodyPr/>
          <a:lstStyle/>
          <a:p>
            <a:fld id="{226D522F-955B-44D5-AE0E-F5480D1C6DE7}" type="slidenum">
              <a:rPr lang="en-US" smtClean="0"/>
              <a:t>1</a:t>
            </a:fld>
            <a:endParaRPr lang="en-US"/>
          </a:p>
        </p:txBody>
      </p:sp>
      <p:sp>
        <p:nvSpPr>
          <p:cNvPr id="5" name="Rectangle 4"/>
          <p:cNvSpPr/>
          <p:nvPr/>
        </p:nvSpPr>
        <p:spPr>
          <a:xfrm rot="21091539">
            <a:off x="364654" y="4633049"/>
            <a:ext cx="7700570" cy="1754326"/>
          </a:xfrm>
          <a:prstGeom prst="rect">
            <a:avLst/>
          </a:prstGeom>
          <a:solidFill>
            <a:srgbClr val="F2F2F2"/>
          </a:solidFill>
        </p:spPr>
        <p:txBody>
          <a:bodyPr wrap="none">
            <a:spAutoFit/>
          </a:bodyPr>
          <a:lstStyle/>
          <a:p>
            <a:pPr algn="ctr"/>
            <a:r>
              <a:rPr lang="en-CA" sz="5400" dirty="0">
                <a:latin typeface="Calibri" panose="020F0502020204030204" pitchFamily="34" charset="0"/>
                <a:ea typeface="Times New Roman" panose="02020603050405020304" pitchFamily="18" charset="0"/>
                <a:cs typeface="Times New Roman" panose="02020603050405020304" pitchFamily="18" charset="0"/>
              </a:rPr>
              <a:t>The four eye witness </a:t>
            </a:r>
            <a:r>
              <a:rPr lang="en-CA" sz="5400" u="sng" dirty="0">
                <a:latin typeface="Calibri" panose="020F0502020204030204" pitchFamily="34" charset="0"/>
                <a:ea typeface="Times New Roman" panose="02020603050405020304" pitchFamily="18" charset="0"/>
                <a:cs typeface="Times New Roman" panose="02020603050405020304" pitchFamily="18" charset="0"/>
              </a:rPr>
              <a:t>Tests</a:t>
            </a:r>
            <a:r>
              <a:rPr lang="en-CA" sz="5400" dirty="0">
                <a:latin typeface="Calibri" panose="020F0502020204030204" pitchFamily="34" charset="0"/>
                <a:ea typeface="Times New Roman" panose="02020603050405020304" pitchFamily="18" charset="0"/>
                <a:cs typeface="Times New Roman" panose="02020603050405020304" pitchFamily="18" charset="0"/>
              </a:rPr>
              <a:t> </a:t>
            </a:r>
          </a:p>
          <a:p>
            <a:pPr algn="ctr"/>
            <a:r>
              <a:rPr lang="en-CA" sz="5400" dirty="0">
                <a:latin typeface="Calibri" panose="020F0502020204030204" pitchFamily="34" charset="0"/>
                <a:ea typeface="Times New Roman" panose="02020603050405020304" pitchFamily="18" charset="0"/>
                <a:cs typeface="Times New Roman" panose="02020603050405020304" pitchFamily="18" charset="0"/>
              </a:rPr>
              <a:t>applied to the Gospels</a:t>
            </a:r>
            <a:endParaRPr lang="en-US" sz="5400" dirty="0"/>
          </a:p>
        </p:txBody>
      </p:sp>
    </p:spTree>
    <p:extLst>
      <p:ext uri="{BB962C8B-B14F-4D97-AF65-F5344CB8AC3E}">
        <p14:creationId xmlns:p14="http://schemas.microsoft.com/office/powerpoint/2010/main" val="1388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style.rotation</p:attrName>
                                        </p:attrNameLst>
                                      </p:cBhvr>
                                      <p:tavLst>
                                        <p:tav tm="0">
                                          <p:val>
                                            <p:fltVal val="90"/>
                                          </p:val>
                                        </p:tav>
                                        <p:tav tm="100000">
                                          <p:val>
                                            <p:fltVal val="0"/>
                                          </p:val>
                                        </p:tav>
                                      </p:tavLst>
                                    </p:anim>
                                    <p:animEffect transition="in" filter="fade">
                                      <p:cBhvr>
                                        <p:cTn id="10"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Thallus </a:t>
            </a:r>
            <a:r>
              <a:rPr lang="en-US" dirty="0">
                <a:latin typeface="Arial" panose="020B0604020202020204" pitchFamily="34" charset="0"/>
                <a:cs typeface="Arial" panose="020B0604020202020204" pitchFamily="34" charset="0"/>
              </a:rPr>
              <a:t>(CA. AD 5–60) Described Jesus</a:t>
            </a:r>
            <a:endParaRPr lang="en-US" dirty="0"/>
          </a:p>
        </p:txBody>
      </p:sp>
      <p:sp>
        <p:nvSpPr>
          <p:cNvPr id="3" name="Slide Number Placeholder 2"/>
          <p:cNvSpPr>
            <a:spLocks noGrp="1"/>
          </p:cNvSpPr>
          <p:nvPr>
            <p:ph type="sldNum" sz="quarter" idx="12"/>
          </p:nvPr>
        </p:nvSpPr>
        <p:spPr/>
        <p:txBody>
          <a:bodyPr/>
          <a:lstStyle/>
          <a:p>
            <a:fld id="{226D522F-955B-44D5-AE0E-F5480D1C6DE7}" type="slidenum">
              <a:rPr lang="en-US" smtClean="0"/>
              <a:t>10</a:t>
            </a:fld>
            <a:endParaRPr lang="en-US"/>
          </a:p>
        </p:txBody>
      </p:sp>
      <p:sp>
        <p:nvSpPr>
          <p:cNvPr id="15" name="Content Placeholder 14"/>
          <p:cNvSpPr>
            <a:spLocks noGrp="1"/>
          </p:cNvSpPr>
          <p:nvPr>
            <p:ph idx="1"/>
          </p:nvPr>
        </p:nvSpPr>
        <p:spPr>
          <a:xfrm>
            <a:off x="4626428" y="1825625"/>
            <a:ext cx="6727372" cy="2526456"/>
          </a:xfrm>
        </p:spPr>
        <p:txBody>
          <a:bodyPr/>
          <a:lstStyle/>
          <a:p>
            <a:pPr marL="0" indent="0" algn="ctr">
              <a:buNone/>
            </a:pPr>
            <a:r>
              <a:rPr lang="en-US" dirty="0">
                <a:latin typeface="Arial Narrow" panose="020B0606020202030204" pitchFamily="34" charset="0"/>
                <a:cs typeface="Arial" panose="020B0604020202020204" pitchFamily="34" charset="0"/>
              </a:rPr>
              <a:t>On the whole world there pressed a most fearful </a:t>
            </a:r>
            <a:r>
              <a:rPr lang="en-US" u="sng" dirty="0">
                <a:latin typeface="Arial Narrow" panose="020B0606020202030204" pitchFamily="34" charset="0"/>
                <a:cs typeface="Arial" panose="020B0604020202020204" pitchFamily="34" charset="0"/>
              </a:rPr>
              <a:t>darkness</a:t>
            </a:r>
            <a:r>
              <a:rPr lang="en-US" dirty="0">
                <a:latin typeface="Arial Narrow" panose="020B0606020202030204" pitchFamily="34" charset="0"/>
                <a:cs typeface="Arial" panose="020B0604020202020204" pitchFamily="34" charset="0"/>
              </a:rPr>
              <a:t>; and the </a:t>
            </a:r>
            <a:r>
              <a:rPr lang="en-US" u="sng" dirty="0">
                <a:latin typeface="Arial Narrow" panose="020B0606020202030204" pitchFamily="34" charset="0"/>
                <a:cs typeface="Arial" panose="020B0604020202020204" pitchFamily="34" charset="0"/>
              </a:rPr>
              <a:t>rocks were rent by an earthquake</a:t>
            </a:r>
            <a:r>
              <a:rPr lang="en-US" dirty="0">
                <a:latin typeface="Arial Narrow" panose="020B0606020202030204" pitchFamily="34" charset="0"/>
                <a:cs typeface="Arial" panose="020B0604020202020204" pitchFamily="34" charset="0"/>
              </a:rPr>
              <a:t>, and many places in Judea and other districts were thrown down. This darkness Thallus, in the third book of his History, calls, as appears to me without reason, an eclipse of the sun.</a:t>
            </a:r>
            <a:endParaRPr lang="en-US" dirty="0">
              <a:latin typeface="Arial Narrow" panose="020B0606020202030204" pitchFamily="34" charset="0"/>
            </a:endParaRPr>
          </a:p>
        </p:txBody>
      </p:sp>
    </p:spTree>
    <p:extLst>
      <p:ext uri="{BB962C8B-B14F-4D97-AF65-F5344CB8AC3E}">
        <p14:creationId xmlns:p14="http://schemas.microsoft.com/office/powerpoint/2010/main" val="125116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b="1" dirty="0" err="1">
                <a:latin typeface="Arial" panose="020B0604020202020204" pitchFamily="34" charset="0"/>
                <a:cs typeface="Arial" panose="020B0604020202020204" pitchFamily="34" charset="0"/>
              </a:rPr>
              <a:t>Tacitus</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(AD 56–117) Describes </a:t>
            </a:r>
            <a:r>
              <a:rPr lang="es-ES" dirty="0" err="1">
                <a:latin typeface="Arial" panose="020B0604020202020204" pitchFamily="34" charset="0"/>
                <a:cs typeface="Arial" panose="020B0604020202020204" pitchFamily="34" charset="0"/>
              </a:rPr>
              <a:t>Jesus</a:t>
            </a:r>
            <a:r>
              <a:rPr lang="es-ES" dirty="0">
                <a:latin typeface="Arial" panose="020B0604020202020204" pitchFamily="34" charset="0"/>
                <a:cs typeface="Arial" panose="020B0604020202020204" pitchFamily="34" charset="0"/>
              </a:rPr>
              <a:t> </a:t>
            </a:r>
            <a:endParaRPr lang="en-US" dirty="0"/>
          </a:p>
        </p:txBody>
      </p:sp>
      <p:sp>
        <p:nvSpPr>
          <p:cNvPr id="3" name="Slide Number Placeholder 2"/>
          <p:cNvSpPr>
            <a:spLocks noGrp="1"/>
          </p:cNvSpPr>
          <p:nvPr>
            <p:ph type="sldNum" sz="quarter" idx="12"/>
          </p:nvPr>
        </p:nvSpPr>
        <p:spPr/>
        <p:txBody>
          <a:bodyPr/>
          <a:lstStyle/>
          <a:p>
            <a:fld id="{226D522F-955B-44D5-AE0E-F5480D1C6DE7}" type="slidenum">
              <a:rPr lang="en-US" smtClean="0"/>
              <a:t>11</a:t>
            </a:fld>
            <a:endParaRPr lang="en-US"/>
          </a:p>
        </p:txBody>
      </p:sp>
      <p:sp>
        <p:nvSpPr>
          <p:cNvPr id="11" name="Content Placeholder 10"/>
          <p:cNvSpPr>
            <a:spLocks noGrp="1"/>
          </p:cNvSpPr>
          <p:nvPr>
            <p:ph idx="1"/>
          </p:nvPr>
        </p:nvSpPr>
        <p:spPr>
          <a:xfrm>
            <a:off x="4626428" y="1825625"/>
            <a:ext cx="6727372" cy="4677230"/>
          </a:xfrm>
        </p:spPr>
        <p:txBody>
          <a:bodyPr>
            <a:normAutofit lnSpcReduction="10000"/>
          </a:bodyPr>
          <a:lstStyle/>
          <a:p>
            <a:pPr marL="0" indent="0" algn="ctr">
              <a:buNone/>
            </a:pPr>
            <a:r>
              <a:rPr lang="en-US" dirty="0">
                <a:latin typeface="Arial Narrow" panose="020B0606020202030204" pitchFamily="34" charset="0"/>
                <a:cs typeface="Arial" panose="020B0604020202020204" pitchFamily="34" charset="0"/>
              </a:rPr>
              <a:t>Consequently, to get rid of the report, Nero fastened the guilt and inflicted the most exquisite tortures on a class hated for their abominations, called Christians by the populace. </a:t>
            </a:r>
            <a:r>
              <a:rPr lang="en-US" u="sng" dirty="0" err="1">
                <a:latin typeface="Arial Narrow" panose="020B0606020202030204" pitchFamily="34" charset="0"/>
                <a:cs typeface="Arial" panose="020B0604020202020204" pitchFamily="34" charset="0"/>
              </a:rPr>
              <a:t>Christus</a:t>
            </a:r>
            <a:r>
              <a:rPr lang="en-US" dirty="0">
                <a:latin typeface="Arial Narrow" panose="020B0606020202030204" pitchFamily="34" charset="0"/>
                <a:cs typeface="Arial" panose="020B0604020202020204" pitchFamily="34" charset="0"/>
              </a:rPr>
              <a:t>, from whom the name had its origin, </a:t>
            </a:r>
            <a:r>
              <a:rPr lang="en-US" u="sng" dirty="0">
                <a:latin typeface="Arial Narrow" panose="020B0606020202030204" pitchFamily="34" charset="0"/>
                <a:cs typeface="Arial" panose="020B0604020202020204" pitchFamily="34" charset="0"/>
              </a:rPr>
              <a:t>suffered the extreme penalty during the reign of Tiberius at the hands of one of our procurators, Pontius Pilatus</a:t>
            </a:r>
            <a:r>
              <a:rPr lang="en-US" dirty="0">
                <a:latin typeface="Arial Narrow" panose="020B0606020202030204" pitchFamily="34" charset="0"/>
                <a:cs typeface="Arial" panose="020B0604020202020204" pitchFamily="34" charset="0"/>
              </a:rPr>
              <a:t>, and </a:t>
            </a:r>
            <a:r>
              <a:rPr lang="en-US" u="sng" dirty="0">
                <a:latin typeface="Arial Narrow" panose="020B0606020202030204" pitchFamily="34" charset="0"/>
                <a:cs typeface="Arial" panose="020B0604020202020204" pitchFamily="34" charset="0"/>
              </a:rPr>
              <a:t>a most mischievous superstition</a:t>
            </a:r>
            <a:r>
              <a:rPr lang="en-US" dirty="0">
                <a:latin typeface="Arial Narrow" panose="020B0606020202030204" pitchFamily="34" charset="0"/>
                <a:cs typeface="Arial" panose="020B0604020202020204" pitchFamily="34" charset="0"/>
              </a:rPr>
              <a:t>, thus checked for the moment, </a:t>
            </a:r>
            <a:r>
              <a:rPr lang="en-US" u="sng" dirty="0">
                <a:latin typeface="Arial Narrow" panose="020B0606020202030204" pitchFamily="34" charset="0"/>
                <a:cs typeface="Arial" panose="020B0604020202020204" pitchFamily="34" charset="0"/>
              </a:rPr>
              <a:t>again broke out </a:t>
            </a:r>
            <a:r>
              <a:rPr lang="en-US" dirty="0">
                <a:latin typeface="Arial Narrow" panose="020B0606020202030204" pitchFamily="34" charset="0"/>
                <a:cs typeface="Arial" panose="020B0604020202020204" pitchFamily="34" charset="0"/>
              </a:rPr>
              <a:t>not only in Judaea, the first source of the evil, but even in Rome, where all things hideous and shameful from every part of the world find their </a:t>
            </a:r>
            <a:r>
              <a:rPr lang="en-US" dirty="0" err="1">
                <a:latin typeface="Arial Narrow" panose="020B0606020202030204" pitchFamily="34" charset="0"/>
                <a:cs typeface="Arial" panose="020B0604020202020204" pitchFamily="34" charset="0"/>
              </a:rPr>
              <a:t>centre</a:t>
            </a:r>
            <a:r>
              <a:rPr lang="en-US" dirty="0">
                <a:latin typeface="Arial Narrow" panose="020B0606020202030204" pitchFamily="34" charset="0"/>
                <a:cs typeface="Arial" panose="020B0604020202020204" pitchFamily="34" charset="0"/>
              </a:rPr>
              <a:t> and become popular.</a:t>
            </a:r>
            <a:endParaRPr lang="en-US" dirty="0">
              <a:latin typeface="Arial Narrow" panose="020B0606020202030204" pitchFamily="34" charset="0"/>
            </a:endParaRPr>
          </a:p>
        </p:txBody>
      </p:sp>
    </p:spTree>
    <p:extLst>
      <p:ext uri="{BB962C8B-B14F-4D97-AF65-F5344CB8AC3E}">
        <p14:creationId xmlns:p14="http://schemas.microsoft.com/office/powerpoint/2010/main" val="251677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26428" y="365125"/>
            <a:ext cx="7052428" cy="1325563"/>
          </a:xfrm>
        </p:spPr>
        <p:txBody>
          <a:bodyPr>
            <a:normAutofit/>
          </a:bodyPr>
          <a:lstStyle/>
          <a:p>
            <a:r>
              <a:rPr lang="es-ES" b="1" dirty="0">
                <a:latin typeface="Arial" panose="020B0604020202020204" pitchFamily="34" charset="0"/>
                <a:cs typeface="Arial" panose="020B0604020202020204" pitchFamily="34" charset="0"/>
              </a:rPr>
              <a:t>Mara Bar-</a:t>
            </a:r>
            <a:r>
              <a:rPr lang="es-ES" b="1" dirty="0" err="1">
                <a:latin typeface="Arial" panose="020B0604020202020204" pitchFamily="34" charset="0"/>
                <a:cs typeface="Arial" panose="020B0604020202020204" pitchFamily="34" charset="0"/>
              </a:rPr>
              <a:t>Serapion</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(AD 70) </a:t>
            </a:r>
            <a:r>
              <a:rPr lang="es-ES" dirty="0" err="1">
                <a:latin typeface="Arial" panose="020B0604020202020204" pitchFamily="34" charset="0"/>
                <a:cs typeface="Arial" panose="020B0604020202020204" pitchFamily="34" charset="0"/>
              </a:rPr>
              <a:t>Described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Jesus</a:t>
            </a:r>
            <a:endParaRPr lang="en-US" dirty="0"/>
          </a:p>
        </p:txBody>
      </p:sp>
      <p:sp>
        <p:nvSpPr>
          <p:cNvPr id="3" name="Slide Number Placeholder 2"/>
          <p:cNvSpPr>
            <a:spLocks noGrp="1"/>
          </p:cNvSpPr>
          <p:nvPr>
            <p:ph type="sldNum" sz="quarter" idx="12"/>
          </p:nvPr>
        </p:nvSpPr>
        <p:spPr/>
        <p:txBody>
          <a:bodyPr/>
          <a:lstStyle/>
          <a:p>
            <a:fld id="{226D522F-955B-44D5-AE0E-F5480D1C6DE7}" type="slidenum">
              <a:rPr lang="en-US" smtClean="0"/>
              <a:t>12</a:t>
            </a:fld>
            <a:endParaRPr lang="en-US"/>
          </a:p>
        </p:txBody>
      </p:sp>
      <p:sp>
        <p:nvSpPr>
          <p:cNvPr id="11" name="Content Placeholder 10"/>
          <p:cNvSpPr>
            <a:spLocks noGrp="1"/>
          </p:cNvSpPr>
          <p:nvPr>
            <p:ph idx="1"/>
          </p:nvPr>
        </p:nvSpPr>
        <p:spPr>
          <a:xfrm>
            <a:off x="4626428" y="1825624"/>
            <a:ext cx="7052428" cy="4887691"/>
          </a:xfrm>
        </p:spPr>
        <p:txBody>
          <a:bodyPr>
            <a:normAutofit fontScale="92500" lnSpcReduction="10000"/>
          </a:bodyPr>
          <a:lstStyle/>
          <a:p>
            <a:pPr marL="0" indent="0" algn="ctr">
              <a:buNone/>
            </a:pPr>
            <a:r>
              <a:rPr lang="en-US" dirty="0">
                <a:latin typeface="Arial Narrow" panose="020B0606020202030204" pitchFamily="34" charset="0"/>
                <a:cs typeface="Arial" panose="020B0604020202020204" pitchFamily="34" charset="0"/>
              </a:rPr>
              <a:t>What advantage did the Athenians gain from putting Socrates to death? Famine and plague came upon them as a judgment for their crime. What advantage did the men of Samos gain from burning Pythagoras? In a moment their land was covered with sand. </a:t>
            </a:r>
            <a:r>
              <a:rPr lang="en-US" u="sng" dirty="0">
                <a:latin typeface="Arial Narrow" panose="020B0606020202030204" pitchFamily="34" charset="0"/>
                <a:cs typeface="Arial" panose="020B0604020202020204" pitchFamily="34" charset="0"/>
              </a:rPr>
              <a:t>What advantage did the Jews gain from executing their wise King? It was just after that that their kingdom was abolished. </a:t>
            </a:r>
            <a:r>
              <a:rPr lang="en-US" dirty="0">
                <a:latin typeface="Arial Narrow" panose="020B0606020202030204" pitchFamily="34" charset="0"/>
                <a:cs typeface="Arial" panose="020B0604020202020204" pitchFamily="34" charset="0"/>
              </a:rPr>
              <a:t>God justly avenged these three wise men: the Athenians died of hunger; the Samians were overwhelmed by the sea; the Jews, ruined and driven from their land, live in complete dispersion. But Socrates did not die for good; he lived on in the teaching of Plato. Pythagoras did not die for good; he lived on in the statue of Hera. </a:t>
            </a:r>
            <a:r>
              <a:rPr lang="en-US" u="sng" dirty="0">
                <a:latin typeface="Arial Narrow" panose="020B0606020202030204" pitchFamily="34" charset="0"/>
                <a:cs typeface="Arial" panose="020B0604020202020204" pitchFamily="34" charset="0"/>
              </a:rPr>
              <a:t>Nor did the wise King die for good; He lived on in the teaching which He had given.</a:t>
            </a:r>
            <a:endParaRPr lang="en-US" dirty="0">
              <a:latin typeface="Arial Narrow" panose="020B0606020202030204" pitchFamily="34" charset="0"/>
            </a:endParaRPr>
          </a:p>
        </p:txBody>
      </p:sp>
    </p:spTree>
    <p:extLst>
      <p:ext uri="{BB962C8B-B14F-4D97-AF65-F5344CB8AC3E}">
        <p14:creationId xmlns:p14="http://schemas.microsoft.com/office/powerpoint/2010/main" val="138255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26428" y="365125"/>
            <a:ext cx="7179748" cy="1325563"/>
          </a:xfrm>
        </p:spPr>
        <p:txBody>
          <a:bodyPr>
            <a:normAutofit/>
          </a:bodyPr>
          <a:lstStyle/>
          <a:p>
            <a:r>
              <a:rPr lang="en-US" b="1" dirty="0" err="1">
                <a:latin typeface="Arial" panose="020B0604020202020204" pitchFamily="34" charset="0"/>
                <a:cs typeface="Arial" panose="020B0604020202020204" pitchFamily="34" charset="0"/>
              </a:rPr>
              <a:t>Phlegon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 80–140) Described Jesus</a:t>
            </a:r>
            <a:endParaRPr lang="en-US" dirty="0"/>
          </a:p>
        </p:txBody>
      </p:sp>
      <p:sp>
        <p:nvSpPr>
          <p:cNvPr id="3" name="Slide Number Placeholder 2"/>
          <p:cNvSpPr>
            <a:spLocks noGrp="1"/>
          </p:cNvSpPr>
          <p:nvPr>
            <p:ph type="sldNum" sz="quarter" idx="12"/>
          </p:nvPr>
        </p:nvSpPr>
        <p:spPr/>
        <p:txBody>
          <a:bodyPr/>
          <a:lstStyle/>
          <a:p>
            <a:fld id="{226D522F-955B-44D5-AE0E-F5480D1C6DE7}" type="slidenum">
              <a:rPr lang="en-US" smtClean="0"/>
              <a:t>13</a:t>
            </a:fld>
            <a:endParaRPr lang="en-US"/>
          </a:p>
        </p:txBody>
      </p:sp>
      <p:sp>
        <p:nvSpPr>
          <p:cNvPr id="11" name="Content Placeholder 10"/>
          <p:cNvSpPr>
            <a:spLocks noGrp="1"/>
          </p:cNvSpPr>
          <p:nvPr>
            <p:ph idx="1"/>
          </p:nvPr>
        </p:nvSpPr>
        <p:spPr>
          <a:xfrm>
            <a:off x="4626427" y="1825624"/>
            <a:ext cx="7179749" cy="4677229"/>
          </a:xfrm>
        </p:spPr>
        <p:txBody>
          <a:bodyPr>
            <a:normAutofit fontScale="92500" lnSpcReduction="10000"/>
          </a:bodyPr>
          <a:lstStyle/>
          <a:p>
            <a:pPr marL="0" indent="0" algn="ctr">
              <a:buNone/>
            </a:pPr>
            <a:r>
              <a:rPr lang="en-US" dirty="0">
                <a:latin typeface="Arial Narrow" panose="020B0606020202030204" pitchFamily="34" charset="0"/>
                <a:cs typeface="Arial" panose="020B0604020202020204" pitchFamily="34" charset="0"/>
              </a:rPr>
              <a:t>Now </a:t>
            </a:r>
            <a:r>
              <a:rPr lang="en-US" dirty="0" err="1">
                <a:latin typeface="Arial Narrow" panose="020B0606020202030204" pitchFamily="34" charset="0"/>
                <a:cs typeface="Arial" panose="020B0604020202020204" pitchFamily="34" charset="0"/>
              </a:rPr>
              <a:t>Phlegon</a:t>
            </a:r>
            <a:r>
              <a:rPr lang="en-US" dirty="0">
                <a:latin typeface="Arial Narrow" panose="020B0606020202030204" pitchFamily="34" charset="0"/>
                <a:cs typeface="Arial" panose="020B0604020202020204" pitchFamily="34" charset="0"/>
              </a:rPr>
              <a:t>, in the thirteenth or fourteenth book, I think, of his Chronicles, not only </a:t>
            </a:r>
            <a:r>
              <a:rPr lang="en-US" u="sng" dirty="0">
                <a:latin typeface="Arial Narrow" panose="020B0606020202030204" pitchFamily="34" charset="0"/>
                <a:cs typeface="Arial" panose="020B0604020202020204" pitchFamily="34" charset="0"/>
              </a:rPr>
              <a:t>ascribed to Jesus a knowledge of future events </a:t>
            </a:r>
            <a:r>
              <a:rPr lang="en-US" dirty="0">
                <a:latin typeface="Arial Narrow" panose="020B0606020202030204" pitchFamily="34" charset="0"/>
                <a:cs typeface="Arial" panose="020B0604020202020204" pitchFamily="34" charset="0"/>
              </a:rPr>
              <a:t>(although falling into confusion about some things which refer to Peter, as if they referred to Jesus), but </a:t>
            </a:r>
            <a:r>
              <a:rPr lang="en-US" u="sng" dirty="0">
                <a:latin typeface="Arial Narrow" panose="020B0606020202030204" pitchFamily="34" charset="0"/>
                <a:cs typeface="Arial" panose="020B0604020202020204" pitchFamily="34" charset="0"/>
              </a:rPr>
              <a:t>also testified that the result corresponded to his predictions.</a:t>
            </a:r>
            <a:r>
              <a:rPr lang="en-US" dirty="0">
                <a:latin typeface="Arial Narrow" panose="020B0606020202030204" pitchFamily="34" charset="0"/>
                <a:cs typeface="Arial" panose="020B0604020202020204" pitchFamily="34" charset="0"/>
              </a:rPr>
              <a:t> So that he also, by these very admissions regarding foreknowledge, as if against his will, expressed his opinion that the doctrines taught by the fathers of our system were not devoid of divine power.</a:t>
            </a:r>
          </a:p>
          <a:p>
            <a:pPr marL="0" indent="0" algn="ctr">
              <a:buNone/>
            </a:pPr>
            <a:r>
              <a:rPr lang="en-US" dirty="0">
                <a:latin typeface="Arial Narrow" panose="020B0606020202030204" pitchFamily="34" charset="0"/>
                <a:cs typeface="Arial" panose="020B0604020202020204" pitchFamily="34" charset="0"/>
              </a:rPr>
              <a:t>And with regard to </a:t>
            </a:r>
            <a:r>
              <a:rPr lang="en-US" u="sng" dirty="0">
                <a:latin typeface="Arial Narrow" panose="020B0606020202030204" pitchFamily="34" charset="0"/>
                <a:cs typeface="Arial" panose="020B0604020202020204" pitchFamily="34" charset="0"/>
              </a:rPr>
              <a:t>the eclipse in the time of Tiberius Caesar, in whose reign Jesus appears to have been crucified, and the great earthquakes which then took place</a:t>
            </a:r>
            <a:r>
              <a:rPr lang="en-US" dirty="0">
                <a:latin typeface="Arial Narrow" panose="020B0606020202030204" pitchFamily="34" charset="0"/>
                <a:cs typeface="Arial" panose="020B0604020202020204" pitchFamily="34" charset="0"/>
              </a:rPr>
              <a:t>, </a:t>
            </a:r>
            <a:r>
              <a:rPr lang="en-US" dirty="0" err="1">
                <a:latin typeface="Arial Narrow" panose="020B0606020202030204" pitchFamily="34" charset="0"/>
                <a:cs typeface="Arial" panose="020B0604020202020204" pitchFamily="34" charset="0"/>
              </a:rPr>
              <a:t>Phlegon</a:t>
            </a:r>
            <a:r>
              <a:rPr lang="en-US" dirty="0">
                <a:latin typeface="Arial Narrow" panose="020B0606020202030204" pitchFamily="34" charset="0"/>
                <a:cs typeface="Arial" panose="020B0604020202020204" pitchFamily="34" charset="0"/>
              </a:rPr>
              <a:t> too, I think, has written in the thirteenth or fourteenth book of his Chronicles.</a:t>
            </a:r>
            <a:endParaRPr lang="en-US" dirty="0">
              <a:latin typeface="Arial Narrow" panose="020B0606020202030204" pitchFamily="34" charset="0"/>
            </a:endParaRPr>
          </a:p>
        </p:txBody>
      </p:sp>
    </p:spTree>
    <p:extLst>
      <p:ext uri="{BB962C8B-B14F-4D97-AF65-F5344CB8AC3E}">
        <p14:creationId xmlns:p14="http://schemas.microsoft.com/office/powerpoint/2010/main" val="316796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r="23752"/>
          <a:stretch/>
        </p:blipFill>
        <p:spPr>
          <a:xfrm>
            <a:off x="0" y="0"/>
            <a:ext cx="7192967" cy="2928395"/>
          </a:xfrm>
          <a:prstGeom prst="rect">
            <a:avLst/>
          </a:prstGeom>
        </p:spPr>
      </p:pic>
      <p:sp>
        <p:nvSpPr>
          <p:cNvPr id="4" name="Slide Number Placeholder 3"/>
          <p:cNvSpPr>
            <a:spLocks noGrp="1"/>
          </p:cNvSpPr>
          <p:nvPr>
            <p:ph type="sldNum" sz="quarter" idx="12"/>
          </p:nvPr>
        </p:nvSpPr>
        <p:spPr/>
        <p:txBody>
          <a:bodyPr/>
          <a:lstStyle/>
          <a:p>
            <a:fld id="{226D522F-955B-44D5-AE0E-F5480D1C6DE7}" type="slidenum">
              <a:rPr lang="en-US" smtClean="0"/>
              <a:t>14</a:t>
            </a:fld>
            <a:endParaRPr lang="en-US"/>
          </a:p>
        </p:txBody>
      </p:sp>
      <p:pic>
        <p:nvPicPr>
          <p:cNvPr id="6" name="Picture 5"/>
          <p:cNvPicPr>
            <a:picLocks noChangeAspect="1"/>
          </p:cNvPicPr>
          <p:nvPr/>
        </p:nvPicPr>
        <p:blipFill>
          <a:blip r:embed="rId3"/>
          <a:stretch>
            <a:fillRect/>
          </a:stretch>
        </p:blipFill>
        <p:spPr>
          <a:xfrm>
            <a:off x="7247439" y="9979"/>
            <a:ext cx="4944561" cy="6858000"/>
          </a:xfrm>
          <a:prstGeom prst="rect">
            <a:avLst/>
          </a:prstGeom>
        </p:spPr>
      </p:pic>
    </p:spTree>
    <p:extLst>
      <p:ext uri="{BB962C8B-B14F-4D97-AF65-F5344CB8AC3E}">
        <p14:creationId xmlns:p14="http://schemas.microsoft.com/office/powerpoint/2010/main" val="71077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237" y="185194"/>
            <a:ext cx="9073293" cy="6412375"/>
          </a:xfrm>
        </p:spPr>
      </p:pic>
      <p:sp>
        <p:nvSpPr>
          <p:cNvPr id="4" name="Slide Number Placeholder 3"/>
          <p:cNvSpPr>
            <a:spLocks noGrp="1"/>
          </p:cNvSpPr>
          <p:nvPr>
            <p:ph type="sldNum" sz="quarter" idx="12"/>
          </p:nvPr>
        </p:nvSpPr>
        <p:spPr/>
        <p:txBody>
          <a:bodyPr/>
          <a:lstStyle/>
          <a:p>
            <a:fld id="{226D522F-955B-44D5-AE0E-F5480D1C6DE7}" type="slidenum">
              <a:rPr lang="en-US" smtClean="0"/>
              <a:t>15</a:t>
            </a:fld>
            <a:endParaRPr lang="en-US"/>
          </a:p>
        </p:txBody>
      </p:sp>
    </p:spTree>
    <p:extLst>
      <p:ext uri="{BB962C8B-B14F-4D97-AF65-F5344CB8AC3E}">
        <p14:creationId xmlns:p14="http://schemas.microsoft.com/office/powerpoint/2010/main" val="229482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3423" y="277792"/>
            <a:ext cx="8888224" cy="6225062"/>
          </a:xfrm>
        </p:spPr>
      </p:pic>
      <p:sp>
        <p:nvSpPr>
          <p:cNvPr id="4" name="Slide Number Placeholder 3"/>
          <p:cNvSpPr>
            <a:spLocks noGrp="1"/>
          </p:cNvSpPr>
          <p:nvPr>
            <p:ph type="sldNum" sz="quarter" idx="12"/>
          </p:nvPr>
        </p:nvSpPr>
        <p:spPr/>
        <p:txBody>
          <a:bodyPr/>
          <a:lstStyle/>
          <a:p>
            <a:fld id="{226D522F-955B-44D5-AE0E-F5480D1C6DE7}" type="slidenum">
              <a:rPr lang="en-US" smtClean="0"/>
              <a:t>16</a:t>
            </a:fld>
            <a:endParaRPr lang="en-US"/>
          </a:p>
        </p:txBody>
      </p:sp>
    </p:spTree>
    <p:extLst>
      <p:ext uri="{BB962C8B-B14F-4D97-AF65-F5344CB8AC3E}">
        <p14:creationId xmlns:p14="http://schemas.microsoft.com/office/powerpoint/2010/main" val="309235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8" y="365125"/>
            <a:ext cx="6727371" cy="1836750"/>
          </a:xfrm>
        </p:spPr>
        <p:txBody>
          <a:bodyPr>
            <a:normAutofit/>
          </a:bodyPr>
          <a:lstStyle/>
          <a:p>
            <a:pPr algn="ctr"/>
            <a:r>
              <a:rPr lang="en-US" dirty="0"/>
              <a:t>True eyewitness testimony is typically corroborated in some way</a:t>
            </a:r>
          </a:p>
        </p:txBody>
      </p:sp>
      <p:sp>
        <p:nvSpPr>
          <p:cNvPr id="4" name="Slide Number Placeholder 3"/>
          <p:cNvSpPr>
            <a:spLocks noGrp="1"/>
          </p:cNvSpPr>
          <p:nvPr>
            <p:ph type="sldNum" sz="quarter" idx="12"/>
          </p:nvPr>
        </p:nvSpPr>
        <p:spPr/>
        <p:txBody>
          <a:bodyPr/>
          <a:lstStyle/>
          <a:p>
            <a:fld id="{226D522F-955B-44D5-AE0E-F5480D1C6DE7}" type="slidenum">
              <a:rPr lang="en-US" smtClean="0"/>
              <a:t>17</a:t>
            </a:fld>
            <a:endParaRPr lang="en-US"/>
          </a:p>
        </p:txBody>
      </p:sp>
      <p:pic>
        <p:nvPicPr>
          <p:cNvPr id="12" name="Content Placeholder 11"/>
          <p:cNvPicPr>
            <a:picLocks noGrp="1" noChangeAspect="1"/>
          </p:cNvPicPr>
          <p:nvPr>
            <p:ph idx="1"/>
          </p:nvPr>
        </p:nvPicPr>
        <p:blipFill>
          <a:blip r:embed="rId2"/>
          <a:stretch>
            <a:fillRect/>
          </a:stretch>
        </p:blipFill>
        <p:spPr>
          <a:xfrm>
            <a:off x="4625975" y="2745587"/>
            <a:ext cx="6727825" cy="2511414"/>
          </a:xfrm>
          <a:prstGeom prst="rect">
            <a:avLst/>
          </a:prstGeom>
        </p:spPr>
      </p:pic>
    </p:spTree>
    <p:extLst>
      <p:ext uri="{BB962C8B-B14F-4D97-AF65-F5344CB8AC3E}">
        <p14:creationId xmlns:p14="http://schemas.microsoft.com/office/powerpoint/2010/main" val="150814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If a witness changes his story over time, he should not be trusted. </a:t>
            </a:r>
          </a:p>
        </p:txBody>
      </p:sp>
      <p:sp>
        <p:nvSpPr>
          <p:cNvPr id="4" name="Slide Number Placeholder 3"/>
          <p:cNvSpPr>
            <a:spLocks noGrp="1"/>
          </p:cNvSpPr>
          <p:nvPr>
            <p:ph type="sldNum" sz="quarter" idx="12"/>
          </p:nvPr>
        </p:nvSpPr>
        <p:spPr/>
        <p:txBody>
          <a:bodyPr/>
          <a:lstStyle/>
          <a:p>
            <a:fld id="{226D522F-955B-44D5-AE0E-F5480D1C6DE7}" type="slidenum">
              <a:rPr lang="en-US" smtClean="0"/>
              <a:t>18</a:t>
            </a:fld>
            <a:endParaRPr lang="en-US"/>
          </a:p>
        </p:txBody>
      </p:sp>
      <p:pic>
        <p:nvPicPr>
          <p:cNvPr id="9" name="Content Placeholder 8"/>
          <p:cNvPicPr>
            <a:picLocks noGrp="1" noChangeAspect="1"/>
          </p:cNvPicPr>
          <p:nvPr>
            <p:ph idx="1"/>
          </p:nvPr>
        </p:nvPicPr>
        <p:blipFill>
          <a:blip r:embed="rId2"/>
          <a:stretch>
            <a:fillRect/>
          </a:stretch>
        </p:blipFill>
        <p:spPr>
          <a:xfrm>
            <a:off x="4625975" y="1922328"/>
            <a:ext cx="6727825" cy="4157932"/>
          </a:xfrm>
          <a:prstGeom prst="rect">
            <a:avLst/>
          </a:prstGeom>
        </p:spPr>
      </p:pic>
    </p:spTree>
    <p:extLst>
      <p:ext uri="{BB962C8B-B14F-4D97-AF65-F5344CB8AC3E}">
        <p14:creationId xmlns:p14="http://schemas.microsoft.com/office/powerpoint/2010/main" val="59917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Chain of Custody</a:t>
            </a:r>
            <a:br>
              <a:rPr lang="en-US" dirty="0"/>
            </a:br>
            <a:r>
              <a:rPr lang="en-US" sz="2000" dirty="0"/>
              <a:t>What is at trial was same as what was found at crime scene.</a:t>
            </a:r>
          </a:p>
        </p:txBody>
      </p:sp>
      <p:pic>
        <p:nvPicPr>
          <p:cNvPr id="5" name="Content Placeholder 4"/>
          <p:cNvPicPr>
            <a:picLocks noGrp="1" noChangeAspect="1"/>
          </p:cNvPicPr>
          <p:nvPr>
            <p:ph idx="1"/>
          </p:nvPr>
        </p:nvPicPr>
        <p:blipFill>
          <a:blip r:embed="rId2"/>
          <a:stretch>
            <a:fillRect/>
          </a:stretch>
        </p:blipFill>
        <p:spPr>
          <a:xfrm>
            <a:off x="873941" y="1960806"/>
            <a:ext cx="10479860" cy="3005086"/>
          </a:xfrm>
          <a:prstGeom prst="rect">
            <a:avLst/>
          </a:prstGeom>
        </p:spPr>
      </p:pic>
      <p:sp>
        <p:nvSpPr>
          <p:cNvPr id="4" name="Slide Number Placeholder 3"/>
          <p:cNvSpPr>
            <a:spLocks noGrp="1"/>
          </p:cNvSpPr>
          <p:nvPr>
            <p:ph type="sldNum" sz="quarter" idx="12"/>
          </p:nvPr>
        </p:nvSpPr>
        <p:spPr/>
        <p:txBody>
          <a:bodyPr/>
          <a:lstStyle/>
          <a:p>
            <a:fld id="{226D522F-955B-44D5-AE0E-F5480D1C6DE7}" type="slidenum">
              <a:rPr lang="en-US" smtClean="0"/>
              <a:t>19</a:t>
            </a:fld>
            <a:endParaRPr lang="en-US"/>
          </a:p>
        </p:txBody>
      </p:sp>
    </p:spTree>
    <p:extLst>
      <p:ext uri="{BB962C8B-B14F-4D97-AF65-F5344CB8AC3E}">
        <p14:creationId xmlns:p14="http://schemas.microsoft.com/office/powerpoint/2010/main" val="260607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8" y="365125"/>
            <a:ext cx="6727371" cy="1803540"/>
          </a:xfrm>
        </p:spPr>
        <p:txBody>
          <a:bodyPr>
            <a:normAutofit/>
          </a:bodyPr>
          <a:lstStyle/>
          <a:p>
            <a:pPr algn="ctr"/>
            <a:r>
              <a:rPr lang="en-US" dirty="0"/>
              <a:t>If the Gospels are dated late, the authors were not there when it happened</a:t>
            </a:r>
          </a:p>
        </p:txBody>
      </p:sp>
      <p:sp>
        <p:nvSpPr>
          <p:cNvPr id="4" name="Slide Number Placeholder 3"/>
          <p:cNvSpPr>
            <a:spLocks noGrp="1"/>
          </p:cNvSpPr>
          <p:nvPr>
            <p:ph type="sldNum" sz="quarter" idx="12"/>
          </p:nvPr>
        </p:nvSpPr>
        <p:spPr/>
        <p:txBody>
          <a:bodyPr/>
          <a:lstStyle/>
          <a:p>
            <a:fld id="{226D522F-955B-44D5-AE0E-F5480D1C6DE7}" type="slidenum">
              <a:rPr lang="en-US" smtClean="0"/>
              <a:t>2</a:t>
            </a:fld>
            <a:endParaRPr lang="en-US"/>
          </a:p>
        </p:txBody>
      </p:sp>
      <p:pic>
        <p:nvPicPr>
          <p:cNvPr id="15" name="Content Placeholder 14"/>
          <p:cNvPicPr>
            <a:picLocks noGrp="1" noChangeAspect="1"/>
          </p:cNvPicPr>
          <p:nvPr>
            <p:ph idx="1"/>
          </p:nvPr>
        </p:nvPicPr>
        <p:blipFill>
          <a:blip r:embed="rId2"/>
          <a:stretch>
            <a:fillRect/>
          </a:stretch>
        </p:blipFill>
        <p:spPr>
          <a:xfrm>
            <a:off x="6141855" y="2269441"/>
            <a:ext cx="3763369" cy="1412436"/>
          </a:xfrm>
          <a:prstGeom prst="rect">
            <a:avLst/>
          </a:prstGeom>
        </p:spPr>
      </p:pic>
      <p:pic>
        <p:nvPicPr>
          <p:cNvPr id="16" name="Picture 15"/>
          <p:cNvPicPr>
            <a:picLocks noChangeAspect="1"/>
          </p:cNvPicPr>
          <p:nvPr/>
        </p:nvPicPr>
        <p:blipFill>
          <a:blip r:embed="rId3"/>
          <a:stretch>
            <a:fillRect/>
          </a:stretch>
        </p:blipFill>
        <p:spPr>
          <a:xfrm>
            <a:off x="4626427" y="3782653"/>
            <a:ext cx="6727371" cy="2004845"/>
          </a:xfrm>
          <a:prstGeom prst="rect">
            <a:avLst/>
          </a:prstGeom>
        </p:spPr>
      </p:pic>
    </p:spTree>
    <p:extLst>
      <p:ext uri="{BB962C8B-B14F-4D97-AF65-F5344CB8AC3E}">
        <p14:creationId xmlns:p14="http://schemas.microsoft.com/office/powerpoint/2010/main" val="179079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0"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7" y="120853"/>
            <a:ext cx="6727371" cy="880271"/>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287378" y="0"/>
            <a:ext cx="8066420" cy="2407534"/>
          </a:xfrm>
          <a:prstGeom prst="rect">
            <a:avLst/>
          </a:prstGeom>
        </p:spPr>
      </p:pic>
      <p:sp>
        <p:nvSpPr>
          <p:cNvPr id="4" name="Slide Number Placeholder 3"/>
          <p:cNvSpPr>
            <a:spLocks noGrp="1"/>
          </p:cNvSpPr>
          <p:nvPr>
            <p:ph type="sldNum" sz="quarter" idx="12"/>
          </p:nvPr>
        </p:nvSpPr>
        <p:spPr/>
        <p:txBody>
          <a:bodyPr/>
          <a:lstStyle/>
          <a:p>
            <a:fld id="{226D522F-955B-44D5-AE0E-F5480D1C6DE7}" type="slidenum">
              <a:rPr lang="en-US" smtClean="0"/>
              <a:t>20</a:t>
            </a:fld>
            <a:endParaRPr lang="en-US"/>
          </a:p>
        </p:txBody>
      </p:sp>
      <p:pic>
        <p:nvPicPr>
          <p:cNvPr id="6" name="Picture 5"/>
          <p:cNvPicPr>
            <a:picLocks noChangeAspect="1"/>
          </p:cNvPicPr>
          <p:nvPr/>
        </p:nvPicPr>
        <p:blipFill>
          <a:blip r:embed="rId3"/>
          <a:stretch>
            <a:fillRect/>
          </a:stretch>
        </p:blipFill>
        <p:spPr>
          <a:xfrm>
            <a:off x="3287378" y="2342257"/>
            <a:ext cx="8066420" cy="2252892"/>
          </a:xfrm>
          <a:prstGeom prst="rect">
            <a:avLst/>
          </a:prstGeom>
        </p:spPr>
      </p:pic>
      <p:pic>
        <p:nvPicPr>
          <p:cNvPr id="7" name="Picture 6"/>
          <p:cNvPicPr>
            <a:picLocks noChangeAspect="1"/>
          </p:cNvPicPr>
          <p:nvPr/>
        </p:nvPicPr>
        <p:blipFill>
          <a:blip r:embed="rId4"/>
          <a:stretch>
            <a:fillRect/>
          </a:stretch>
        </p:blipFill>
        <p:spPr>
          <a:xfrm>
            <a:off x="3287378" y="4529370"/>
            <a:ext cx="8066420" cy="2338609"/>
          </a:xfrm>
          <a:prstGeom prst="rect">
            <a:avLst/>
          </a:prstGeom>
        </p:spPr>
      </p:pic>
      <p:sp>
        <p:nvSpPr>
          <p:cNvPr id="3" name="TextBox 2"/>
          <p:cNvSpPr txBox="1"/>
          <p:nvPr/>
        </p:nvSpPr>
        <p:spPr>
          <a:xfrm>
            <a:off x="245980" y="278063"/>
            <a:ext cx="748632" cy="369332"/>
          </a:xfrm>
          <a:prstGeom prst="rect">
            <a:avLst/>
          </a:prstGeom>
          <a:solidFill>
            <a:srgbClr val="FFFF00"/>
          </a:solidFill>
        </p:spPr>
        <p:txBody>
          <a:bodyPr wrap="square" rtlCol="0">
            <a:spAutoFit/>
          </a:bodyPr>
          <a:lstStyle/>
          <a:p>
            <a:r>
              <a:rPr lang="en-US" dirty="0"/>
              <a:t>70 AD</a:t>
            </a:r>
          </a:p>
        </p:txBody>
      </p:sp>
      <p:sp>
        <p:nvSpPr>
          <p:cNvPr id="8" name="TextBox 7"/>
          <p:cNvSpPr txBox="1"/>
          <p:nvPr/>
        </p:nvSpPr>
        <p:spPr>
          <a:xfrm>
            <a:off x="807454" y="737937"/>
            <a:ext cx="882314" cy="369332"/>
          </a:xfrm>
          <a:prstGeom prst="rect">
            <a:avLst/>
          </a:prstGeom>
          <a:solidFill>
            <a:srgbClr val="FFFF00"/>
          </a:solidFill>
        </p:spPr>
        <p:txBody>
          <a:bodyPr wrap="square" rtlCol="0">
            <a:spAutoFit/>
          </a:bodyPr>
          <a:lstStyle/>
          <a:p>
            <a:r>
              <a:rPr lang="en-US" dirty="0"/>
              <a:t>110 AD</a:t>
            </a:r>
          </a:p>
        </p:txBody>
      </p:sp>
      <p:sp>
        <p:nvSpPr>
          <p:cNvPr id="9" name="TextBox 8"/>
          <p:cNvSpPr txBox="1"/>
          <p:nvPr/>
        </p:nvSpPr>
        <p:spPr>
          <a:xfrm>
            <a:off x="1526675" y="368605"/>
            <a:ext cx="882314" cy="369332"/>
          </a:xfrm>
          <a:prstGeom prst="rect">
            <a:avLst/>
          </a:prstGeom>
          <a:solidFill>
            <a:srgbClr val="FFFF00"/>
          </a:solidFill>
        </p:spPr>
        <p:txBody>
          <a:bodyPr wrap="square" rtlCol="0">
            <a:spAutoFit/>
          </a:bodyPr>
          <a:lstStyle/>
          <a:p>
            <a:r>
              <a:rPr lang="en-US" dirty="0"/>
              <a:t>185 AD</a:t>
            </a:r>
          </a:p>
        </p:txBody>
      </p:sp>
      <p:sp>
        <p:nvSpPr>
          <p:cNvPr id="10" name="TextBox 9"/>
          <p:cNvSpPr txBox="1"/>
          <p:nvPr/>
        </p:nvSpPr>
        <p:spPr>
          <a:xfrm>
            <a:off x="2245896" y="737937"/>
            <a:ext cx="882314" cy="369332"/>
          </a:xfrm>
          <a:prstGeom prst="rect">
            <a:avLst/>
          </a:prstGeom>
          <a:solidFill>
            <a:srgbClr val="FFFF00"/>
          </a:solidFill>
        </p:spPr>
        <p:txBody>
          <a:bodyPr wrap="square" rtlCol="0">
            <a:spAutoFit/>
          </a:bodyPr>
          <a:lstStyle/>
          <a:p>
            <a:r>
              <a:rPr lang="en-US" dirty="0"/>
              <a:t>220 AD</a:t>
            </a:r>
          </a:p>
        </p:txBody>
      </p:sp>
      <p:sp>
        <p:nvSpPr>
          <p:cNvPr id="11" name="TextBox 10"/>
          <p:cNvSpPr txBox="1"/>
          <p:nvPr/>
        </p:nvSpPr>
        <p:spPr>
          <a:xfrm>
            <a:off x="307475" y="2638926"/>
            <a:ext cx="748632" cy="369332"/>
          </a:xfrm>
          <a:prstGeom prst="rect">
            <a:avLst/>
          </a:prstGeom>
          <a:solidFill>
            <a:srgbClr val="FFFF00"/>
          </a:solidFill>
        </p:spPr>
        <p:txBody>
          <a:bodyPr wrap="square" rtlCol="0">
            <a:spAutoFit/>
          </a:bodyPr>
          <a:lstStyle/>
          <a:p>
            <a:r>
              <a:rPr lang="en-US" dirty="0"/>
              <a:t>60 AD</a:t>
            </a:r>
          </a:p>
        </p:txBody>
      </p:sp>
      <p:sp>
        <p:nvSpPr>
          <p:cNvPr id="12" name="TextBox 11"/>
          <p:cNvSpPr txBox="1"/>
          <p:nvPr/>
        </p:nvSpPr>
        <p:spPr>
          <a:xfrm>
            <a:off x="935789" y="3098800"/>
            <a:ext cx="815474" cy="369332"/>
          </a:xfrm>
          <a:prstGeom prst="rect">
            <a:avLst/>
          </a:prstGeom>
          <a:solidFill>
            <a:srgbClr val="FFFF00"/>
          </a:solidFill>
        </p:spPr>
        <p:txBody>
          <a:bodyPr wrap="square" rtlCol="0">
            <a:spAutoFit/>
          </a:bodyPr>
          <a:lstStyle/>
          <a:p>
            <a:r>
              <a:rPr lang="en-US" dirty="0"/>
              <a:t>95 AD</a:t>
            </a:r>
          </a:p>
        </p:txBody>
      </p:sp>
      <p:sp>
        <p:nvSpPr>
          <p:cNvPr id="13" name="TextBox 12"/>
          <p:cNvSpPr txBox="1"/>
          <p:nvPr/>
        </p:nvSpPr>
        <p:spPr>
          <a:xfrm>
            <a:off x="1588170" y="2729468"/>
            <a:ext cx="882314" cy="369332"/>
          </a:xfrm>
          <a:prstGeom prst="rect">
            <a:avLst/>
          </a:prstGeom>
          <a:solidFill>
            <a:srgbClr val="FFFF00"/>
          </a:solidFill>
        </p:spPr>
        <p:txBody>
          <a:bodyPr wrap="square" rtlCol="0">
            <a:spAutoFit/>
          </a:bodyPr>
          <a:lstStyle/>
          <a:p>
            <a:r>
              <a:rPr lang="en-US" dirty="0"/>
              <a:t>100 AD</a:t>
            </a:r>
          </a:p>
        </p:txBody>
      </p:sp>
      <p:sp>
        <p:nvSpPr>
          <p:cNvPr id="14" name="TextBox 13"/>
          <p:cNvSpPr txBox="1"/>
          <p:nvPr/>
        </p:nvSpPr>
        <p:spPr>
          <a:xfrm>
            <a:off x="2307391" y="3098800"/>
            <a:ext cx="882314" cy="369332"/>
          </a:xfrm>
          <a:prstGeom prst="rect">
            <a:avLst/>
          </a:prstGeom>
          <a:solidFill>
            <a:srgbClr val="FFFF00"/>
          </a:solidFill>
        </p:spPr>
        <p:txBody>
          <a:bodyPr wrap="square" rtlCol="0">
            <a:spAutoFit/>
          </a:bodyPr>
          <a:lstStyle/>
          <a:p>
            <a:r>
              <a:rPr lang="en-US" dirty="0"/>
              <a:t>175 AD</a:t>
            </a:r>
          </a:p>
        </p:txBody>
      </p:sp>
      <p:sp>
        <p:nvSpPr>
          <p:cNvPr id="15" name="TextBox 14"/>
          <p:cNvSpPr txBox="1"/>
          <p:nvPr/>
        </p:nvSpPr>
        <p:spPr>
          <a:xfrm>
            <a:off x="286167" y="4720999"/>
            <a:ext cx="748632" cy="369332"/>
          </a:xfrm>
          <a:prstGeom prst="rect">
            <a:avLst/>
          </a:prstGeom>
          <a:solidFill>
            <a:srgbClr val="FFFF00"/>
          </a:solidFill>
        </p:spPr>
        <p:txBody>
          <a:bodyPr wrap="square" rtlCol="0">
            <a:spAutoFit/>
          </a:bodyPr>
          <a:lstStyle/>
          <a:p>
            <a:r>
              <a:rPr lang="en-US" dirty="0"/>
              <a:t>50 AD</a:t>
            </a:r>
          </a:p>
        </p:txBody>
      </p:sp>
      <p:sp>
        <p:nvSpPr>
          <p:cNvPr id="16" name="TextBox 15"/>
          <p:cNvSpPr txBox="1"/>
          <p:nvPr/>
        </p:nvSpPr>
        <p:spPr>
          <a:xfrm>
            <a:off x="847641" y="5180873"/>
            <a:ext cx="882314" cy="369332"/>
          </a:xfrm>
          <a:prstGeom prst="rect">
            <a:avLst/>
          </a:prstGeom>
          <a:solidFill>
            <a:srgbClr val="FFFF00"/>
          </a:solidFill>
        </p:spPr>
        <p:txBody>
          <a:bodyPr wrap="square" rtlCol="0">
            <a:spAutoFit/>
          </a:bodyPr>
          <a:lstStyle/>
          <a:p>
            <a:r>
              <a:rPr lang="en-US" dirty="0"/>
              <a:t>75 AD</a:t>
            </a:r>
          </a:p>
        </p:txBody>
      </p:sp>
      <p:sp>
        <p:nvSpPr>
          <p:cNvPr id="17" name="TextBox 16"/>
          <p:cNvSpPr txBox="1"/>
          <p:nvPr/>
        </p:nvSpPr>
        <p:spPr>
          <a:xfrm>
            <a:off x="1566862" y="4811541"/>
            <a:ext cx="882314" cy="369332"/>
          </a:xfrm>
          <a:prstGeom prst="rect">
            <a:avLst/>
          </a:prstGeom>
          <a:solidFill>
            <a:srgbClr val="FFFF00"/>
          </a:solidFill>
        </p:spPr>
        <p:txBody>
          <a:bodyPr wrap="square" rtlCol="0">
            <a:spAutoFit/>
          </a:bodyPr>
          <a:lstStyle/>
          <a:p>
            <a:r>
              <a:rPr lang="en-US" dirty="0"/>
              <a:t>195 AD</a:t>
            </a:r>
          </a:p>
        </p:txBody>
      </p:sp>
      <p:sp>
        <p:nvSpPr>
          <p:cNvPr id="18" name="TextBox 17"/>
          <p:cNvSpPr txBox="1"/>
          <p:nvPr/>
        </p:nvSpPr>
        <p:spPr>
          <a:xfrm>
            <a:off x="2286083" y="5180873"/>
            <a:ext cx="882314" cy="369332"/>
          </a:xfrm>
          <a:prstGeom prst="rect">
            <a:avLst/>
          </a:prstGeom>
          <a:solidFill>
            <a:srgbClr val="FFFF00"/>
          </a:solidFill>
        </p:spPr>
        <p:txBody>
          <a:bodyPr wrap="square" rtlCol="0">
            <a:spAutoFit/>
          </a:bodyPr>
          <a:lstStyle/>
          <a:p>
            <a:r>
              <a:rPr lang="en-US" dirty="0"/>
              <a:t>250 AD</a:t>
            </a:r>
          </a:p>
        </p:txBody>
      </p:sp>
      <p:sp>
        <p:nvSpPr>
          <p:cNvPr id="19" name="TextBox 18"/>
          <p:cNvSpPr txBox="1"/>
          <p:nvPr/>
        </p:nvSpPr>
        <p:spPr>
          <a:xfrm>
            <a:off x="245980" y="1155123"/>
            <a:ext cx="2566737" cy="646331"/>
          </a:xfrm>
          <a:prstGeom prst="rect">
            <a:avLst/>
          </a:prstGeom>
          <a:solidFill>
            <a:schemeClr val="accent4">
              <a:lumMod val="20000"/>
              <a:lumOff val="80000"/>
            </a:schemeClr>
          </a:solidFill>
        </p:spPr>
        <p:txBody>
          <a:bodyPr wrap="square" rtlCol="0">
            <a:spAutoFit/>
          </a:bodyPr>
          <a:lstStyle/>
          <a:p>
            <a:r>
              <a:rPr lang="en-US" dirty="0">
                <a:latin typeface="Arial Narrow" panose="020B0606020202030204" pitchFamily="34" charset="0"/>
              </a:rPr>
              <a:t>John’s Gospel</a:t>
            </a:r>
          </a:p>
          <a:p>
            <a:r>
              <a:rPr lang="en-US" dirty="0">
                <a:latin typeface="Arial Narrow" panose="020B0606020202030204" pitchFamily="34" charset="0"/>
              </a:rPr>
              <a:t>(prior to Temple Destruction)</a:t>
            </a:r>
          </a:p>
        </p:txBody>
      </p:sp>
      <p:sp>
        <p:nvSpPr>
          <p:cNvPr id="20" name="TextBox 19"/>
          <p:cNvSpPr txBox="1"/>
          <p:nvPr/>
        </p:nvSpPr>
        <p:spPr>
          <a:xfrm>
            <a:off x="307475" y="3491299"/>
            <a:ext cx="1334169" cy="369332"/>
          </a:xfrm>
          <a:prstGeom prst="rect">
            <a:avLst/>
          </a:prstGeom>
          <a:solidFill>
            <a:schemeClr val="accent4">
              <a:lumMod val="20000"/>
              <a:lumOff val="80000"/>
            </a:schemeClr>
          </a:solidFill>
        </p:spPr>
        <p:txBody>
          <a:bodyPr wrap="square" rtlCol="0">
            <a:spAutoFit/>
          </a:bodyPr>
          <a:lstStyle/>
          <a:p>
            <a:r>
              <a:rPr lang="en-US" dirty="0">
                <a:latin typeface="Arial Narrow" panose="020B0606020202030204" pitchFamily="34" charset="0"/>
              </a:rPr>
              <a:t>Paul’s Letters</a:t>
            </a:r>
          </a:p>
        </p:txBody>
      </p:sp>
      <p:sp>
        <p:nvSpPr>
          <p:cNvPr id="21" name="TextBox 20"/>
          <p:cNvSpPr txBox="1"/>
          <p:nvPr/>
        </p:nvSpPr>
        <p:spPr>
          <a:xfrm>
            <a:off x="286167" y="5596540"/>
            <a:ext cx="1446464" cy="369332"/>
          </a:xfrm>
          <a:prstGeom prst="rect">
            <a:avLst/>
          </a:prstGeom>
          <a:solidFill>
            <a:schemeClr val="accent4">
              <a:lumMod val="20000"/>
              <a:lumOff val="80000"/>
            </a:schemeClr>
          </a:solidFill>
        </p:spPr>
        <p:txBody>
          <a:bodyPr wrap="square" rtlCol="0">
            <a:spAutoFit/>
          </a:bodyPr>
          <a:lstStyle/>
          <a:p>
            <a:r>
              <a:rPr lang="en-US" dirty="0">
                <a:latin typeface="Arial Narrow" panose="020B0606020202030204" pitchFamily="34" charset="0"/>
              </a:rPr>
              <a:t>Mark’s Gospel</a:t>
            </a:r>
          </a:p>
        </p:txBody>
      </p:sp>
    </p:spTree>
    <p:extLst>
      <p:ext uri="{BB962C8B-B14F-4D97-AF65-F5344CB8AC3E}">
        <p14:creationId xmlns:p14="http://schemas.microsoft.com/office/powerpoint/2010/main" val="123747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8" y="365125"/>
            <a:ext cx="6727371" cy="1756283"/>
          </a:xfrm>
        </p:spPr>
        <p:txBody>
          <a:bodyPr>
            <a:normAutofit/>
          </a:bodyPr>
          <a:lstStyle/>
          <a:p>
            <a:pPr algn="ctr"/>
            <a:r>
              <a:rPr lang="en-US" dirty="0"/>
              <a:t>All lies are driven by one of three possible motives … Greed, Sex, Power</a:t>
            </a:r>
          </a:p>
        </p:txBody>
      </p:sp>
      <p:pic>
        <p:nvPicPr>
          <p:cNvPr id="5" name="Content Placeholder 4"/>
          <p:cNvPicPr>
            <a:picLocks noGrp="1" noChangeAspect="1"/>
          </p:cNvPicPr>
          <p:nvPr>
            <p:ph idx="1"/>
          </p:nvPr>
        </p:nvPicPr>
        <p:blipFill>
          <a:blip r:embed="rId2"/>
          <a:stretch>
            <a:fillRect/>
          </a:stretch>
        </p:blipFill>
        <p:spPr>
          <a:xfrm>
            <a:off x="4625975" y="2654939"/>
            <a:ext cx="6727825" cy="2692709"/>
          </a:xfrm>
          <a:prstGeom prst="rect">
            <a:avLst/>
          </a:prstGeom>
        </p:spPr>
      </p:pic>
      <p:sp>
        <p:nvSpPr>
          <p:cNvPr id="4" name="Slide Number Placeholder 3"/>
          <p:cNvSpPr>
            <a:spLocks noGrp="1"/>
          </p:cNvSpPr>
          <p:nvPr>
            <p:ph type="sldNum" sz="quarter" idx="12"/>
          </p:nvPr>
        </p:nvSpPr>
        <p:spPr/>
        <p:txBody>
          <a:bodyPr/>
          <a:lstStyle/>
          <a:p>
            <a:fld id="{226D522F-955B-44D5-AE0E-F5480D1C6DE7}" type="slidenum">
              <a:rPr lang="en-US" smtClean="0"/>
              <a:t>21</a:t>
            </a:fld>
            <a:endParaRPr lang="en-US"/>
          </a:p>
        </p:txBody>
      </p:sp>
    </p:spTree>
    <p:extLst>
      <p:ext uri="{BB962C8B-B14F-4D97-AF65-F5344CB8AC3E}">
        <p14:creationId xmlns:p14="http://schemas.microsoft.com/office/powerpoint/2010/main" val="26993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82886" y="272144"/>
            <a:ext cx="6764564" cy="3964190"/>
          </a:xfrm>
        </p:spPr>
        <p:txBody>
          <a:bodyPr>
            <a:normAutofit/>
          </a:bodyPr>
          <a:lstStyle/>
          <a:p>
            <a:r>
              <a:rPr lang="en-US" baseline="30000" dirty="0"/>
              <a:t>6</a:t>
            </a:r>
            <a:r>
              <a:rPr lang="en-US" dirty="0"/>
              <a:t> Then Peter said, “Silver or gold I do not have, but what I do have I give you. In the name of Jesus Christ of Nazareth, walk.”</a:t>
            </a:r>
          </a:p>
          <a:p>
            <a:pPr algn="r"/>
            <a:r>
              <a:rPr lang="en-US" dirty="0"/>
              <a:t>Acts 3:6</a:t>
            </a:r>
          </a:p>
          <a:p>
            <a:r>
              <a:rPr lang="en-US" baseline="30000" dirty="0"/>
              <a:t>5</a:t>
            </a:r>
            <a:r>
              <a:rPr lang="en-US" dirty="0"/>
              <a:t> Listen, my dear brothers and sisters: Has not God chosen those who are poor in the eyes of the world to be rich in faith and to inherit the kingdom he promised those who love him?</a:t>
            </a:r>
          </a:p>
          <a:p>
            <a:pPr algn="r"/>
            <a:r>
              <a:rPr lang="en-US" dirty="0"/>
              <a:t>James 2:5</a:t>
            </a:r>
          </a:p>
        </p:txBody>
      </p:sp>
      <p:sp>
        <p:nvSpPr>
          <p:cNvPr id="3" name="Slide Number Placeholder 2"/>
          <p:cNvSpPr>
            <a:spLocks noGrp="1"/>
          </p:cNvSpPr>
          <p:nvPr>
            <p:ph type="sldNum" sz="quarter" idx="12"/>
          </p:nvPr>
        </p:nvSpPr>
        <p:spPr/>
        <p:txBody>
          <a:bodyPr/>
          <a:lstStyle/>
          <a:p>
            <a:fld id="{226D522F-955B-44D5-AE0E-F5480D1C6DE7}" type="slidenum">
              <a:rPr lang="en-US" smtClean="0"/>
              <a:t>22</a:t>
            </a:fld>
            <a:endParaRPr lang="en-US"/>
          </a:p>
        </p:txBody>
      </p:sp>
      <p:sp>
        <p:nvSpPr>
          <p:cNvPr id="4" name="Rectangle 3"/>
          <p:cNvSpPr/>
          <p:nvPr/>
        </p:nvSpPr>
        <p:spPr>
          <a:xfrm>
            <a:off x="5380166" y="4378653"/>
            <a:ext cx="2682209" cy="1107996"/>
          </a:xfrm>
          <a:prstGeom prst="rect">
            <a:avLst/>
          </a:prstGeom>
          <a:solidFill>
            <a:srgbClr val="FDF6E3"/>
          </a:solidFill>
        </p:spPr>
        <p:txBody>
          <a:bodyPr wrap="none">
            <a:spAutoFit/>
          </a:bodyPr>
          <a:lstStyle/>
          <a:p>
            <a:r>
              <a:rPr lang="en-US" sz="6600" dirty="0"/>
              <a:t>Greed?</a:t>
            </a:r>
          </a:p>
        </p:txBody>
      </p:sp>
    </p:spTree>
    <p:extLst>
      <p:ext uri="{BB962C8B-B14F-4D97-AF65-F5344CB8AC3E}">
        <p14:creationId xmlns:p14="http://schemas.microsoft.com/office/powerpoint/2010/main" val="111524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Clement of Alexandria (200 AD) Said This About Paul:</a:t>
            </a:r>
            <a:endParaRPr lang="en-US" dirty="0"/>
          </a:p>
        </p:txBody>
      </p:sp>
      <p:sp>
        <p:nvSpPr>
          <p:cNvPr id="3" name="Content Placeholder 2"/>
          <p:cNvSpPr>
            <a:spLocks noGrp="1"/>
          </p:cNvSpPr>
          <p:nvPr>
            <p:ph idx="1"/>
          </p:nvPr>
        </p:nvSpPr>
        <p:spPr>
          <a:xfrm>
            <a:off x="4626428" y="1825625"/>
            <a:ext cx="6727372" cy="3764947"/>
          </a:xfrm>
        </p:spPr>
        <p:txBody>
          <a:bodyPr>
            <a:normAutofit/>
          </a:bodyPr>
          <a:lstStyle/>
          <a:p>
            <a:pPr marL="0" indent="0" algn="ctr">
              <a:buNone/>
            </a:pPr>
            <a:r>
              <a:rPr lang="en-US" dirty="0">
                <a:latin typeface="Arial Narrow" panose="020B0606020202030204" pitchFamily="34" charset="0"/>
                <a:cs typeface="Arial" panose="020B0604020202020204" pitchFamily="34" charset="0"/>
              </a:rPr>
              <a:t>“The only reason why he did not take her about with him was that it would have been an inconvenience for his ministry.… [The apostles], in accordance with their particular ministry, </a:t>
            </a:r>
            <a:r>
              <a:rPr lang="en-US" u="sng" dirty="0">
                <a:latin typeface="Arial Narrow" panose="020B0606020202030204" pitchFamily="34" charset="0"/>
                <a:cs typeface="Arial" panose="020B0604020202020204" pitchFamily="34" charset="0"/>
              </a:rPr>
              <a:t>devoted themselves to preaching without any distraction, and took their wives with them not as women with whom they had marriage relations, but as sisters, that they might be their fellow-ministers in dealing with housewives</a:t>
            </a:r>
            <a:r>
              <a:rPr lang="en-US" dirty="0">
                <a:latin typeface="Arial Narrow" panose="020B0606020202030204" pitchFamily="34" charset="0"/>
                <a:cs typeface="Arial" panose="020B0604020202020204" pitchFamily="34" charset="0"/>
              </a:rPr>
              <a:t>.”</a:t>
            </a: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226D522F-955B-44D5-AE0E-F5480D1C6DE7}" type="slidenum">
              <a:rPr lang="en-US" smtClean="0"/>
              <a:t>23</a:t>
            </a:fld>
            <a:endParaRPr lang="en-US"/>
          </a:p>
        </p:txBody>
      </p:sp>
      <p:sp>
        <p:nvSpPr>
          <p:cNvPr id="5" name="Rectangle 4"/>
          <p:cNvSpPr/>
          <p:nvPr/>
        </p:nvSpPr>
        <p:spPr>
          <a:xfrm>
            <a:off x="4626428" y="5679209"/>
            <a:ext cx="1742785" cy="1107996"/>
          </a:xfrm>
          <a:prstGeom prst="rect">
            <a:avLst/>
          </a:prstGeom>
          <a:solidFill>
            <a:srgbClr val="FDF6E3"/>
          </a:solidFill>
        </p:spPr>
        <p:txBody>
          <a:bodyPr wrap="none">
            <a:spAutoFit/>
          </a:bodyPr>
          <a:lstStyle/>
          <a:p>
            <a:r>
              <a:rPr lang="en-US" sz="6600" dirty="0"/>
              <a:t>Sex?</a:t>
            </a:r>
          </a:p>
        </p:txBody>
      </p:sp>
    </p:spTree>
    <p:extLst>
      <p:ext uri="{BB962C8B-B14F-4D97-AF65-F5344CB8AC3E}">
        <p14:creationId xmlns:p14="http://schemas.microsoft.com/office/powerpoint/2010/main" val="2991570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Ignatius (100 AD) Said This About the Apostles:</a:t>
            </a:r>
            <a:endParaRPr lang="en-US" dirty="0"/>
          </a:p>
        </p:txBody>
      </p:sp>
      <p:sp>
        <p:nvSpPr>
          <p:cNvPr id="3" name="Content Placeholder 2"/>
          <p:cNvSpPr>
            <a:spLocks noGrp="1"/>
          </p:cNvSpPr>
          <p:nvPr>
            <p:ph idx="1"/>
          </p:nvPr>
        </p:nvSpPr>
        <p:spPr>
          <a:xfrm>
            <a:off x="4626428" y="1825625"/>
            <a:ext cx="6727372" cy="3429281"/>
          </a:xfrm>
        </p:spPr>
        <p:txBody>
          <a:bodyPr>
            <a:normAutofit/>
          </a:bodyPr>
          <a:lstStyle/>
          <a:p>
            <a:pPr marL="0" indent="0" algn="ctr">
              <a:buNone/>
            </a:pPr>
            <a:r>
              <a:rPr lang="en-US" dirty="0">
                <a:latin typeface="Arial Narrow" panose="020B0606020202030204" pitchFamily="34" charset="0"/>
                <a:cs typeface="Arial" panose="020B0604020202020204" pitchFamily="34" charset="0"/>
              </a:rPr>
              <a:t>“For I pray that, being found worthy of God, I may be found at their feet in the kingdom, as at the feet of Abraham, and Isaac, and Jacob; as of Joseph, and Isaiah, and the rest of the prophets; as of Peter, and Paul, and the rest of the apostles, that were married men. For </a:t>
            </a:r>
            <a:r>
              <a:rPr lang="en-US" u="sng" dirty="0">
                <a:latin typeface="Arial Narrow" panose="020B0606020202030204" pitchFamily="34" charset="0"/>
                <a:cs typeface="Arial" panose="020B0604020202020204" pitchFamily="34" charset="0"/>
              </a:rPr>
              <a:t>they entered into these marriages not for the sake of appetite</a:t>
            </a:r>
            <a:r>
              <a:rPr lang="en-US" dirty="0">
                <a:latin typeface="Arial Narrow" panose="020B0606020202030204" pitchFamily="34" charset="0"/>
                <a:cs typeface="Arial" panose="020B0604020202020204" pitchFamily="34" charset="0"/>
              </a:rPr>
              <a:t>, but out of regard for the propagation of mankind.”</a:t>
            </a: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226D522F-955B-44D5-AE0E-F5480D1C6DE7}" type="slidenum">
              <a:rPr lang="en-US" smtClean="0"/>
              <a:t>24</a:t>
            </a:fld>
            <a:endParaRPr lang="en-US"/>
          </a:p>
        </p:txBody>
      </p:sp>
      <p:sp>
        <p:nvSpPr>
          <p:cNvPr id="5" name="Rectangle 4"/>
          <p:cNvSpPr/>
          <p:nvPr/>
        </p:nvSpPr>
        <p:spPr>
          <a:xfrm>
            <a:off x="4626428" y="5394858"/>
            <a:ext cx="1742785" cy="1107996"/>
          </a:xfrm>
          <a:prstGeom prst="rect">
            <a:avLst/>
          </a:prstGeom>
          <a:solidFill>
            <a:srgbClr val="FDF6E3"/>
          </a:solidFill>
        </p:spPr>
        <p:txBody>
          <a:bodyPr wrap="none">
            <a:spAutoFit/>
          </a:bodyPr>
          <a:lstStyle/>
          <a:p>
            <a:r>
              <a:rPr lang="en-US" sz="6600" dirty="0"/>
              <a:t>Sex?</a:t>
            </a:r>
          </a:p>
        </p:txBody>
      </p:sp>
    </p:spTree>
    <p:extLst>
      <p:ext uri="{BB962C8B-B14F-4D97-AF65-F5344CB8AC3E}">
        <p14:creationId xmlns:p14="http://schemas.microsoft.com/office/powerpoint/2010/main" val="276744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9403" y="93372"/>
            <a:ext cx="7535119" cy="1325563"/>
          </a:xfrm>
        </p:spPr>
        <p:txBody>
          <a:bodyPr>
            <a:normAutofit/>
          </a:bodyPr>
          <a:lstStyle/>
          <a:p>
            <a:r>
              <a:rPr lang="en-US" b="1" dirty="0">
                <a:latin typeface="Arial" panose="020B0604020202020204" pitchFamily="34" charset="0"/>
                <a:cs typeface="Arial" panose="020B0604020202020204" pitchFamily="34" charset="0"/>
              </a:rPr>
              <a:t>Tacitus Said This About Followers of Christ:</a:t>
            </a:r>
            <a:endParaRPr lang="en-US" dirty="0"/>
          </a:p>
        </p:txBody>
      </p:sp>
      <p:sp>
        <p:nvSpPr>
          <p:cNvPr id="5" name="Content Placeholder 4"/>
          <p:cNvSpPr>
            <a:spLocks noGrp="1"/>
          </p:cNvSpPr>
          <p:nvPr>
            <p:ph idx="1"/>
          </p:nvPr>
        </p:nvSpPr>
        <p:spPr>
          <a:xfrm>
            <a:off x="4479403" y="1604135"/>
            <a:ext cx="7712597" cy="5190210"/>
          </a:xfrm>
        </p:spPr>
        <p:txBody>
          <a:bodyPr>
            <a:normAutofit fontScale="92500" lnSpcReduction="20000"/>
          </a:bodyPr>
          <a:lstStyle/>
          <a:p>
            <a:pPr marL="0" indent="0" algn="ctr">
              <a:buNone/>
            </a:pPr>
            <a:r>
              <a:rPr lang="en-US" dirty="0">
                <a:latin typeface="Arial Narrow" panose="020B0606020202030204" pitchFamily="34" charset="0"/>
                <a:cs typeface="Arial" panose="020B0604020202020204" pitchFamily="34" charset="0"/>
              </a:rPr>
              <a:t>“Consequently, to get rid of the report, Nero fastened the guilt and inflicted the most exquisite tortures on a class hated for their abominations, called Christians by the populace. </a:t>
            </a:r>
            <a:r>
              <a:rPr lang="en-US" dirty="0" err="1">
                <a:latin typeface="Arial Narrow" panose="020B0606020202030204" pitchFamily="34" charset="0"/>
                <a:cs typeface="Arial" panose="020B0604020202020204" pitchFamily="34" charset="0"/>
              </a:rPr>
              <a:t>Christus</a:t>
            </a:r>
            <a:r>
              <a:rPr lang="en-US" dirty="0">
                <a:latin typeface="Arial Narrow" panose="020B0606020202030204" pitchFamily="34" charset="0"/>
                <a:cs typeface="Arial" panose="020B0604020202020204" pitchFamily="34" charset="0"/>
              </a:rPr>
              <a:t>, from whom the name had its origin, suffered the extreme penalty during the reign of Tiberius at the hands of one of our procurators, Pontius Pilatus, and a most mischievous superstition, thus checked for the moment, again broke out not only in Judaea, the first source of the evil, but even in Rome, where all things hideous and shameful from every part of the world find their </a:t>
            </a:r>
            <a:r>
              <a:rPr lang="en-US" dirty="0" err="1">
                <a:latin typeface="Arial Narrow" panose="020B0606020202030204" pitchFamily="34" charset="0"/>
                <a:cs typeface="Arial" panose="020B0604020202020204" pitchFamily="34" charset="0"/>
              </a:rPr>
              <a:t>centre</a:t>
            </a:r>
            <a:r>
              <a:rPr lang="en-US" dirty="0">
                <a:latin typeface="Arial Narrow" panose="020B0606020202030204" pitchFamily="34" charset="0"/>
                <a:cs typeface="Arial" panose="020B0604020202020204" pitchFamily="34" charset="0"/>
              </a:rPr>
              <a:t> and become popular. Accordingly, an arrest was first made of all who pleaded guilty; then, upon their information, an immense multitude was convicted, not so much of the crime of firing the city, as of hatred against mankind. </a:t>
            </a:r>
            <a:r>
              <a:rPr lang="en-US" b="1" dirty="0">
                <a:latin typeface="Arial Narrow" panose="020B0606020202030204" pitchFamily="34" charset="0"/>
                <a:cs typeface="Arial" panose="020B0604020202020204" pitchFamily="34" charset="0"/>
              </a:rPr>
              <a:t>Mockery of every sort was added to their deaths. Covered with the skins of beasts, they were torn by dogs and perished, or were nailed to crosses, or were doomed to the flames and burnt</a:t>
            </a:r>
            <a:r>
              <a:rPr lang="en-US" dirty="0">
                <a:latin typeface="Arial Narrow" panose="020B0606020202030204" pitchFamily="34" charset="0"/>
                <a:cs typeface="Arial" panose="020B0604020202020204" pitchFamily="34" charset="0"/>
              </a:rPr>
              <a:t>, to serve as a nightly illumination, when daylight had expired.”</a:t>
            </a:r>
            <a:endParaRPr lang="en-US"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226D522F-955B-44D5-AE0E-F5480D1C6DE7}" type="slidenum">
              <a:rPr lang="en-US" smtClean="0"/>
              <a:t>25</a:t>
            </a:fld>
            <a:endParaRPr lang="en-US"/>
          </a:p>
        </p:txBody>
      </p:sp>
      <p:sp>
        <p:nvSpPr>
          <p:cNvPr id="6" name="Rectangle 5"/>
          <p:cNvSpPr/>
          <p:nvPr/>
        </p:nvSpPr>
        <p:spPr>
          <a:xfrm>
            <a:off x="1725572" y="4880556"/>
            <a:ext cx="2753831" cy="1107996"/>
          </a:xfrm>
          <a:prstGeom prst="rect">
            <a:avLst/>
          </a:prstGeom>
          <a:solidFill>
            <a:srgbClr val="FDF6E3"/>
          </a:solidFill>
        </p:spPr>
        <p:txBody>
          <a:bodyPr wrap="none">
            <a:spAutoFit/>
          </a:bodyPr>
          <a:lstStyle/>
          <a:p>
            <a:r>
              <a:rPr lang="en-US" sz="6600" dirty="0"/>
              <a:t>Power?</a:t>
            </a:r>
          </a:p>
        </p:txBody>
      </p:sp>
    </p:spTree>
    <p:extLst>
      <p:ext uri="{BB962C8B-B14F-4D97-AF65-F5344CB8AC3E}">
        <p14:creationId xmlns:p14="http://schemas.microsoft.com/office/powerpoint/2010/main" val="362523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557083" y="110151"/>
            <a:ext cx="9018454" cy="6630514"/>
          </a:xfrm>
          <a:prstGeom prst="rect">
            <a:avLst/>
          </a:prstGeom>
        </p:spPr>
      </p:pic>
      <p:sp>
        <p:nvSpPr>
          <p:cNvPr id="4" name="Slide Number Placeholder 3"/>
          <p:cNvSpPr>
            <a:spLocks noGrp="1"/>
          </p:cNvSpPr>
          <p:nvPr>
            <p:ph type="sldNum" sz="quarter" idx="12"/>
          </p:nvPr>
        </p:nvSpPr>
        <p:spPr/>
        <p:txBody>
          <a:bodyPr/>
          <a:lstStyle/>
          <a:p>
            <a:fld id="{226D522F-955B-44D5-AE0E-F5480D1C6DE7}" type="slidenum">
              <a:rPr lang="en-US" smtClean="0"/>
              <a:t>26</a:t>
            </a:fld>
            <a:endParaRPr lang="en-US"/>
          </a:p>
        </p:txBody>
      </p:sp>
      <p:sp>
        <p:nvSpPr>
          <p:cNvPr id="3" name="TextBox 2"/>
          <p:cNvSpPr txBox="1"/>
          <p:nvPr/>
        </p:nvSpPr>
        <p:spPr>
          <a:xfrm rot="20875913">
            <a:off x="-263875" y="3032567"/>
            <a:ext cx="9109275" cy="1754326"/>
          </a:xfrm>
          <a:prstGeom prst="rect">
            <a:avLst/>
          </a:prstGeom>
          <a:solidFill>
            <a:srgbClr val="FDF6E3">
              <a:alpha val="69804"/>
            </a:srgbClr>
          </a:solidFill>
        </p:spPr>
        <p:txBody>
          <a:bodyPr wrap="square" rtlCol="0">
            <a:spAutoFit/>
          </a:bodyPr>
          <a:lstStyle/>
          <a:p>
            <a:pPr algn="ctr"/>
            <a:r>
              <a:rPr lang="en-US" sz="5400" dirty="0">
                <a:latin typeface="Berlin Sans FB Demi" panose="020E0802020502020306" pitchFamily="34" charset="0"/>
              </a:rPr>
              <a:t>The four eye witness tests </a:t>
            </a:r>
            <a:r>
              <a:rPr lang="en-US" sz="5400" u="sng" dirty="0">
                <a:latin typeface="Berlin Sans FB Demi" panose="020E0802020502020306" pitchFamily="34" charset="0"/>
              </a:rPr>
              <a:t>Prove</a:t>
            </a:r>
            <a:r>
              <a:rPr lang="en-US" sz="5400" dirty="0">
                <a:latin typeface="Berlin Sans FB Demi" panose="020E0802020502020306" pitchFamily="34" charset="0"/>
              </a:rPr>
              <a:t> the Gospel’s </a:t>
            </a:r>
            <a:r>
              <a:rPr lang="en-US" sz="5400" u="sng" dirty="0">
                <a:latin typeface="Berlin Sans FB Demi" panose="020E0802020502020306" pitchFamily="34" charset="0"/>
              </a:rPr>
              <a:t>Veracity</a:t>
            </a: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3968935" y="1214737"/>
              <a:ext cx="1991760" cy="1648800"/>
            </p14:xfrm>
          </p:contentPart>
        </mc:Choice>
        <mc:Fallback>
          <p:pic>
            <p:nvPicPr>
              <p:cNvPr id="7" name="Ink 6"/>
              <p:cNvPicPr/>
              <p:nvPr/>
            </p:nvPicPr>
            <p:blipFill>
              <a:blip r:embed="rId4"/>
              <a:stretch>
                <a:fillRect/>
              </a:stretch>
            </p:blipFill>
            <p:spPr>
              <a:xfrm>
                <a:off x="3930777" y="1176577"/>
                <a:ext cx="2067715" cy="172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4873255" y="4687057"/>
              <a:ext cx="1999440" cy="1579440"/>
            </p14:xfrm>
          </p:contentPart>
        </mc:Choice>
        <mc:Fallback>
          <p:pic>
            <p:nvPicPr>
              <p:cNvPr id="9" name="Ink 8"/>
              <p:cNvPicPr/>
              <p:nvPr/>
            </p:nvPicPr>
            <p:blipFill>
              <a:blip r:embed="rId6"/>
              <a:stretch>
                <a:fillRect/>
              </a:stretch>
            </p:blipFill>
            <p:spPr>
              <a:xfrm>
                <a:off x="4835095" y="4648894"/>
                <a:ext cx="2075400" cy="165540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p14:cNvContentPartPr/>
              <p14:nvPr/>
            </p14:nvContentPartPr>
            <p14:xfrm>
              <a:off x="8612695" y="1377457"/>
              <a:ext cx="1943520" cy="1455840"/>
            </p14:xfrm>
          </p:contentPart>
        </mc:Choice>
        <mc:Fallback>
          <p:pic>
            <p:nvPicPr>
              <p:cNvPr id="11" name="Ink 10"/>
              <p:cNvPicPr/>
              <p:nvPr/>
            </p:nvPicPr>
            <p:blipFill>
              <a:blip r:embed="rId8"/>
              <a:stretch>
                <a:fillRect/>
              </a:stretch>
            </p:blipFill>
            <p:spPr>
              <a:xfrm>
                <a:off x="8574537" y="1339297"/>
                <a:ext cx="2019475" cy="1531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p14:cNvContentPartPr/>
              <p14:nvPr/>
            </p14:nvContentPartPr>
            <p14:xfrm>
              <a:off x="7600375" y="4674577"/>
              <a:ext cx="2139840" cy="1494240"/>
            </p14:xfrm>
          </p:contentPart>
        </mc:Choice>
        <mc:Fallback>
          <p:pic>
            <p:nvPicPr>
              <p:cNvPr id="13" name="Ink 12"/>
              <p:cNvPicPr/>
              <p:nvPr/>
            </p:nvPicPr>
            <p:blipFill>
              <a:blip r:embed="rId10"/>
              <a:stretch>
                <a:fillRect/>
              </a:stretch>
            </p:blipFill>
            <p:spPr>
              <a:xfrm>
                <a:off x="7562215" y="4636420"/>
                <a:ext cx="2215800" cy="1570194"/>
              </a:xfrm>
              <a:prstGeom prst="rect">
                <a:avLst/>
              </a:prstGeom>
            </p:spPr>
          </p:pic>
        </mc:Fallback>
      </mc:AlternateContent>
    </p:spTree>
    <p:extLst>
      <p:ext uri="{BB962C8B-B14F-4D97-AF65-F5344CB8AC3E}">
        <p14:creationId xmlns:p14="http://schemas.microsoft.com/office/powerpoint/2010/main" val="280355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21" presetClass="entr" presetSubtype="1" fill="hold" nodeType="after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1250"/>
                                        <p:tgtEl>
                                          <p:spTgt spid="9"/>
                                        </p:tgtEl>
                                      </p:cBhvr>
                                    </p:animEffect>
                                  </p:childTnLst>
                                </p:cTn>
                              </p:par>
                            </p:childTnLst>
                          </p:cTn>
                        </p:par>
                        <p:par>
                          <p:cTn id="15" fill="hold">
                            <p:stCondLst>
                              <p:cond delay="4250"/>
                            </p:stCondLst>
                            <p:childTnLst>
                              <p:par>
                                <p:cTn id="16" presetID="21" presetClass="entr" presetSubtype="1" fill="hold" nodeType="afterEffect">
                                  <p:stCondLst>
                                    <p:cond delay="75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1250"/>
                                        <p:tgtEl>
                                          <p:spTgt spid="7"/>
                                        </p:tgtEl>
                                      </p:cBhvr>
                                    </p:animEffect>
                                  </p:childTnLst>
                                </p:cTn>
                              </p:par>
                            </p:childTnLst>
                          </p:cTn>
                        </p:par>
                        <p:par>
                          <p:cTn id="19" fill="hold">
                            <p:stCondLst>
                              <p:cond delay="6250"/>
                            </p:stCondLst>
                            <p:childTnLst>
                              <p:par>
                                <p:cTn id="20" presetID="21" presetClass="entr" presetSubtype="1" fill="hold" nodeType="afterEffect">
                                  <p:stCondLst>
                                    <p:cond delay="75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250"/>
                                        <p:tgtEl>
                                          <p:spTgt spid="11"/>
                                        </p:tgtEl>
                                      </p:cBhvr>
                                    </p:animEffect>
                                  </p:childTnLst>
                                </p:cTn>
                              </p:par>
                            </p:childTnLst>
                          </p:cTn>
                        </p:par>
                        <p:par>
                          <p:cTn id="23" fill="hold">
                            <p:stCondLst>
                              <p:cond delay="8250"/>
                            </p:stCondLst>
                            <p:childTnLst>
                              <p:par>
                                <p:cTn id="24" presetID="21" presetClass="entr" presetSubtype="1" fill="hold" nodeType="afterEffect">
                                  <p:stCondLst>
                                    <p:cond delay="7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68743" y="1886493"/>
            <a:ext cx="10585057" cy="3099964"/>
          </a:xfrm>
          <a:prstGeom prst="rect">
            <a:avLst/>
          </a:prstGeom>
        </p:spPr>
      </p:pic>
      <p:sp>
        <p:nvSpPr>
          <p:cNvPr id="4" name="Slide Number Placeholder 3"/>
          <p:cNvSpPr>
            <a:spLocks noGrp="1"/>
          </p:cNvSpPr>
          <p:nvPr>
            <p:ph type="sldNum" sz="quarter" idx="12"/>
          </p:nvPr>
        </p:nvSpPr>
        <p:spPr/>
        <p:txBody>
          <a:bodyPr/>
          <a:lstStyle/>
          <a:p>
            <a:fld id="{226D522F-955B-44D5-AE0E-F5480D1C6DE7}" type="slidenum">
              <a:rPr lang="en-US" smtClean="0"/>
              <a:t>3</a:t>
            </a:fld>
            <a:endParaRPr lang="en-US"/>
          </a:p>
        </p:txBody>
      </p:sp>
    </p:spTree>
    <p:extLst>
      <p:ext uri="{BB962C8B-B14F-4D97-AF65-F5344CB8AC3E}">
        <p14:creationId xmlns:p14="http://schemas.microsoft.com/office/powerpoint/2010/main" val="201051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baseline="30000" dirty="0"/>
              <a:t>1</a:t>
            </a:r>
            <a:r>
              <a:rPr lang="en-US" dirty="0"/>
              <a:t> </a:t>
            </a:r>
            <a:r>
              <a:rPr lang="en-US" b="1" dirty="0"/>
              <a:t>Many have undertaken </a:t>
            </a:r>
            <a:r>
              <a:rPr lang="en-US" dirty="0"/>
              <a:t>to draw up an account of the things that have been fulfilled among us,</a:t>
            </a:r>
            <a:r>
              <a:rPr lang="en-US" baseline="30000" dirty="0"/>
              <a:t> 2</a:t>
            </a:r>
            <a:r>
              <a:rPr lang="en-US" dirty="0"/>
              <a:t> just as they were handed down to us by those who from the first were eyewitnesses and servants of the word.</a:t>
            </a:r>
            <a:r>
              <a:rPr lang="en-US" baseline="30000" dirty="0"/>
              <a:t> 3</a:t>
            </a:r>
            <a:r>
              <a:rPr lang="en-US" dirty="0"/>
              <a:t> With this in mind, since I myself have carefully investigated everything from the beginning, I too decided to write </a:t>
            </a:r>
            <a:r>
              <a:rPr lang="en-US" b="1" dirty="0"/>
              <a:t>an orderly account </a:t>
            </a:r>
            <a:r>
              <a:rPr lang="en-US" dirty="0"/>
              <a:t>for you, most excellent </a:t>
            </a:r>
            <a:r>
              <a:rPr lang="en-US" dirty="0" err="1"/>
              <a:t>Theophilus</a:t>
            </a:r>
            <a:r>
              <a:rPr lang="en-US" dirty="0"/>
              <a:t>,</a:t>
            </a:r>
            <a:r>
              <a:rPr lang="en-US" baseline="30000" dirty="0"/>
              <a:t> 4</a:t>
            </a:r>
            <a:r>
              <a:rPr lang="en-US" dirty="0"/>
              <a:t> so that you may know the certainty of the things you have been taught.</a:t>
            </a:r>
          </a:p>
          <a:p>
            <a:pPr algn="r"/>
            <a:r>
              <a:rPr lang="en-US" dirty="0"/>
              <a:t>Luke 1:1-4</a:t>
            </a:r>
          </a:p>
        </p:txBody>
      </p:sp>
      <p:sp>
        <p:nvSpPr>
          <p:cNvPr id="3" name="Slide Number Placeholder 2"/>
          <p:cNvSpPr>
            <a:spLocks noGrp="1"/>
          </p:cNvSpPr>
          <p:nvPr>
            <p:ph type="sldNum" sz="quarter" idx="12"/>
          </p:nvPr>
        </p:nvSpPr>
        <p:spPr/>
        <p:txBody>
          <a:bodyPr/>
          <a:lstStyle/>
          <a:p>
            <a:fld id="{226D522F-955B-44D5-AE0E-F5480D1C6DE7}" type="slidenum">
              <a:rPr lang="en-US" smtClean="0"/>
              <a:t>4</a:t>
            </a:fld>
            <a:endParaRPr lang="en-US"/>
          </a:p>
        </p:txBody>
      </p:sp>
    </p:spTree>
    <p:extLst>
      <p:ext uri="{BB962C8B-B14F-4D97-AF65-F5344CB8AC3E}">
        <p14:creationId xmlns:p14="http://schemas.microsoft.com/office/powerpoint/2010/main" val="315683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68743" y="1886493"/>
            <a:ext cx="10585057" cy="3099964"/>
          </a:xfrm>
          <a:prstGeom prst="rect">
            <a:avLst/>
          </a:prstGeom>
        </p:spPr>
      </p:pic>
      <p:sp>
        <p:nvSpPr>
          <p:cNvPr id="4" name="Slide Number Placeholder 3"/>
          <p:cNvSpPr>
            <a:spLocks noGrp="1"/>
          </p:cNvSpPr>
          <p:nvPr>
            <p:ph type="sldNum" sz="quarter" idx="12"/>
          </p:nvPr>
        </p:nvSpPr>
        <p:spPr/>
        <p:txBody>
          <a:bodyPr/>
          <a:lstStyle/>
          <a:p>
            <a:fld id="{226D522F-955B-44D5-AE0E-F5480D1C6DE7}" type="slidenum">
              <a:rPr lang="en-US" smtClean="0"/>
              <a:t>5</a:t>
            </a:fld>
            <a:endParaRPr lang="en-US"/>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9005815" y="1650817"/>
              <a:ext cx="1436640" cy="3182160"/>
            </p14:xfrm>
          </p:contentPart>
        </mc:Choice>
        <mc:Fallback>
          <p:pic>
            <p:nvPicPr>
              <p:cNvPr id="6" name="Ink 5"/>
              <p:cNvPicPr/>
              <p:nvPr/>
            </p:nvPicPr>
            <p:blipFill>
              <a:blip r:embed="rId4"/>
              <a:stretch>
                <a:fillRect/>
              </a:stretch>
            </p:blipFill>
            <p:spPr>
              <a:xfrm>
                <a:off x="8967658" y="1612656"/>
                <a:ext cx="1512594" cy="3258123"/>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6641575" y="1645537"/>
              <a:ext cx="2003760" cy="3285600"/>
            </p14:xfrm>
          </p:contentPart>
        </mc:Choice>
        <mc:Fallback>
          <p:pic>
            <p:nvPicPr>
              <p:cNvPr id="8" name="Ink 7"/>
              <p:cNvPicPr/>
              <p:nvPr/>
            </p:nvPicPr>
            <p:blipFill>
              <a:blip r:embed="rId6"/>
              <a:stretch>
                <a:fillRect/>
              </a:stretch>
            </p:blipFill>
            <p:spPr>
              <a:xfrm>
                <a:off x="6603415" y="1607378"/>
                <a:ext cx="2079720" cy="3361557"/>
              </a:xfrm>
              <a:prstGeom prst="rect">
                <a:avLst/>
              </a:prstGeom>
            </p:spPr>
          </p:pic>
        </mc:Fallback>
      </mc:AlternateContent>
    </p:spTree>
    <p:extLst>
      <p:ext uri="{BB962C8B-B14F-4D97-AF65-F5344CB8AC3E}">
        <p14:creationId xmlns:p14="http://schemas.microsoft.com/office/powerpoint/2010/main" val="240141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500"/>
                            </p:stCondLst>
                            <p:childTnLst>
                              <p:par>
                                <p:cTn id="9" presetID="21" presetClass="entr" presetSubtype="1"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8" y="365125"/>
            <a:ext cx="6727371" cy="1836750"/>
          </a:xfrm>
        </p:spPr>
        <p:txBody>
          <a:bodyPr>
            <a:normAutofit/>
          </a:bodyPr>
          <a:lstStyle/>
          <a:p>
            <a:pPr algn="ctr"/>
            <a:r>
              <a:rPr lang="en-US" dirty="0"/>
              <a:t>True eyewitness testimony is typically corroborated in some way</a:t>
            </a:r>
          </a:p>
        </p:txBody>
      </p:sp>
      <p:sp>
        <p:nvSpPr>
          <p:cNvPr id="4" name="Slide Number Placeholder 3"/>
          <p:cNvSpPr>
            <a:spLocks noGrp="1"/>
          </p:cNvSpPr>
          <p:nvPr>
            <p:ph type="sldNum" sz="quarter" idx="12"/>
          </p:nvPr>
        </p:nvSpPr>
        <p:spPr/>
        <p:txBody>
          <a:bodyPr/>
          <a:lstStyle/>
          <a:p>
            <a:fld id="{226D522F-955B-44D5-AE0E-F5480D1C6DE7}" type="slidenum">
              <a:rPr lang="en-US" smtClean="0"/>
              <a:t>6</a:t>
            </a:fld>
            <a:endParaRPr lang="en-US"/>
          </a:p>
        </p:txBody>
      </p:sp>
      <p:pic>
        <p:nvPicPr>
          <p:cNvPr id="12" name="Content Placeholder 11"/>
          <p:cNvPicPr>
            <a:picLocks noGrp="1" noChangeAspect="1"/>
          </p:cNvPicPr>
          <p:nvPr>
            <p:ph idx="1"/>
          </p:nvPr>
        </p:nvPicPr>
        <p:blipFill>
          <a:blip r:embed="rId2"/>
          <a:stretch>
            <a:fillRect/>
          </a:stretch>
        </p:blipFill>
        <p:spPr>
          <a:xfrm>
            <a:off x="4625975" y="2745587"/>
            <a:ext cx="6727825" cy="2511414"/>
          </a:xfrm>
          <a:prstGeom prst="rect">
            <a:avLst/>
          </a:prstGeom>
        </p:spPr>
      </p:pic>
    </p:spTree>
    <p:extLst>
      <p:ext uri="{BB962C8B-B14F-4D97-AF65-F5344CB8AC3E}">
        <p14:creationId xmlns:p14="http://schemas.microsoft.com/office/powerpoint/2010/main" val="10627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baseline="30000" dirty="0"/>
              <a:t>67</a:t>
            </a:r>
            <a:r>
              <a:rPr lang="en-US" dirty="0"/>
              <a:t> Then they spit in his face and struck him with their fists. Others slapped him</a:t>
            </a:r>
            <a:r>
              <a:rPr lang="en-US" baseline="30000" dirty="0"/>
              <a:t> 68</a:t>
            </a:r>
            <a:r>
              <a:rPr lang="en-US" dirty="0"/>
              <a:t> and said, “</a:t>
            </a:r>
            <a:r>
              <a:rPr lang="en-US" b="1" dirty="0"/>
              <a:t>Prophesy to us, Messiah. Who hit you?</a:t>
            </a:r>
            <a:r>
              <a:rPr lang="en-US" dirty="0"/>
              <a:t>”</a:t>
            </a:r>
          </a:p>
          <a:p>
            <a:pPr algn="r"/>
            <a:r>
              <a:rPr lang="en-US" dirty="0"/>
              <a:t>Matthew 26:67-68</a:t>
            </a:r>
          </a:p>
          <a:p>
            <a:r>
              <a:rPr lang="en-US" baseline="30000" dirty="0"/>
              <a:t>63</a:t>
            </a:r>
            <a:r>
              <a:rPr lang="en-US" dirty="0"/>
              <a:t> The men who were guarding Jesus began mocking and beating him.</a:t>
            </a:r>
            <a:r>
              <a:rPr lang="en-US" baseline="30000" dirty="0"/>
              <a:t> 64</a:t>
            </a:r>
            <a:r>
              <a:rPr lang="en-US" dirty="0"/>
              <a:t> </a:t>
            </a:r>
            <a:r>
              <a:rPr lang="en-US" b="1" u="sng" dirty="0"/>
              <a:t>They blindfolded him </a:t>
            </a:r>
            <a:r>
              <a:rPr lang="en-US" dirty="0"/>
              <a:t>and demanded, “</a:t>
            </a:r>
            <a:r>
              <a:rPr lang="en-US" b="1" dirty="0"/>
              <a:t>Prophesy! Who hit you?</a:t>
            </a:r>
            <a:r>
              <a:rPr lang="en-US" dirty="0"/>
              <a:t>”</a:t>
            </a:r>
            <a:r>
              <a:rPr lang="en-US" baseline="30000" dirty="0"/>
              <a:t> 65</a:t>
            </a:r>
            <a:r>
              <a:rPr lang="en-US" dirty="0"/>
              <a:t> And they said many other insulting things to him.</a:t>
            </a:r>
          </a:p>
          <a:p>
            <a:pPr algn="r"/>
            <a:r>
              <a:rPr lang="en-US" dirty="0"/>
              <a:t>Luke 22:63-65</a:t>
            </a:r>
          </a:p>
        </p:txBody>
      </p:sp>
      <p:sp>
        <p:nvSpPr>
          <p:cNvPr id="3" name="Slide Number Placeholder 2"/>
          <p:cNvSpPr>
            <a:spLocks noGrp="1"/>
          </p:cNvSpPr>
          <p:nvPr>
            <p:ph type="sldNum" sz="quarter" idx="12"/>
          </p:nvPr>
        </p:nvSpPr>
        <p:spPr/>
        <p:txBody>
          <a:bodyPr/>
          <a:lstStyle/>
          <a:p>
            <a:fld id="{226D522F-955B-44D5-AE0E-F5480D1C6DE7}" type="slidenum">
              <a:rPr lang="en-US" smtClean="0"/>
              <a:t>7</a:t>
            </a:fld>
            <a:endParaRPr lang="en-US"/>
          </a:p>
        </p:txBody>
      </p:sp>
    </p:spTree>
    <p:extLst>
      <p:ext uri="{BB962C8B-B14F-4D97-AF65-F5344CB8AC3E}">
        <p14:creationId xmlns:p14="http://schemas.microsoft.com/office/powerpoint/2010/main" val="77341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8" y="365125"/>
            <a:ext cx="6727371" cy="1836750"/>
          </a:xfrm>
        </p:spPr>
        <p:txBody>
          <a:bodyPr>
            <a:normAutofit/>
          </a:bodyPr>
          <a:lstStyle/>
          <a:p>
            <a:pPr algn="ctr"/>
            <a:r>
              <a:rPr lang="en-US" dirty="0"/>
              <a:t>True eyewitness testimony is typically corroborated in some way</a:t>
            </a:r>
          </a:p>
        </p:txBody>
      </p:sp>
      <p:sp>
        <p:nvSpPr>
          <p:cNvPr id="4" name="Slide Number Placeholder 3"/>
          <p:cNvSpPr>
            <a:spLocks noGrp="1"/>
          </p:cNvSpPr>
          <p:nvPr>
            <p:ph type="sldNum" sz="quarter" idx="12"/>
          </p:nvPr>
        </p:nvSpPr>
        <p:spPr/>
        <p:txBody>
          <a:bodyPr/>
          <a:lstStyle/>
          <a:p>
            <a:fld id="{226D522F-955B-44D5-AE0E-F5480D1C6DE7}" type="slidenum">
              <a:rPr lang="en-US" smtClean="0"/>
              <a:t>8</a:t>
            </a:fld>
            <a:endParaRPr lang="en-US"/>
          </a:p>
        </p:txBody>
      </p:sp>
      <p:pic>
        <p:nvPicPr>
          <p:cNvPr id="12" name="Content Placeholder 11"/>
          <p:cNvPicPr>
            <a:picLocks noGrp="1" noChangeAspect="1"/>
          </p:cNvPicPr>
          <p:nvPr>
            <p:ph idx="1"/>
          </p:nvPr>
        </p:nvPicPr>
        <p:blipFill>
          <a:blip r:embed="rId2"/>
          <a:stretch>
            <a:fillRect/>
          </a:stretch>
        </p:blipFill>
        <p:spPr>
          <a:xfrm>
            <a:off x="4625975" y="2745587"/>
            <a:ext cx="6727825" cy="2511414"/>
          </a:xfrm>
          <a:prstGeom prst="rect">
            <a:avLst/>
          </a:prstGeom>
        </p:spPr>
      </p:pic>
    </p:spTree>
    <p:extLst>
      <p:ext uri="{BB962C8B-B14F-4D97-AF65-F5344CB8AC3E}">
        <p14:creationId xmlns:p14="http://schemas.microsoft.com/office/powerpoint/2010/main" val="295132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Josephus </a:t>
            </a:r>
            <a:r>
              <a:rPr lang="en-US" dirty="0">
                <a:latin typeface="Arial" panose="020B0604020202020204" pitchFamily="34" charset="0"/>
                <a:cs typeface="Arial" panose="020B0604020202020204" pitchFamily="34" charset="0"/>
              </a:rPr>
              <a:t>(AD 37–101) Described Jesus: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latin typeface="Arial Narrow" panose="020B0606020202030204" pitchFamily="34" charset="0"/>
                <a:cs typeface="Arial" panose="020B0604020202020204" pitchFamily="34" charset="0"/>
              </a:rPr>
              <a:t>“At this time there was a wise man who was called Jesus. His </a:t>
            </a:r>
            <a:r>
              <a:rPr lang="en-US" u="sng" dirty="0">
                <a:latin typeface="Arial Narrow" panose="020B0606020202030204" pitchFamily="34" charset="0"/>
                <a:cs typeface="Arial" panose="020B0604020202020204" pitchFamily="34" charset="0"/>
              </a:rPr>
              <a:t>conduct was good</a:t>
            </a:r>
            <a:r>
              <a:rPr lang="en-US" dirty="0">
                <a:latin typeface="Arial Narrow" panose="020B0606020202030204" pitchFamily="34" charset="0"/>
                <a:cs typeface="Arial" panose="020B0604020202020204" pitchFamily="34" charset="0"/>
              </a:rPr>
              <a:t>, and [he] was known to be </a:t>
            </a:r>
            <a:r>
              <a:rPr lang="en-US" u="sng" dirty="0">
                <a:latin typeface="Arial Narrow" panose="020B0606020202030204" pitchFamily="34" charset="0"/>
                <a:cs typeface="Arial" panose="020B0604020202020204" pitchFamily="34" charset="0"/>
              </a:rPr>
              <a:t>virtuous</a:t>
            </a:r>
            <a:r>
              <a:rPr lang="en-US" dirty="0">
                <a:latin typeface="Arial Narrow" panose="020B0606020202030204" pitchFamily="34" charset="0"/>
                <a:cs typeface="Arial" panose="020B0604020202020204" pitchFamily="34" charset="0"/>
              </a:rPr>
              <a:t>. And </a:t>
            </a:r>
            <a:r>
              <a:rPr lang="en-US" u="sng" dirty="0">
                <a:latin typeface="Arial Narrow" panose="020B0606020202030204" pitchFamily="34" charset="0"/>
                <a:cs typeface="Arial" panose="020B0604020202020204" pitchFamily="34" charset="0"/>
              </a:rPr>
              <a:t>many people from among the Jews and the other nations became his disciples. Pilate condemned him to be crucified </a:t>
            </a:r>
            <a:r>
              <a:rPr lang="en-US" dirty="0">
                <a:latin typeface="Arial Narrow" panose="020B0606020202030204" pitchFamily="34" charset="0"/>
                <a:cs typeface="Arial" panose="020B0604020202020204" pitchFamily="34" charset="0"/>
              </a:rPr>
              <a:t>and to die. And those who had become his disciples did not abandon his discipleship. They reported that </a:t>
            </a:r>
            <a:r>
              <a:rPr lang="en-US" u="sng" dirty="0">
                <a:latin typeface="Arial Narrow" panose="020B0606020202030204" pitchFamily="34" charset="0"/>
                <a:cs typeface="Arial" panose="020B0604020202020204" pitchFamily="34" charset="0"/>
              </a:rPr>
              <a:t>He had appeared to them three days after his crucifixion and that He was alive</a:t>
            </a:r>
            <a:r>
              <a:rPr lang="en-US" dirty="0">
                <a:latin typeface="Arial Narrow" panose="020B0606020202030204" pitchFamily="34" charset="0"/>
                <a:cs typeface="Arial" panose="020B0604020202020204" pitchFamily="34" charset="0"/>
              </a:rPr>
              <a:t>; accordingly, He was perhaps </a:t>
            </a:r>
            <a:r>
              <a:rPr lang="en-US" u="sng" dirty="0">
                <a:latin typeface="Arial Narrow" panose="020B0606020202030204" pitchFamily="34" charset="0"/>
                <a:cs typeface="Arial" panose="020B0604020202020204" pitchFamily="34" charset="0"/>
              </a:rPr>
              <a:t>the Messiah </a:t>
            </a:r>
            <a:r>
              <a:rPr lang="en-US" dirty="0">
                <a:latin typeface="Arial Narrow" panose="020B0606020202030204" pitchFamily="34" charset="0"/>
                <a:cs typeface="Arial" panose="020B0604020202020204" pitchFamily="34" charset="0"/>
              </a:rPr>
              <a:t>concerning whom the prophets have recounted wonders.”</a:t>
            </a: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226D522F-955B-44D5-AE0E-F5480D1C6DE7}" type="slidenum">
              <a:rPr lang="en-US" smtClean="0"/>
              <a:t>9</a:t>
            </a:fld>
            <a:endParaRPr lang="en-US"/>
          </a:p>
        </p:txBody>
      </p:sp>
    </p:spTree>
    <p:extLst>
      <p:ext uri="{BB962C8B-B14F-4D97-AF65-F5344CB8AC3E}">
        <p14:creationId xmlns:p14="http://schemas.microsoft.com/office/powerpoint/2010/main" val="2126688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D9661C23A6EC4BBC0AF4610E4E5060" ma:contentTypeVersion="4" ma:contentTypeDescription="Create a new document." ma:contentTypeScope="" ma:versionID="f91a803534a98deb875f074989a360e4">
  <xsd:schema xmlns:xsd="http://www.w3.org/2001/XMLSchema" xmlns:xs="http://www.w3.org/2001/XMLSchema" xmlns:p="http://schemas.microsoft.com/office/2006/metadata/properties" xmlns:ns2="dc5eb532-0d51-48c6-81f1-21e2eab5e66c" targetNamespace="http://schemas.microsoft.com/office/2006/metadata/properties" ma:root="true" ma:fieldsID="54cd7f8e48d5c88469c58971d227839b" ns2:_="">
    <xsd:import namespace="dc5eb532-0d51-48c6-81f1-21e2eab5e66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eb532-0d51-48c6-81f1-21e2eab5e6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BE4875-DDF8-4CC3-BB1A-38EC6F450947}"/>
</file>

<file path=customXml/itemProps2.xml><?xml version="1.0" encoding="utf-8"?>
<ds:datastoreItem xmlns:ds="http://schemas.openxmlformats.org/officeDocument/2006/customXml" ds:itemID="{592F14CC-F6DE-4919-B36C-65BB24A901A3}"/>
</file>

<file path=customXml/itemProps3.xml><?xml version="1.0" encoding="utf-8"?>
<ds:datastoreItem xmlns:ds="http://schemas.openxmlformats.org/officeDocument/2006/customXml" ds:itemID="{029C1ED3-E443-448A-809E-239E76B659B6}"/>
</file>

<file path=docProps/app.xml><?xml version="1.0" encoding="utf-8"?>
<Properties xmlns="http://schemas.openxmlformats.org/officeDocument/2006/extended-properties" xmlns:vt="http://schemas.openxmlformats.org/officeDocument/2006/docPropsVTypes">
  <TotalTime>570</TotalTime>
  <Words>1444</Words>
  <Application>Microsoft Office PowerPoint</Application>
  <PresentationFormat>Widescreen</PresentationFormat>
  <Paragraphs>85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Berlin Sans FB</vt:lpstr>
      <vt:lpstr>Berlin Sans FB Demi</vt:lpstr>
      <vt:lpstr>Calibri</vt:lpstr>
      <vt:lpstr>Times New Roman</vt:lpstr>
      <vt:lpstr>Office Theme</vt:lpstr>
      <vt:lpstr>The Disciples Saw What ???</vt:lpstr>
      <vt:lpstr>If the Gospels are dated late, the authors were not there when it happened</vt:lpstr>
      <vt:lpstr>PowerPoint Presentation</vt:lpstr>
      <vt:lpstr>PowerPoint Presentation</vt:lpstr>
      <vt:lpstr>PowerPoint Presentation</vt:lpstr>
      <vt:lpstr>True eyewitness testimony is typically corroborated in some way</vt:lpstr>
      <vt:lpstr>PowerPoint Presentation</vt:lpstr>
      <vt:lpstr>True eyewitness testimony is typically corroborated in some way</vt:lpstr>
      <vt:lpstr>Josephus (AD 37–101) Described Jesus:</vt:lpstr>
      <vt:lpstr>Thallus (CA. AD 5–60) Described Jesus</vt:lpstr>
      <vt:lpstr>Tacitus (AD 56–117) Describes Jesus </vt:lpstr>
      <vt:lpstr>Mara Bar-Serapion (AD 70) Described Jesus</vt:lpstr>
      <vt:lpstr>Phlegon (AD 80–140) Described Jesus</vt:lpstr>
      <vt:lpstr>PowerPoint Presentation</vt:lpstr>
      <vt:lpstr>PowerPoint Presentation</vt:lpstr>
      <vt:lpstr>PowerPoint Presentation</vt:lpstr>
      <vt:lpstr>True eyewitness testimony is typically corroborated in some way</vt:lpstr>
      <vt:lpstr>If a witness changes his story over time, he should not be trusted. </vt:lpstr>
      <vt:lpstr>Chain of Custody What is at trial was same as what was found at crime scene.</vt:lpstr>
      <vt:lpstr>PowerPoint Presentation</vt:lpstr>
      <vt:lpstr>All lies are driven by one of three possible motives … Greed, Sex, Power</vt:lpstr>
      <vt:lpstr>PowerPoint Presentation</vt:lpstr>
      <vt:lpstr>Clement of Alexandria (200 AD) Said This About Paul:</vt:lpstr>
      <vt:lpstr>Ignatius (100 AD) Said This About the Apostles:</vt:lpstr>
      <vt:lpstr>Tacitus Said This About Followers of Christ: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Only</dc:creator>
  <cp:lastModifiedBy>Admin Only</cp:lastModifiedBy>
  <cp:revision>21</cp:revision>
  <dcterms:created xsi:type="dcterms:W3CDTF">2017-03-31T21:47:47Z</dcterms:created>
  <dcterms:modified xsi:type="dcterms:W3CDTF">2017-04-15T17:01:25Z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0x010100A2D9661C23A6EC4BBC0AF4610E4E5060</vt:lpwstr>
  </property>
</Properties>
</file>