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57" r:id="rId3"/>
    <p:sldId id="258" r:id="rId4"/>
    <p:sldId id="271" r:id="rId5"/>
    <p:sldId id="272" r:id="rId6"/>
    <p:sldId id="269" r:id="rId7"/>
    <p:sldId id="273" r:id="rId8"/>
    <p:sldId id="270" r:id="rId9"/>
    <p:sldId id="261" r:id="rId10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B00"/>
    <a:srgbClr val="FFE156"/>
    <a:srgbClr val="BC6C00"/>
    <a:srgbClr val="66FFFF"/>
    <a:srgbClr val="FFFFFF"/>
    <a:srgbClr val="FFFF00"/>
    <a:srgbClr val="E7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30" autoAdjust="0"/>
    <p:restoredTop sz="75307" autoAdjust="0"/>
  </p:normalViewPr>
  <p:slideViewPr>
    <p:cSldViewPr snapToGrid="0">
      <p:cViewPr varScale="1">
        <p:scale>
          <a:sx n="77" d="100"/>
          <a:sy n="77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94DF-BC25-2542-907F-91325134CB03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660B1-772E-BC49-94FC-1A7FFD2D7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19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95455"/>
            <a:ext cx="5971309" cy="1487198"/>
          </a:xfrm>
        </p:spPr>
        <p:txBody>
          <a:bodyPr anchor="t">
            <a:norm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2145" y="5195455"/>
            <a:ext cx="2937164" cy="1122219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2800">
                <a:latin typeface="AmsiProNarw-SemiBold" panose="020B0A060202010101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113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66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15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6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61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11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1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26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4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61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66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6524"/>
            <a:ext cx="9144001" cy="102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300163"/>
            <a:ext cx="8515351" cy="494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1170CC-F7EC-44D5-B8FF-704FB6C78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8086" y="6413824"/>
            <a:ext cx="1387991" cy="3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5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rgbClr val="FFE156"/>
          </a:solidFill>
          <a:latin typeface="Merriweather Bold" panose="02060503050406030704" pitchFamily="18" charset="0"/>
          <a:ea typeface="Merriweather Bold" panose="02060503050406030704" pitchFamily="18" charset="0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3600"/>
        </a:spcBef>
        <a:buClr>
          <a:srgbClr val="FFE156"/>
        </a:buClr>
        <a:buFont typeface="Wingdings" panose="05000000000000000000" pitchFamily="2" charset="2"/>
        <a:buChar char=""/>
        <a:defRPr sz="32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1pPr>
      <a:lvl2pPr marL="914400" indent="-346075" algn="l" defTabSz="914400" rtl="0" eaLnBrk="1" latinLnBrk="0" hangingPunct="1">
        <a:lnSpc>
          <a:spcPct val="100000"/>
        </a:lnSpc>
        <a:spcBef>
          <a:spcPts val="1800"/>
        </a:spcBef>
        <a:buClr>
          <a:srgbClr val="FFE156"/>
        </a:buClr>
        <a:buFont typeface="Wingdings 2" panose="05020102010507070707" pitchFamily="18" charset="2"/>
        <a:buChar char=""/>
        <a:defRPr sz="28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2pPr>
      <a:lvl3pPr marL="1371600" indent="-290513" algn="l" defTabSz="914400" rtl="0" eaLnBrk="1" latinLnBrk="0" hangingPunct="1">
        <a:lnSpc>
          <a:spcPct val="100000"/>
        </a:lnSpc>
        <a:spcBef>
          <a:spcPts val="900"/>
        </a:spcBef>
        <a:buClr>
          <a:srgbClr val="FFE156"/>
        </a:buClr>
        <a:buSzPct val="80000"/>
        <a:buFont typeface="Wingdings 2" panose="05020102010507070707" pitchFamily="18" charset="2"/>
        <a:buChar char=""/>
        <a:defRPr sz="24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3pPr>
      <a:lvl4pPr marL="1773238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4pPr>
      <a:lvl5pPr marL="211931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C377C4E-2734-D34C-98F0-B7EB636F83A6}"/>
              </a:ext>
            </a:extLst>
          </p:cNvPr>
          <p:cNvSpPr/>
          <p:nvPr/>
        </p:nvSpPr>
        <p:spPr>
          <a:xfrm>
            <a:off x="0" y="3388"/>
            <a:ext cx="9144000" cy="45724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40CA114-B78B-4E3B-A785-96745276B6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457"/>
            <a:ext cx="9144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3701246-A2CD-3A40-8751-37FCA81C23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393" t="42410"/>
          <a:stretch/>
        </p:blipFill>
        <p:spPr>
          <a:xfrm>
            <a:off x="3404937" y="1766237"/>
            <a:ext cx="5688261" cy="2903912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567071-AFC8-CC4D-A6C9-1A608706E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</a:blip>
          <a:srcRect t="2068" r="1299" b="46083"/>
          <a:stretch/>
        </p:blipFill>
        <p:spPr>
          <a:xfrm>
            <a:off x="0" y="-32014"/>
            <a:ext cx="9144000" cy="460060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E0CA03-8D5D-124B-A151-638A3FA327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CA835-99B6-4F34-B720-6809BF32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91762"/>
            <a:ext cx="6200496" cy="1264588"/>
          </a:xfrm>
        </p:spPr>
        <p:txBody>
          <a:bodyPr anchor="ctr">
            <a:normAutofit/>
          </a:bodyPr>
          <a:lstStyle/>
          <a:p>
            <a:r>
              <a:rPr lang="en-US" dirty="0"/>
              <a:t>Partners in the Gospel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0937FF-9F1E-440B-82BE-7A1A953A4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4330" y="5091763"/>
            <a:ext cx="2769665" cy="126458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Philippians 1:1-11</a:t>
            </a:r>
          </a:p>
          <a:p>
            <a:r>
              <a:rPr lang="en-US" dirty="0">
                <a:solidFill>
                  <a:schemeClr val="tx1"/>
                </a:solidFill>
              </a:rPr>
              <a:t>p. 1084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8032B6-CDF7-4B46-8450-74C9F286D3F5}"/>
              </a:ext>
            </a:extLst>
          </p:cNvPr>
          <p:cNvSpPr txBox="1"/>
          <p:nvPr/>
        </p:nvSpPr>
        <p:spPr>
          <a:xfrm>
            <a:off x="0" y="1423114"/>
            <a:ext cx="5847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1400" dirty="0">
                <a:solidFill>
                  <a:srgbClr val="9F5B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 pitchFamily="2" charset="77"/>
              </a:rPr>
              <a:t>PHILIPPIANS</a:t>
            </a:r>
          </a:p>
          <a:p>
            <a:r>
              <a:rPr lang="en-US" sz="2800" b="1" dirty="0">
                <a:solidFill>
                  <a:srgbClr val="9F5B00"/>
                </a:solidFill>
                <a:latin typeface="Montserrat" pitchFamily="2" charset="77"/>
              </a:rPr>
              <a:t>Press on towards the Goal</a:t>
            </a:r>
          </a:p>
        </p:txBody>
      </p:sp>
    </p:spTree>
    <p:extLst>
      <p:ext uri="{BB962C8B-B14F-4D97-AF65-F5344CB8AC3E}">
        <p14:creationId xmlns:p14="http://schemas.microsoft.com/office/powerpoint/2010/main" xmlns="" val="1653008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97476-6D04-4007-9310-103E117E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CF5B9-E44A-4133-9B89-E9E75FD6B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 is in Prison</a:t>
            </a:r>
          </a:p>
          <a:p>
            <a:pPr lvl="1"/>
            <a:r>
              <a:rPr lang="en-US" dirty="0"/>
              <a:t>Writes to the church in Philippi</a:t>
            </a:r>
          </a:p>
          <a:p>
            <a:pPr lvl="1"/>
            <a:r>
              <a:rPr lang="en-US" dirty="0"/>
              <a:t>They sent </a:t>
            </a:r>
            <a:r>
              <a:rPr lang="en-US" dirty="0" err="1"/>
              <a:t>Epaphroditis</a:t>
            </a:r>
            <a:r>
              <a:rPr lang="en-US" dirty="0"/>
              <a:t> with gifts for Paul</a:t>
            </a:r>
          </a:p>
          <a:p>
            <a:pPr lvl="1"/>
            <a:r>
              <a:rPr lang="en-US" dirty="0"/>
              <a:t>Church faced erratic pressure &amp; opposition</a:t>
            </a:r>
          </a:p>
        </p:txBody>
      </p:sp>
    </p:spTree>
    <p:extLst>
      <p:ext uri="{BB962C8B-B14F-4D97-AF65-F5344CB8AC3E}">
        <p14:creationId xmlns:p14="http://schemas.microsoft.com/office/powerpoint/2010/main" xmlns="" val="381231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Saints, Overseers, Deacons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letter to specifically mention leaders</a:t>
            </a:r>
          </a:p>
          <a:p>
            <a:pPr lvl="1"/>
            <a:r>
              <a:rPr lang="en-US" dirty="0"/>
              <a:t>Responsibilities were still developing</a:t>
            </a:r>
          </a:p>
          <a:p>
            <a:pPr lvl="1"/>
            <a:r>
              <a:rPr lang="en-US" dirty="0"/>
              <a:t>Initially differences were vague. (e.g. Ac 20:17, 28)</a:t>
            </a:r>
          </a:p>
          <a:p>
            <a:pPr lvl="1"/>
            <a:r>
              <a:rPr lang="en-US" dirty="0"/>
              <a:t>Becomes clearer in Titus &amp; 1 Timothy</a:t>
            </a:r>
          </a:p>
          <a:p>
            <a:pPr lvl="2"/>
            <a:r>
              <a:rPr lang="en-US" dirty="0"/>
              <a:t>Bishop – from </a:t>
            </a:r>
            <a:r>
              <a:rPr lang="en-US" i="1" dirty="0" err="1"/>
              <a:t>episcopos</a:t>
            </a:r>
            <a:r>
              <a:rPr lang="en-US" i="1" dirty="0"/>
              <a:t> </a:t>
            </a:r>
            <a:r>
              <a:rPr lang="en-US" dirty="0"/>
              <a:t>  =&gt;  </a:t>
            </a:r>
            <a:r>
              <a:rPr lang="en-US" i="1" dirty="0" err="1"/>
              <a:t>biscop</a:t>
            </a:r>
            <a:r>
              <a:rPr lang="en-US" i="1" dirty="0"/>
              <a:t>  </a:t>
            </a:r>
            <a:r>
              <a:rPr lang="en-US" dirty="0"/>
              <a:t> =&gt;  </a:t>
            </a:r>
            <a:r>
              <a:rPr lang="en-US" i="1" dirty="0"/>
              <a:t>bishop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76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Saints, Overseers, Deacons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Synonyms in the NT</a:t>
            </a:r>
          </a:p>
          <a:p>
            <a:pPr lvl="2"/>
            <a:r>
              <a:rPr lang="en-US" dirty="0"/>
              <a:t>Elders (authority) Tit 1:5</a:t>
            </a:r>
          </a:p>
          <a:p>
            <a:pPr lvl="2"/>
            <a:r>
              <a:rPr lang="en-US" dirty="0"/>
              <a:t>Shepherds (Latin “Pastor”). 1 Pet 5:2</a:t>
            </a:r>
          </a:p>
          <a:p>
            <a:pPr lvl="2"/>
            <a:r>
              <a:rPr lang="en-US" dirty="0"/>
              <a:t>Father  1 Cor 4:15, 1 </a:t>
            </a:r>
            <a:r>
              <a:rPr lang="en-US" dirty="0" err="1"/>
              <a:t>Thess</a:t>
            </a:r>
            <a:r>
              <a:rPr lang="en-US" dirty="0"/>
              <a:t> 2:11</a:t>
            </a:r>
          </a:p>
          <a:p>
            <a:pPr lvl="2"/>
            <a:r>
              <a:rPr lang="en-US" dirty="0"/>
              <a:t>Do “priestly service” (Rom 15:16)</a:t>
            </a:r>
          </a:p>
          <a:p>
            <a:pPr lvl="1"/>
            <a:r>
              <a:rPr lang="en-US" dirty="0"/>
              <a:t>OT threefold layering of leaders</a:t>
            </a:r>
          </a:p>
          <a:p>
            <a:pPr lvl="2"/>
            <a:r>
              <a:rPr lang="en-US" dirty="0"/>
              <a:t>High priest, Priests, </a:t>
            </a:r>
            <a:r>
              <a:rPr lang="en-US" dirty="0" err="1"/>
              <a:t>levites</a:t>
            </a:r>
            <a:endParaRPr lang="en-US" dirty="0"/>
          </a:p>
          <a:p>
            <a:pPr lvl="2"/>
            <a:r>
              <a:rPr lang="en-US" dirty="0"/>
              <a:t>Serve the “people” (</a:t>
            </a:r>
            <a:r>
              <a:rPr lang="en-US" i="1" dirty="0"/>
              <a:t>Laos</a:t>
            </a:r>
            <a:r>
              <a:rPr lang="en-US" dirty="0"/>
              <a:t> – hence “laity”)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757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Saints, Overseers, Deacons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 not call himself “apostle” – a “slave”</a:t>
            </a:r>
          </a:p>
          <a:p>
            <a:pPr lvl="1"/>
            <a:r>
              <a:rPr lang="en-US" dirty="0"/>
              <a:t>Emphasizing servanthood</a:t>
            </a:r>
          </a:p>
          <a:p>
            <a:pPr lvl="1"/>
            <a:r>
              <a:rPr lang="en-US" dirty="0"/>
              <a:t>All “equal” in worth &amp; status – not roles</a:t>
            </a:r>
          </a:p>
          <a:p>
            <a:pPr lvl="1"/>
            <a:r>
              <a:rPr lang="en-US" dirty="0"/>
              <a:t>Strive for “status” – misunderstand leadership</a:t>
            </a:r>
          </a:p>
          <a:p>
            <a:pPr lvl="1"/>
            <a:r>
              <a:rPr lang="en-US" dirty="0"/>
              <a:t>Resent &amp; grumble – unbiblical  (Heb 13:17)</a:t>
            </a:r>
          </a:p>
        </p:txBody>
      </p:sp>
    </p:spTree>
    <p:extLst>
      <p:ext uri="{BB962C8B-B14F-4D97-AF65-F5344CB8AC3E}">
        <p14:creationId xmlns:p14="http://schemas.microsoft.com/office/powerpoint/2010/main" xmlns="" val="267030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Partners in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 participation in Ministry</a:t>
            </a:r>
          </a:p>
          <a:p>
            <a:r>
              <a:rPr lang="en-US" dirty="0"/>
              <a:t>Recent Federal election</a:t>
            </a:r>
          </a:p>
          <a:p>
            <a:pPr lvl="1"/>
            <a:r>
              <a:rPr lang="en-US" dirty="0"/>
              <a:t>Small donation</a:t>
            </a:r>
          </a:p>
          <a:p>
            <a:pPr lvl="1"/>
            <a:r>
              <a:rPr lang="en-US" dirty="0"/>
              <a:t>Big sign on </a:t>
            </a:r>
            <a:r>
              <a:rPr lang="en-US" dirty="0" smtClean="0"/>
              <a:t>front </a:t>
            </a:r>
            <a:r>
              <a:rPr lang="en-US" dirty="0"/>
              <a:t>hedge</a:t>
            </a:r>
          </a:p>
          <a:p>
            <a:pPr lvl="1"/>
            <a:r>
              <a:rPr lang="en-US" dirty="0"/>
              <a:t>Made us stick out – took it 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815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Partners in the Gospel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Philippians – stepping up and sacrificing</a:t>
            </a:r>
          </a:p>
          <a:p>
            <a:r>
              <a:rPr lang="en-US" dirty="0"/>
              <a:t>Temptation – </a:t>
            </a:r>
          </a:p>
          <a:p>
            <a:pPr lvl="1"/>
            <a:r>
              <a:rPr lang="en-US" dirty="0"/>
              <a:t>Give privately – avoid anything too obvious</a:t>
            </a:r>
          </a:p>
          <a:p>
            <a:pPr lvl="1"/>
            <a:r>
              <a:rPr lang="en-US" dirty="0"/>
              <a:t>How closely do I want to be associated with Jesus?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666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Knowledge &amp; Discernment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number of Dilemmas</a:t>
            </a:r>
          </a:p>
          <a:p>
            <a:pPr lvl="1"/>
            <a:r>
              <a:rPr lang="en-US" dirty="0"/>
              <a:t>Keep Jews on side enough</a:t>
            </a:r>
          </a:p>
          <a:p>
            <a:pPr lvl="1"/>
            <a:r>
              <a:rPr lang="en-US" dirty="0"/>
              <a:t>Important practical concerns</a:t>
            </a:r>
          </a:p>
          <a:p>
            <a:r>
              <a:rPr lang="en-US" dirty="0"/>
              <a:t>Know &amp; understand nuances</a:t>
            </a:r>
          </a:p>
          <a:p>
            <a:pPr lvl="1"/>
            <a:r>
              <a:rPr lang="en-US" dirty="0"/>
              <a:t>Figure out how to apply it</a:t>
            </a:r>
          </a:p>
          <a:p>
            <a:r>
              <a:rPr lang="en-US" dirty="0"/>
              <a:t>What does it mean to be in Christ?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874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7C01B-E238-444C-8BF6-9DF08B0A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9A55A-A014-405C-A59A-30BFAF3E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3"/>
            <a:ext cx="8515351" cy="5305174"/>
          </a:xfrm>
        </p:spPr>
        <p:txBody>
          <a:bodyPr/>
          <a:lstStyle/>
          <a:p>
            <a:r>
              <a:rPr lang="en-US" dirty="0"/>
              <a:t>LEADERS</a:t>
            </a:r>
          </a:p>
          <a:p>
            <a:pPr lvl="1"/>
            <a:r>
              <a:rPr lang="en-US" dirty="0"/>
              <a:t>Wrong to want status &amp; influence</a:t>
            </a:r>
          </a:p>
          <a:p>
            <a:r>
              <a:rPr lang="en-US" dirty="0"/>
              <a:t>PARTNERS IN GOSPEL</a:t>
            </a:r>
          </a:p>
          <a:p>
            <a:pPr lvl="1"/>
            <a:r>
              <a:rPr lang="en-US" dirty="0"/>
              <a:t>Cost of being too closely associated with Jesus</a:t>
            </a:r>
          </a:p>
          <a:p>
            <a:r>
              <a:rPr lang="en-US"/>
              <a:t>KNOWLEDGE </a:t>
            </a:r>
            <a:r>
              <a:rPr lang="en-US" dirty="0"/>
              <a:t>&amp; DISCERNMENT</a:t>
            </a:r>
          </a:p>
          <a:p>
            <a:pPr lvl="1"/>
            <a:r>
              <a:rPr lang="en-US" dirty="0"/>
              <a:t>Navigate the challenges faithfully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57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325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Partners in the Gospel</vt:lpstr>
      <vt:lpstr>Prison</vt:lpstr>
      <vt:lpstr>1. Saints, Overseers, Deacons</vt:lpstr>
      <vt:lpstr>1. Saints, Overseers, Deacons …</vt:lpstr>
      <vt:lpstr>1. Saints, Overseers, Deacons …</vt:lpstr>
      <vt:lpstr>2. Partners in the Gospel</vt:lpstr>
      <vt:lpstr>2. Partners in the Gospel …</vt:lpstr>
      <vt:lpstr>3. Knowledge &amp; Discernment</vt:lpstr>
      <vt:lpstr>Living It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 &amp; Heir</dc:title>
  <dc:creator>Geoff Chapman</dc:creator>
  <cp:lastModifiedBy>Media</cp:lastModifiedBy>
  <cp:revision>10</cp:revision>
  <cp:lastPrinted>2020-01-05T17:47:10Z</cp:lastPrinted>
  <dcterms:created xsi:type="dcterms:W3CDTF">2020-01-05T13:33:54Z</dcterms:created>
  <dcterms:modified xsi:type="dcterms:W3CDTF">2020-01-05T18:31:05Z</dcterms:modified>
</cp:coreProperties>
</file>